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F2A"/>
    <a:srgbClr val="631809"/>
    <a:srgbClr val="FF0000"/>
    <a:srgbClr val="557251"/>
    <a:srgbClr val="0D0D0D"/>
    <a:srgbClr val="1E1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185B0-956F-8228-5ABB-53EF97676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4AF03B-93D8-5F9D-7490-B90F3E83F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37EAF-0618-E535-FD0A-E5ACE7C8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0762F-4191-3E17-4ED5-F0E21024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904403-BD0C-8457-828D-3A54B1E7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68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103E2-9E31-F494-D8F5-1529197F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3A411A-70FC-1CB0-BF3F-F963D704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4EC48-44D9-E273-963F-9F46A6A6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E40C68-D194-3DC5-73F6-E46C5FD4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1D0598-C4CF-AA5F-B330-1CC393ED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05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4DF047-F34A-AC6F-633B-EB495BB11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366C0B-EEA6-3CF6-4419-C37BC63CF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4F626-40AD-66B0-D55B-62E716BC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5E2D5-F814-70FE-A512-365A5E2C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99F2EA-5622-9DFB-DE68-6B978640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0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E60BB-EC2E-D224-EB2A-53CCB07D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4EE8A-E2D3-B21C-7649-4A9A0A85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C2E6D-8778-823A-FC08-CD8C5867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7C0A4-6542-2391-B5A4-C495087C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A4B0A2-EE08-37EC-B567-13A0A609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89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F3BEC-2832-EFEA-5A33-AB9C9CA9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BB24A5-C8B1-CF6B-268B-85C4F3A13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0FF95-F506-3ED1-9AD5-A3932378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92738-5183-54A4-DC02-86873D5E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5F7014-938A-E48F-EF3E-C8AE4453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90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3DA15-F749-DFE1-AAAE-48D24EA8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2F442-33A4-DDC7-2FC6-D8645ECDD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711986-F3AE-F9A3-1F50-52FBFD6F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3F6CC0-8A99-E0C1-38B4-993CB157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0213E9-630E-DF09-B83C-5A220668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44F205-4842-02A3-72CF-FB18E49A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DE27-8A67-1C4C-8944-310E5693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E22228-0BFC-59E1-E8D9-41C74CA8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CC65FC-43B3-C441-3E59-A88AEBF1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CDD39C-63B9-72A4-11D8-AA58F9EBD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C5D93C-8800-07E8-3655-932D4C9F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F6085B-4796-E561-FEE8-36A70806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0AA36E-FCC2-621A-1AEC-72AAD54F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1DB0F5-9443-162E-E7E0-444FC442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4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ED82E-9349-6777-AF98-3EDB72AD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0BD806-1976-4196-6DBF-31553B9F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18861B-47CB-AF75-1B87-A3C08ADF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600643-76C7-B004-DE39-C9CE936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7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FE80BB-DAFA-EA8D-2472-F051A9D4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D5746F-41CF-2205-D563-C8E44F3A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72C185-483D-AECA-9739-E0B43D6D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0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70FD2-891E-782C-72A0-D91C54AE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10B6C-DE44-DE3F-39A0-4E863957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448FC5-0F5E-952B-1973-6299E54F3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4D37F0-A819-DD0F-ADBD-B22CE240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67C5A0-9107-DDF6-9EFE-EF7606F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FFC57B-E23E-BFBD-D02F-43656AD1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C56B-D655-0B48-18E3-702C5218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31095E-8536-88DF-5BC4-0D9C1CFDF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936153-6B52-4251-1C62-5164A8504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4D6F7B-8C04-F3DC-CD82-4FB7E4AA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823330-8D40-BDEC-7BE5-39860021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14A6F8-F223-8AEA-F71F-8E3F674F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53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2F8EC-8FBA-141C-6BD2-F53FE022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FA14AD-A259-2D08-AD79-76728EEAF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9E19B4-3416-0618-3999-EC1B7A33E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54439-0F37-485A-B296-813052B0AFBC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929B7-D8BD-5F98-AE79-DED51AA44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DD57A-6BDB-CCB9-3EF4-9982CFBB8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FC8D-80A6-40A7-8CDF-E46E079C6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омб 3">
            <a:extLst>
              <a:ext uri="{FF2B5EF4-FFF2-40B4-BE49-F238E27FC236}">
                <a16:creationId xmlns:a16="http://schemas.microsoft.com/office/drawing/2014/main" id="{F2D6931D-26B8-0404-81AB-04690E3632BD}"/>
              </a:ext>
            </a:extLst>
          </p:cNvPr>
          <p:cNvSpPr/>
          <p:nvPr/>
        </p:nvSpPr>
        <p:spPr>
          <a:xfrm>
            <a:off x="1241660" y="981777"/>
            <a:ext cx="9933272" cy="4312118"/>
          </a:xfrm>
          <a:prstGeom prst="diamond">
            <a:avLst/>
          </a:prstGeom>
          <a:solidFill>
            <a:srgbClr val="557251"/>
          </a:solidFill>
          <a:ln w="28575">
            <a:solidFill>
              <a:srgbClr val="63180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2F3FB-F251-98FA-D870-2B4CBF6ED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7117"/>
            <a:ext cx="9144000" cy="2387600"/>
          </a:xfrm>
        </p:spPr>
        <p:txBody>
          <a:bodyPr>
            <a:normAutofit/>
          </a:bodyPr>
          <a:lstStyle/>
          <a:p>
            <a:r>
              <a:rPr lang="ru-RU" sz="7200" b="1" dirty="0">
                <a:ln>
                  <a:solidFill>
                    <a:srgbClr val="1E1745"/>
                  </a:solidFill>
                </a:ln>
                <a:solidFill>
                  <a:schemeClr val="bg1"/>
                </a:solidFill>
                <a:effectLst>
                  <a:glow rad="101600">
                    <a:srgbClr val="E84F2A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игр </a:t>
            </a:r>
          </a:p>
        </p:txBody>
      </p:sp>
    </p:spTree>
    <p:extLst>
      <p:ext uri="{BB962C8B-B14F-4D97-AF65-F5344CB8AC3E}">
        <p14:creationId xmlns:p14="http://schemas.microsoft.com/office/powerpoint/2010/main" val="312383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2093D-EDB2-7BBD-5597-5282AD2188BC}"/>
              </a:ext>
            </a:extLst>
          </p:cNvPr>
          <p:cNvSpPr txBox="1"/>
          <p:nvPr/>
        </p:nvSpPr>
        <p:spPr>
          <a:xfrm>
            <a:off x="4514248" y="1058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458E8-5CBF-22A7-E585-AB5BAEA46A9E}"/>
              </a:ext>
            </a:extLst>
          </p:cNvPr>
          <p:cNvSpPr txBox="1"/>
          <p:nvPr/>
        </p:nvSpPr>
        <p:spPr>
          <a:xfrm>
            <a:off x="4139342" y="346509"/>
            <a:ext cx="3913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теорию игр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A30FE-71FF-0F22-3D1A-BF726376A714}"/>
              </a:ext>
            </a:extLst>
          </p:cNvPr>
          <p:cNvSpPr txBox="1"/>
          <p:nvPr/>
        </p:nvSpPr>
        <p:spPr>
          <a:xfrm>
            <a:off x="519764" y="2079056"/>
            <a:ext cx="11454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E84F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игр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теория математических моделей принятия решений в условиях неопределенности, когда принимающий решение субъект («игрок») располагает информацией лишь о множестве возможных ситуаций, в одной из которых он в действительности находится, о множестве решений («стратегий»), которые он может принять, и о количественной мере того «выигрыша», который он мог бы получить, выбрав в данной ситуации данную стратегию.</a:t>
            </a:r>
          </a:p>
        </p:txBody>
      </p:sp>
    </p:spTree>
    <p:extLst>
      <p:ext uri="{BB962C8B-B14F-4D97-AF65-F5344CB8AC3E}">
        <p14:creationId xmlns:p14="http://schemas.microsoft.com/office/powerpoint/2010/main" val="43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D6C17-D932-8F6A-E4E2-347CCD509EAA}"/>
              </a:ext>
            </a:extLst>
          </p:cNvPr>
          <p:cNvSpPr txBox="1"/>
          <p:nvPr/>
        </p:nvSpPr>
        <p:spPr>
          <a:xfrm>
            <a:off x="4706754" y="279132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>
                  <a:glow rad="101600">
                    <a:srgbClr val="631809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теории игр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7E0B7-6E06-157D-80EE-678120B02815}"/>
              </a:ext>
            </a:extLst>
          </p:cNvPr>
          <p:cNvSpPr txBox="1"/>
          <p:nvPr/>
        </p:nvSpPr>
        <p:spPr>
          <a:xfrm>
            <a:off x="672164" y="2088569"/>
            <a:ext cx="10847672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chemeClr val="bg1"/>
                </a:solidFill>
                <a:effectLst>
                  <a:glow rad="101600">
                    <a:srgbClr val="631809">
                      <a:alpha val="60000"/>
                    </a:srgbClr>
                  </a:glow>
                </a:effectLst>
              </a:rPr>
              <a:t>Цель теории игр </a:t>
            </a:r>
            <a:r>
              <a:rPr lang="ru-RU" b="1" dirty="0">
                <a:solidFill>
                  <a:schemeClr val="bg1"/>
                </a:solidFill>
              </a:rPr>
              <a:t>– </a:t>
            </a:r>
            <a:r>
              <a:rPr lang="ru-RU" b="1" i="1" dirty="0">
                <a:solidFill>
                  <a:schemeClr val="bg1"/>
                </a:solidFill>
              </a:rPr>
              <a:t>разработать методы для определения оптимальной стратегии каждого игрока.</a:t>
            </a:r>
          </a:p>
          <a:p>
            <a:pPr algn="just"/>
            <a:endParaRPr lang="ru-RU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Стратегия игрока называется оптимальной, если она обеспечивает этому игроку при многократном повторении игры максимально возможный средний выигрыш (или минимально возможный средний проигрыш независимо от поведения противника).</a:t>
            </a:r>
          </a:p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 Теория игр помогает анализировать различные сценарии поведения игроков в игровых ситуациях, </a:t>
            </a:r>
          </a:p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предсказывать их действия и выбирать оптимальные стратегии для достижения желаемых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1487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AAAA0-EA03-1364-9A25-DEA02C0A5008}"/>
              </a:ext>
            </a:extLst>
          </p:cNvPr>
          <p:cNvSpPr txBox="1"/>
          <p:nvPr/>
        </p:nvSpPr>
        <p:spPr>
          <a:xfrm>
            <a:off x="3606096" y="240632"/>
            <a:ext cx="5172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>
                  <a:glow rad="228600">
                    <a:srgbClr val="631809">
                      <a:alpha val="4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теории игр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063B1-A6DD-5D43-528A-3A0F8A6383B2}"/>
              </a:ext>
            </a:extLst>
          </p:cNvPr>
          <p:cNvSpPr txBox="1"/>
          <p:nvPr/>
        </p:nvSpPr>
        <p:spPr>
          <a:xfrm>
            <a:off x="301591" y="634966"/>
            <a:ext cx="11588817" cy="558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ru-RU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это план действий игрока.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Равновесие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ситуация, когда ни один игрок не может улучшить свой выигрыш, изменив свою стратегию при неизменных стратегиях других игроков.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Игра</a:t>
            </a:r>
            <a:r>
              <a:rPr lang="ru-RU" sz="1600" dirty="0">
                <a:solidFill>
                  <a:schemeClr val="bg1"/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математическая модель реальной конфликтной ситуации. Стороны, участвующие в конфликте, называются игроками. Исход конфликта называется выигрышем. Правила игры – это система условий, определяющая варианты действий игроков; объем информации каждого игрока о поведении партнеров; выигрыш, к которому приводит каждая совокупность действий.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называется 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антагонистической</a:t>
            </a:r>
            <a:r>
              <a:rPr lang="ru-RU" sz="1600" dirty="0">
                <a:solidFill>
                  <a:schemeClr val="bg1"/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 нулевой суммой), если выигрыш одного из игроков равен проигрышу другого.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 осуществление одного из вариантов действий, предусмотренных правилами, называется ходом игрока. Ходы могут быть личными и случайными.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ход 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сознательный выбор игроком одного из вариантов действий (например, в шахматах).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ход 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случайно выбранное действие (например, бросание игральной кости). Мы будем рассматривать только личные ходы.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называется 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конечной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у каждого игрока имеется конечное число стратегий, и </a:t>
            </a:r>
            <a:r>
              <a:rPr lang="ru-RU" sz="16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бесконечной</a:t>
            </a:r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в противном случае.</a:t>
            </a:r>
          </a:p>
        </p:txBody>
      </p:sp>
    </p:spTree>
    <p:extLst>
      <p:ext uri="{BB962C8B-B14F-4D97-AF65-F5344CB8AC3E}">
        <p14:creationId xmlns:p14="http://schemas.microsoft.com/office/powerpoint/2010/main" val="183977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448DD-EE8C-70E7-6278-A81365E726C6}"/>
              </a:ext>
            </a:extLst>
          </p:cNvPr>
          <p:cNvSpPr txBox="1"/>
          <p:nvPr/>
        </p:nvSpPr>
        <p:spPr>
          <a:xfrm>
            <a:off x="3035065" y="365760"/>
            <a:ext cx="612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effectLst>
                  <a:glow rad="101600">
                    <a:srgbClr val="E84F2A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effectLst>
                  <a:glow rad="101600">
                    <a:srgbClr val="E84F2A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теории игр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EBD7C-4441-D904-C2E1-C65C902F52E8}"/>
              </a:ext>
            </a:extLst>
          </p:cNvPr>
          <p:cNvSpPr txBox="1"/>
          <p:nvPr/>
        </p:nvSpPr>
        <p:spPr>
          <a:xfrm>
            <a:off x="481262" y="2040555"/>
            <a:ext cx="1158881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игр использует математический аппарат для моделирования стратегических ситуаций. Основными элементами математической модели являются:</a:t>
            </a:r>
          </a:p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игроков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стратегий каждого игрока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effectLst>
                  <a:glow rad="101600">
                    <a:srgbClr val="557251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выигрыша для каждого игрока</a:t>
            </a:r>
          </a:p>
        </p:txBody>
      </p:sp>
    </p:spTree>
    <p:extLst>
      <p:ext uri="{BB962C8B-B14F-4D97-AF65-F5344CB8AC3E}">
        <p14:creationId xmlns:p14="http://schemas.microsoft.com/office/powerpoint/2010/main" val="28243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6607E7-F8B0-64EE-56AF-BFB74C34FC03}"/>
              </a:ext>
            </a:extLst>
          </p:cNvPr>
          <p:cNvSpPr txBox="1"/>
          <p:nvPr/>
        </p:nvSpPr>
        <p:spPr>
          <a:xfrm>
            <a:off x="3930182" y="308009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>
                  <a:glow rad="101600">
                    <a:srgbClr val="631809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игры </a:t>
            </a:r>
            <a:r>
              <a:rPr lang="en-US" sz="2800" b="1" dirty="0">
                <a:solidFill>
                  <a:schemeClr val="bg1"/>
                </a:solidFill>
                <a:effectLst>
                  <a:glow rad="101600">
                    <a:srgbClr val="631809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b="1" dirty="0">
                <a:solidFill>
                  <a:schemeClr val="bg1"/>
                </a:solidFill>
                <a:effectLst>
                  <a:glow rad="101600">
                    <a:srgbClr val="631809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Мафия</a:t>
            </a:r>
            <a:r>
              <a:rPr lang="en-US" sz="2800" b="1" dirty="0">
                <a:solidFill>
                  <a:schemeClr val="bg1"/>
                </a:solidFill>
                <a:effectLst>
                  <a:glow rad="101600">
                    <a:srgbClr val="631809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800" b="1" dirty="0">
              <a:solidFill>
                <a:schemeClr val="bg1"/>
              </a:solidFill>
              <a:effectLst>
                <a:glow rad="101600">
                  <a:srgbClr val="631809">
                    <a:alpha val="60000"/>
                  </a:srgb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B577F-0C66-5AC0-0C8F-D9F4A712112E}"/>
              </a:ext>
            </a:extLst>
          </p:cNvPr>
          <p:cNvSpPr txBox="1"/>
          <p:nvPr/>
        </p:nvSpPr>
        <p:spPr>
          <a:xfrm>
            <a:off x="481262" y="1270586"/>
            <a:ext cx="11559941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игр в мафии включает в себя анализ стратегий, тактик и вероятностей, которые могут помочь игрокам принимать решения во время игры. Например, игрокам нужно учитывать вероятность того, что конкретный игрок является мафией, и использовать эту информацию для принятия решений о том, кого голосовать на следующем этапе игры.</a:t>
            </a:r>
          </a:p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важно учитывать различные варианты развития игры и предвидеть действия других игроков. Например, если игроки заметили, что один из участников игры стал слишком активным или наоборот слишком тихим, это может быть признаком его роли в игре.</a:t>
            </a:r>
          </a:p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важно учитывать факторы риска и выгоды при принятии решений. Например, стоит ли рискнуть и обнаружить мафию, зная, что это может привести к тому, что вас убьют на следующей ночи.</a:t>
            </a:r>
          </a:p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теория игр в мафии помогает игрокам лучше понять динамику игры, предвидеть действия других игроков и улучшить свои шансы на победу.</a:t>
            </a:r>
          </a:p>
        </p:txBody>
      </p:sp>
    </p:spTree>
    <p:extLst>
      <p:ext uri="{BB962C8B-B14F-4D97-AF65-F5344CB8AC3E}">
        <p14:creationId xmlns:p14="http://schemas.microsoft.com/office/powerpoint/2010/main" val="69901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248F4-324B-F1DB-6721-EF4558E9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" y="715726"/>
            <a:ext cx="12192000" cy="5739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78BD34-5F9A-40BF-4B53-9790FB1A3495}"/>
              </a:ext>
            </a:extLst>
          </p:cNvPr>
          <p:cNvSpPr txBox="1"/>
          <p:nvPr/>
        </p:nvSpPr>
        <p:spPr>
          <a:xfrm>
            <a:off x="4356193" y="192506"/>
            <a:ext cx="4153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67253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B1778-F757-2714-E908-15A554E26E0D}"/>
              </a:ext>
            </a:extLst>
          </p:cNvPr>
          <p:cNvSpPr txBox="1"/>
          <p:nvPr/>
        </p:nvSpPr>
        <p:spPr>
          <a:xfrm>
            <a:off x="4168228" y="182880"/>
            <a:ext cx="3855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effectLst>
                  <a:glow rad="101600">
                    <a:srgbClr val="631809">
                      <a:alpha val="60000"/>
                    </a:srgb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теории игр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13A5A-A34D-57F4-4FB4-485E51E09C43}"/>
              </a:ext>
            </a:extLst>
          </p:cNvPr>
          <p:cNvSpPr txBox="1"/>
          <p:nvPr/>
        </p:nvSpPr>
        <p:spPr>
          <a:xfrm>
            <a:off x="259883" y="948690"/>
            <a:ext cx="113385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Теория игр используется для анализа стратегических решений в различных областях, включая экономику, политику, социологию, психологию, биологию и информатику.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>
                <a:solidFill>
                  <a:srgbClr val="E84F2A"/>
                </a:solidFill>
              </a:rPr>
              <a:t>Экономика</a:t>
            </a:r>
            <a:r>
              <a:rPr lang="ru-RU" dirty="0">
                <a:solidFill>
                  <a:srgbClr val="E84F2A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Модель Курно - фокусируется на конкуренции по объему выпуска. В этой модели фирмы выбирают количество продукции, которое они будут производить, при этом каждая фирма принимает во внимание возможное поведение конкурентов. Цель — максимизировать прибыль, учитывая стратегию других игроков.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>
                <a:solidFill>
                  <a:srgbClr val="E84F2A"/>
                </a:solidFill>
              </a:rPr>
              <a:t>Политика: </a:t>
            </a:r>
            <a:r>
              <a:rPr lang="ru-RU" dirty="0">
                <a:solidFill>
                  <a:schemeClr val="bg1"/>
                </a:solidFill>
              </a:rPr>
              <a:t>Игра "дилемма заключенного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— это классический пример теории игр, который показывает, как недоверие между сторонами может препятствовать кооперации. В этой игре два заключенных имеют возможность сотрудничать (не признаваться в преступлении) или предавать друг друга (сдавшись полиции). Если оба сотрудничают, они получают меньший срок, но страх быть преданным приводит к тому, что оба могут выбрать предательство, что хуже для обоих.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>
                <a:solidFill>
                  <a:srgbClr val="E84F2A"/>
                </a:solidFill>
              </a:rPr>
              <a:t>Информатика:</a:t>
            </a:r>
            <a:r>
              <a:rPr lang="en-US" u="sng" dirty="0">
                <a:solidFill>
                  <a:srgbClr val="E84F2A"/>
                </a:solidFill>
              </a:rPr>
              <a:t> </a:t>
            </a:r>
            <a:r>
              <a:rPr lang="ru-RU" u="sng" dirty="0">
                <a:solidFill>
                  <a:srgbClr val="E84F2A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"Игра в узел". В этой игре два игрока ходят поочередно и стараются достичь победы, двигаясь по графу, состоящему из узлов и рёбер. Каждый узел представляет собой определенное состояние игры, а рёбра соединяют узлы и представляют возможные ходы игроков. Игроки стремятся выбирать оптимальные ходы, учитывая возможные ходы противника. Теория игр в информатике используется для анализа стратегий и оптимальных решений в различных сценариях, таких как </a:t>
            </a:r>
            <a:r>
              <a:rPr lang="ru-RU" dirty="0" err="1">
                <a:solidFill>
                  <a:schemeClr val="bg1"/>
                </a:solidFill>
              </a:rPr>
              <a:t>мультиплеерные</a:t>
            </a:r>
            <a:r>
              <a:rPr lang="ru-RU" dirty="0">
                <a:solidFill>
                  <a:schemeClr val="bg1"/>
                </a:solidFill>
              </a:rPr>
              <a:t> игры, аукционы, сетевая безопасность и другие.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8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1BEDE-C163-D029-6993-2C79611DB7DD}"/>
              </a:ext>
            </a:extLst>
          </p:cNvPr>
          <p:cNvSpPr txBox="1"/>
          <p:nvPr/>
        </p:nvSpPr>
        <p:spPr>
          <a:xfrm>
            <a:off x="5412928" y="269507"/>
            <a:ext cx="136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4D6FC-51B6-E121-E845-A745EC4BC0EE}"/>
              </a:ext>
            </a:extLst>
          </p:cNvPr>
          <p:cNvSpPr txBox="1"/>
          <p:nvPr/>
        </p:nvSpPr>
        <p:spPr>
          <a:xfrm>
            <a:off x="806916" y="2139910"/>
            <a:ext cx="1077067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i="1" dirty="0">
                <a:solidFill>
                  <a:schemeClr val="bg1"/>
                </a:solidFill>
              </a:rPr>
              <a:t>Итак, теория игр и ее математическая модель открывают перед нами увлекательный мир стратегического мышления и принятия решений. Надеюсь, что наша презентация вдохновила вас изучать эту увлекательную тему и применять полученные знания в различных сферах жизни. </a:t>
            </a:r>
          </a:p>
        </p:txBody>
      </p:sp>
    </p:spTree>
    <p:extLst>
      <p:ext uri="{BB962C8B-B14F-4D97-AF65-F5344CB8AC3E}">
        <p14:creationId xmlns:p14="http://schemas.microsoft.com/office/powerpoint/2010/main" val="2194930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799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Теория игр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</dc:creator>
  <cp:lastModifiedBy>Olga</cp:lastModifiedBy>
  <cp:revision>1</cp:revision>
  <dcterms:created xsi:type="dcterms:W3CDTF">2024-06-18T23:09:54Z</dcterms:created>
  <dcterms:modified xsi:type="dcterms:W3CDTF">2024-06-19T00:44:19Z</dcterms:modified>
</cp:coreProperties>
</file>