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F49"/>
    <a:srgbClr val="D7BFB7"/>
    <a:srgbClr val="6386A4"/>
    <a:srgbClr val="740000"/>
    <a:srgbClr val="F7F9FB"/>
    <a:srgbClr val="836F6F"/>
    <a:srgbClr val="68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6F844-C5D1-47B7-9A96-A45519341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4D764F-9D08-4820-8436-50A786780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0EBD9A-4A08-41CA-89FB-9351DE6A2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ADE6-73C8-4F0B-BE74-C8C62F9F36F2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9DB051-6322-4FF2-81B2-07A0195C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E9C9A1-0F94-4369-ADE2-148690DB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05B6-EE9B-4253-82FF-DA87986D1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00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13FD25-D7C7-4C68-AC5E-A5854D4A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6C786F-2B02-47C7-B74E-68C4A3A9B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E84FC0-9FE0-4BE0-AB31-B76419DF0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ADE6-73C8-4F0B-BE74-C8C62F9F36F2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F9F28D-6D7F-428C-8B0F-91D099E1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137788-F705-4740-8FB9-EE3C0D95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05B6-EE9B-4253-82FF-DA87986D1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07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81E6702-30CB-4829-97AE-E6B501E05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E6F688-F20B-4B79-92E6-73BF3132A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E096BE-5300-4344-B14F-B119ADE45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ADE6-73C8-4F0B-BE74-C8C62F9F36F2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B01351-869F-422B-B081-82245A88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7C4D90-E444-4B0B-8FC0-6289F09E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05B6-EE9B-4253-82FF-DA87986D1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18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4D9BF8-B6C7-467C-83ED-2980D436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8AC146-C04B-4BE7-90BE-2568FBA46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B137F9-D58D-4B9E-865C-30A5D4CD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ADE6-73C8-4F0B-BE74-C8C62F9F36F2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146DEE-96A8-444B-9842-A6D478DE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673225-5E99-4987-A325-BF30623C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05B6-EE9B-4253-82FF-DA87986D1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37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7BAD34-F49F-46E3-BCEF-CC1D7A07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ABC783-FA8D-4694-BD61-E80F782FE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315CD8-F830-4EA8-B2E6-3EEF4E7C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ADE6-73C8-4F0B-BE74-C8C62F9F36F2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FA1B13-F454-498E-A65A-02D2BDA5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66942A-1D21-4198-A19B-5ED7314D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05B6-EE9B-4253-82FF-DA87986D1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94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E61B96-84EB-4581-9BD3-B2498C11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180567-4A35-4DA4-B689-B6EE03DC4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344386-770B-4852-AA33-809983236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5FAB54-139F-4CA1-B934-E65BD5FA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ADE6-73C8-4F0B-BE74-C8C62F9F36F2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BE1411-CCD1-41AB-8F0B-88B1A8B5F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5AE302-6C92-4035-8279-C8B89732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05B6-EE9B-4253-82FF-DA87986D1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72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A3EEFB-8681-45C8-B6DD-31F221AE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67D02C-C17B-4D9E-A501-6A2223227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6F4F68-E7D3-40B7-9335-FD9CAEE7C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E2380A-B999-4EFE-9729-98E0E6808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E6FBDDE-9877-42BF-AA2E-AAA6DA5D6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C6B66AC-BC5A-4EF6-B0E5-E7CF2857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ADE6-73C8-4F0B-BE74-C8C62F9F36F2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D5537D9-EDE4-4839-A2E8-8D00F0F77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954092-7DA4-4D51-B6F8-7A2846FA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05B6-EE9B-4253-82FF-DA87986D1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34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339C7-4259-49DC-B1B6-CC6625CE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759D176-BC48-45A3-BFD3-B13BDFCE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ADE6-73C8-4F0B-BE74-C8C62F9F36F2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A477F54-05D8-4EAD-A766-8C4A5361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803A62-7C6E-49E3-B4B7-6811041D4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05B6-EE9B-4253-82FF-DA87986D1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75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1039171-20F3-4E98-9911-465981EC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ADE6-73C8-4F0B-BE74-C8C62F9F36F2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8820CC6-C0D9-4F0A-88C3-E063A244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AB905E-6F20-4139-97C6-0261C71E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05B6-EE9B-4253-82FF-DA87986D1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54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29425E-BAAB-4990-AF85-B8B6CF135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39E10A-C5F2-48CF-975B-97F3EC92B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09FBDFF-B820-47DD-81BC-DD369E066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423342-8491-49A6-84FF-10E40541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ADE6-73C8-4F0B-BE74-C8C62F9F36F2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96C796-8B2A-432E-A960-242F7EE6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2C49AD-9193-4DEC-BFB0-A73B501D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05B6-EE9B-4253-82FF-DA87986D1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9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1C209-0F28-4456-AB64-B9E5AB776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9C4056E-5BB8-45C8-9D85-1FDBD97F1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1B0CA8-795E-47D8-8195-40566D86C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3B4682-6B77-4416-B5C6-276A1B783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ADE6-73C8-4F0B-BE74-C8C62F9F36F2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FFBD4F-7963-42F3-9851-0E6CADC0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572A31-942A-4860-BA51-9290D25E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05B6-EE9B-4253-82FF-DA87986D1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48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A24DD5-B82B-43D6-94A2-3ACCF596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3C784D-3619-4865-A24F-FD155DC91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F44C0A-387B-4E64-A0E4-F3C065F31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4ADE6-73C8-4F0B-BE74-C8C62F9F36F2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309036-EDB7-487A-BEEE-04159C09D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87B688-DDBD-41A3-AA62-56D1674A8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B05B6-EE9B-4253-82FF-DA87986D1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84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-aim.ru/blog/obzor-preimushchestv-analiticheskoy-sistemy-fine-bi/" TargetMode="External"/><Relationship Id="rId2" Type="http://schemas.openxmlformats.org/officeDocument/2006/relationships/hyperlink" Target="https://lpgenerator.ru/blog/business-intelligence-chto-ehto/#dlya-chego-nuzhna-bi-sistema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pgenerator.ru/blog/konversiya-sajta-ehto/" TargetMode="External"/><Relationship Id="rId2" Type="http://schemas.openxmlformats.org/officeDocument/2006/relationships/hyperlink" Target="https://lpgenerator.ru/blog/flesh-rasprodazha-ehto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lpgenerator.ru/blog/ottok-klientov-chto-ehto-i-kak-predskazat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8D638-128A-43BA-B5C5-EB07FF198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77" y="2213250"/>
            <a:ext cx="9144000" cy="2085423"/>
          </a:xfrm>
        </p:spPr>
        <p:txBody>
          <a:bodyPr/>
          <a:lstStyle/>
          <a:p>
            <a:r>
              <a:rPr lang="en-US" b="1" i="0" dirty="0">
                <a:solidFill>
                  <a:srgbClr val="F7F9FB"/>
                </a:solidFill>
                <a:effectLst/>
                <a:latin typeface="Constantia" panose="02030602050306030303" pitchFamily="18" charset="0"/>
              </a:rPr>
              <a:t>Business intelligence</a:t>
            </a:r>
            <a:r>
              <a:rPr lang="ru-RU" b="1" i="0" dirty="0">
                <a:solidFill>
                  <a:srgbClr val="F7F9FB"/>
                </a:solidFill>
                <a:effectLst/>
                <a:latin typeface="Constantia" panose="02030602050306030303" pitchFamily="18" charset="0"/>
              </a:rPr>
              <a:t> - </a:t>
            </a:r>
            <a:r>
              <a:rPr lang="en-US" b="0" i="0" dirty="0">
                <a:solidFill>
                  <a:srgbClr val="F7F9FB"/>
                </a:solidFill>
                <a:effectLst/>
                <a:latin typeface="Constantia" panose="02030602050306030303" pitchFamily="18" charset="0"/>
              </a:rPr>
              <a:t>FineBI</a:t>
            </a:r>
            <a:endParaRPr lang="ru-RU" dirty="0">
              <a:solidFill>
                <a:srgbClr val="F7F9FB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3D87B0-19E9-4ED3-8000-EEB779278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9491" y="6556994"/>
            <a:ext cx="9144000" cy="1655762"/>
          </a:xfrm>
        </p:spPr>
        <p:txBody>
          <a:bodyPr>
            <a:normAutofit/>
          </a:bodyPr>
          <a:lstStyle/>
          <a:p>
            <a:r>
              <a:rPr lang="ru-RU" sz="1100" dirty="0">
                <a:solidFill>
                  <a:schemeClr val="bg1"/>
                </a:solidFill>
              </a:rPr>
              <a:t>Работу выполнила </a:t>
            </a:r>
            <a:r>
              <a:rPr lang="ru-RU" sz="1100" dirty="0" err="1">
                <a:solidFill>
                  <a:schemeClr val="bg1"/>
                </a:solidFill>
              </a:rPr>
              <a:t>Копачински</a:t>
            </a:r>
            <a:r>
              <a:rPr lang="ru-RU" sz="1100" dirty="0">
                <a:solidFill>
                  <a:schemeClr val="bg1"/>
                </a:solidFill>
              </a:rPr>
              <a:t> Ольга, студент группы 2ИП1.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DA0BD-FD09-D6D7-3734-436DCA667E72}"/>
              </a:ext>
            </a:extLst>
          </p:cNvPr>
          <p:cNvSpPr txBox="1"/>
          <p:nvPr/>
        </p:nvSpPr>
        <p:spPr>
          <a:xfrm>
            <a:off x="235819" y="914398"/>
            <a:ext cx="8807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>
                <a:solidFill>
                  <a:schemeClr val="bg1"/>
                </a:solidFill>
                <a:latin typeface="Georgia" panose="02040502050405020303" pitchFamily="18" charset="0"/>
              </a:rPr>
              <a:t>Государственное бюджетное профессиональное образовательное учреждение города Москвы "Московский автомобильно-дорожный колледж им. А.А. Николаева"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71A9A-46F3-C50E-1CD2-48A52F4CF14B}"/>
              </a:ext>
            </a:extLst>
          </p:cNvPr>
          <p:cNvSpPr txBox="1"/>
          <p:nvPr/>
        </p:nvSpPr>
        <p:spPr>
          <a:xfrm>
            <a:off x="404261" y="6256421"/>
            <a:ext cx="3474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</a:rPr>
              <a:t>Руководитель:</a:t>
            </a:r>
          </a:p>
          <a:p>
            <a:r>
              <a:rPr lang="ru-RU" sz="1100" dirty="0">
                <a:solidFill>
                  <a:schemeClr val="bg1"/>
                </a:solidFill>
              </a:rPr>
              <a:t>Т.Г. </a:t>
            </a:r>
            <a:r>
              <a:rPr lang="ru-RU" sz="1100" dirty="0" err="1">
                <a:solidFill>
                  <a:schemeClr val="bg1"/>
                </a:solidFill>
              </a:rPr>
              <a:t>Сянина</a:t>
            </a:r>
            <a:endParaRPr lang="ru-RU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970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F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63F42D-DAAB-469C-B988-EEC165015142}"/>
              </a:ext>
            </a:extLst>
          </p:cNvPr>
          <p:cNvSpPr txBox="1"/>
          <p:nvPr/>
        </p:nvSpPr>
        <p:spPr>
          <a:xfrm>
            <a:off x="1105369" y="2413337"/>
            <a:ext cx="87877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https://lpgenerator.ru/blog/business-intelligence-chto-ehto/#dlya-chego-nuzhna-bi-sistema</a:t>
            </a:r>
            <a:endParaRPr lang="ru-RU" dirty="0"/>
          </a:p>
          <a:p>
            <a:endParaRPr lang="ru-RU" dirty="0"/>
          </a:p>
          <a:p>
            <a:r>
              <a:rPr lang="en-US" dirty="0">
                <a:hlinkClick r:id="rId2"/>
              </a:rPr>
              <a:t>https://lpgenerator.ru/blog/business-intelligence-chto-ehto/#dlya-chego-nuzhna-bi-sistema</a:t>
            </a:r>
            <a:endParaRPr lang="ru-RU" dirty="0"/>
          </a:p>
          <a:p>
            <a:endParaRPr lang="ru-RU" dirty="0"/>
          </a:p>
          <a:p>
            <a:r>
              <a:rPr lang="en-US" dirty="0">
                <a:hlinkClick r:id="rId3"/>
              </a:rPr>
              <a:t>https://www.in-aim.ru/blog/obzor-preimushchestv-analiticheskoy-sistemy-fine-bi/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343B74-C660-4105-A893-9980918ED38C}"/>
              </a:ext>
            </a:extLst>
          </p:cNvPr>
          <p:cNvSpPr txBox="1"/>
          <p:nvPr/>
        </p:nvSpPr>
        <p:spPr>
          <a:xfrm>
            <a:off x="5024388" y="375385"/>
            <a:ext cx="1737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F7F9FB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Источники</a:t>
            </a:r>
          </a:p>
        </p:txBody>
      </p:sp>
    </p:spTree>
    <p:extLst>
      <p:ext uri="{BB962C8B-B14F-4D97-AF65-F5344CB8AC3E}">
        <p14:creationId xmlns:p14="http://schemas.microsoft.com/office/powerpoint/2010/main" val="2991345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F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13B20E-F7E5-467E-2322-96AA307F4E0A}"/>
              </a:ext>
            </a:extLst>
          </p:cNvPr>
          <p:cNvSpPr txBox="1"/>
          <p:nvPr/>
        </p:nvSpPr>
        <p:spPr>
          <a:xfrm>
            <a:off x="5293896" y="346508"/>
            <a:ext cx="3474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F7F9FB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490CD1-68AF-E018-DFEC-999F2386E8AB}"/>
              </a:ext>
            </a:extLst>
          </p:cNvPr>
          <p:cNvSpPr txBox="1"/>
          <p:nvPr/>
        </p:nvSpPr>
        <p:spPr>
          <a:xfrm>
            <a:off x="3388093" y="1152956"/>
            <a:ext cx="9230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одной из </a:t>
            </a:r>
            <a:r>
              <a:rPr lang="en-US" sz="20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 </a:t>
            </a:r>
            <a:r>
              <a:rPr lang="ru-RU" sz="20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систем: </a:t>
            </a:r>
            <a:r>
              <a:rPr lang="en-US" sz="20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FineBI.</a:t>
            </a:r>
            <a:r>
              <a:rPr lang="ru-RU" sz="20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18161DA-F71F-19D8-7005-EEC34F0C9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76" y="1944303"/>
            <a:ext cx="11829447" cy="475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Блок-схема: процесс 4">
            <a:extLst>
              <a:ext uri="{FF2B5EF4-FFF2-40B4-BE49-F238E27FC236}">
                <a16:creationId xmlns:a16="http://schemas.microsoft.com/office/drawing/2014/main" id="{97BC4083-FF56-91BE-44CB-AF3A23B6ADDE}"/>
              </a:ext>
            </a:extLst>
          </p:cNvPr>
          <p:cNvSpPr/>
          <p:nvPr/>
        </p:nvSpPr>
        <p:spPr>
          <a:xfrm>
            <a:off x="181275" y="1897849"/>
            <a:ext cx="11829447" cy="4801334"/>
          </a:xfrm>
          <a:prstGeom prst="flowChartProcess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97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F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C073BF-E8E1-E606-5017-4CACE8061CF8}"/>
              </a:ext>
            </a:extLst>
          </p:cNvPr>
          <p:cNvSpPr txBox="1"/>
          <p:nvPr/>
        </p:nvSpPr>
        <p:spPr>
          <a:xfrm>
            <a:off x="5168766" y="231354"/>
            <a:ext cx="3696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F7F9FB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План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90D92-C2A5-1121-9F31-785B5C002F31}"/>
              </a:ext>
            </a:extLst>
          </p:cNvPr>
          <p:cNvSpPr txBox="1"/>
          <p:nvPr/>
        </p:nvSpPr>
        <p:spPr>
          <a:xfrm>
            <a:off x="3392903" y="1362646"/>
            <a:ext cx="753658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Определения бизнес аналитики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</a:t>
            </a:r>
            <a:r>
              <a:rPr lang="en-US" sz="20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 </a:t>
            </a:r>
            <a:r>
              <a:rPr lang="ru-RU" sz="20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</a:t>
            </a:r>
            <a:r>
              <a:rPr lang="en-US" sz="20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FineBI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чего нужен </a:t>
            </a:r>
            <a:r>
              <a:rPr lang="en-US" sz="20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FineBI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FineBI и Power BI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76E0941-AD5D-1AA5-5747-9159589353AD}"/>
              </a:ext>
            </a:extLst>
          </p:cNvPr>
          <p:cNvCxnSpPr/>
          <p:nvPr/>
        </p:nvCxnSpPr>
        <p:spPr>
          <a:xfrm>
            <a:off x="2637322" y="693019"/>
            <a:ext cx="0" cy="56789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8BAF8AC-F287-2E27-7150-A0CAF5E52D75}"/>
              </a:ext>
            </a:extLst>
          </p:cNvPr>
          <p:cNvCxnSpPr>
            <a:cxnSpLocks/>
          </p:cNvCxnSpPr>
          <p:nvPr/>
        </p:nvCxnSpPr>
        <p:spPr>
          <a:xfrm rot="5400000">
            <a:off x="5168765" y="2741598"/>
            <a:ext cx="0" cy="56789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Рисунок 8" descr="Линейчатая диаграмма">
            <a:extLst>
              <a:ext uri="{FF2B5EF4-FFF2-40B4-BE49-F238E27FC236}">
                <a16:creationId xmlns:a16="http://schemas.microsoft.com/office/drawing/2014/main" id="{83447C68-AEFF-7371-5E06-D82ABFE35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70747" y="2153655"/>
            <a:ext cx="1886549" cy="188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5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F49">
            <a:alpha val="96863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037A6A-8B2C-43F0-B739-E7864364080A}"/>
              </a:ext>
            </a:extLst>
          </p:cNvPr>
          <p:cNvSpPr txBox="1"/>
          <p:nvPr/>
        </p:nvSpPr>
        <p:spPr>
          <a:xfrm>
            <a:off x="163629" y="2565632"/>
            <a:ext cx="118647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Бизнес-аналитика (BI) относится к технологиям, приложениям и практикам, используемым для сбора, интеграции, анализа и представления бизнес-информации. Это помогает организациям принимать решения, основанные на данных, улучшать свои аналитические возможности и получать конкурентные преимущества на рынке.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2CC8C8-5126-4B64-B2B0-CCF2BD08A998}"/>
              </a:ext>
            </a:extLst>
          </p:cNvPr>
          <p:cNvSpPr txBox="1"/>
          <p:nvPr/>
        </p:nvSpPr>
        <p:spPr>
          <a:xfrm>
            <a:off x="3927106" y="442763"/>
            <a:ext cx="4928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F7F9FB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Бизнес аналитика?</a:t>
            </a:r>
          </a:p>
        </p:txBody>
      </p:sp>
    </p:spTree>
    <p:extLst>
      <p:ext uri="{BB962C8B-B14F-4D97-AF65-F5344CB8AC3E}">
        <p14:creationId xmlns:p14="http://schemas.microsoft.com/office/powerpoint/2010/main" val="366078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F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5BC056-2BC0-477F-9A73-DA9CF0F98401}"/>
              </a:ext>
            </a:extLst>
          </p:cNvPr>
          <p:cNvSpPr txBox="1"/>
          <p:nvPr/>
        </p:nvSpPr>
        <p:spPr>
          <a:xfrm>
            <a:off x="4636305" y="375385"/>
            <a:ext cx="2919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F7F9FB"/>
                </a:solidFill>
                <a:effectLst>
                  <a:glow rad="101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</a:t>
            </a:r>
            <a:r>
              <a:rPr lang="en-US" sz="2400" dirty="0">
                <a:solidFill>
                  <a:srgbClr val="F7F9FB"/>
                </a:solidFill>
                <a:effectLst>
                  <a:glow rad="101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r>
              <a:rPr lang="ru-RU" sz="2400" dirty="0">
                <a:solidFill>
                  <a:srgbClr val="F7F9FB"/>
                </a:solidFill>
                <a:effectLst>
                  <a:glow rad="101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систем:</a:t>
            </a:r>
            <a:r>
              <a:rPr lang="en-US" sz="2400" dirty="0">
                <a:solidFill>
                  <a:srgbClr val="F7F9FB"/>
                </a:solidFill>
                <a:effectLst>
                  <a:glow rad="101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solidFill>
                <a:srgbClr val="F7F9FB"/>
              </a:solidFill>
              <a:effectLst>
                <a:glow rad="101600">
                  <a:schemeClr val="tx1">
                    <a:lumMod val="95000"/>
                    <a:lumOff val="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C1A6C4-B4AE-4827-A36E-08A641F15752}"/>
              </a:ext>
            </a:extLst>
          </p:cNvPr>
          <p:cNvSpPr txBox="1"/>
          <p:nvPr/>
        </p:nvSpPr>
        <p:spPr>
          <a:xfrm>
            <a:off x="250258" y="1068404"/>
            <a:ext cx="1140593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1" i="0" dirty="0">
                <a:solidFill>
                  <a:srgbClr val="6386A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Выгрузка информации, ее обработка, распределение по классам и сохранение в одном месте </a:t>
            </a:r>
          </a:p>
          <a:p>
            <a:pPr algn="l"/>
            <a:endParaRPr lang="ru-RU" sz="1600" b="1" i="0" dirty="0">
              <a:solidFill>
                <a:srgbClr val="F7F9F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b="1" dirty="0">
                <a:solidFill>
                  <a:srgbClr val="F7F9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i="0" u="sng" dirty="0">
                <a:solidFill>
                  <a:srgbClr val="F7F9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компания занимается производством деталей для самолетов и получает от BI-инструментов всю информацию за прошедший 2021 год по логистике, продажам, хранению, по клиентской базе, бракам и возвратам. После чего система приводит все данные в порядок и структурирует их по категориям.</a:t>
            </a:r>
          </a:p>
          <a:p>
            <a:r>
              <a:rPr lang="ru-RU" sz="1600" i="0" u="sng" dirty="0">
                <a:solidFill>
                  <a:srgbClr val="F7F9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руководство, аналитики и менеджеры получают всю информацию о компании и ее деятельности за определенный отрезок времени.</a:t>
            </a:r>
            <a:r>
              <a:rPr lang="ru-RU" sz="1600" u="sng" dirty="0">
                <a:solidFill>
                  <a:srgbClr val="F7F9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ru-RU" sz="1600" u="sng" dirty="0">
              <a:solidFill>
                <a:srgbClr val="F7F9F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6386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оперативной отчетности</a:t>
            </a:r>
          </a:p>
          <a:p>
            <a:endParaRPr lang="ru-RU" sz="1600" b="1" dirty="0">
              <a:solidFill>
                <a:srgbClr val="F7F9F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600" b="1" dirty="0">
                <a:solidFill>
                  <a:srgbClr val="F7F9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u="sng" dirty="0">
                <a:solidFill>
                  <a:srgbClr val="F7F9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компания продает только трендовые вещи из категории «</a:t>
            </a:r>
            <a:r>
              <a:rPr lang="ru-RU" sz="1600" u="sng" dirty="0" err="1">
                <a:solidFill>
                  <a:srgbClr val="F7F9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антистресс</a:t>
            </a:r>
            <a:r>
              <a:rPr lang="ru-RU" sz="1600" u="sng" dirty="0">
                <a:solidFill>
                  <a:srgbClr val="F7F9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 После того как пик популярности одного из товара прошел, система мгновенно подгружает новую информацию по старым показателям и выдает данные о том, что количество заявок по определенной позиции упало.</a:t>
            </a:r>
          </a:p>
          <a:p>
            <a:pPr algn="l"/>
            <a:r>
              <a:rPr lang="ru-RU" sz="1600" u="sng" dirty="0">
                <a:solidFill>
                  <a:srgbClr val="F7F9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Полученные данные дают возможность аналитикам и менеджерам сразу заметить изменения и приступить к решению проблемы: удалить товар из каталога, ввести на него акцию, </a:t>
            </a:r>
            <a:r>
              <a:rPr lang="ru-RU" sz="1600" u="sng" dirty="0">
                <a:solidFill>
                  <a:srgbClr val="F7F9FB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провести </a:t>
            </a:r>
            <a:r>
              <a:rPr lang="ru-RU" sz="1600" u="sng" dirty="0" err="1">
                <a:solidFill>
                  <a:srgbClr val="F7F9FB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флеш</a:t>
            </a:r>
            <a:r>
              <a:rPr lang="ru-RU" sz="1600" u="sng" dirty="0">
                <a:solidFill>
                  <a:srgbClr val="F7F9FB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-распродажу</a:t>
            </a:r>
            <a:r>
              <a:rPr lang="ru-RU" sz="1600" u="sng" dirty="0">
                <a:solidFill>
                  <a:srgbClr val="F7F9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и так далее</a:t>
            </a:r>
            <a:r>
              <a:rPr lang="ru-RU" sz="1600" b="0" i="0" dirty="0">
                <a:solidFill>
                  <a:srgbClr val="22252D"/>
                </a:solidFill>
                <a:effectLst/>
                <a:latin typeface="Open Sans" panose="020B0606030504020204" pitchFamily="34" charset="0"/>
              </a:rPr>
              <a:t>.</a:t>
            </a:r>
            <a:r>
              <a:rPr lang="ru-RU" sz="1600" b="1" dirty="0">
                <a:solidFill>
                  <a:srgbClr val="F7F9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ru-RU" sz="1600" i="0" u="sng" dirty="0">
              <a:solidFill>
                <a:srgbClr val="F7F9F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6386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анализа и составление гипотезы для улучшения деятельности предприятия</a:t>
            </a:r>
          </a:p>
          <a:p>
            <a:pPr algn="l"/>
            <a:r>
              <a:rPr lang="ru-RU" sz="1600" b="1" dirty="0">
                <a:solidFill>
                  <a:srgbClr val="F7F9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600" u="sng" dirty="0">
                <a:solidFill>
                  <a:srgbClr val="F7F9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примеру, компания получила данные от системы Business Intelligence. После проведения анализа стало ясно, что за последние 2 месяца упала </a:t>
            </a:r>
            <a:r>
              <a:rPr lang="ru-RU" sz="1600" u="sng" dirty="0">
                <a:solidFill>
                  <a:srgbClr val="F7F9FB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конверсия</a:t>
            </a:r>
            <a:r>
              <a:rPr lang="ru-RU" sz="1600" u="sng" dirty="0">
                <a:solidFill>
                  <a:srgbClr val="F7F9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по заявкам.</a:t>
            </a:r>
          </a:p>
          <a:p>
            <a:pPr algn="l"/>
            <a:r>
              <a:rPr lang="ru-RU" sz="1600" u="sng" dirty="0">
                <a:solidFill>
                  <a:srgbClr val="F7F9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Воспользовавшись одним из инструментов для отслеживания поведения пользователей на сайте, компания выяснила, что клиенты уходят на моменте введения своих данных. После чего аналитики проводят анализ всех материалов и выдвигают гипотезы, почему пользователь уходит и </a:t>
            </a:r>
            <a:r>
              <a:rPr lang="ru-RU" sz="1600" u="sng" dirty="0">
                <a:solidFill>
                  <a:srgbClr val="F7F9FB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как оставить его на сайте</a:t>
            </a:r>
            <a:r>
              <a:rPr lang="ru-RU" sz="1600" u="sng" dirty="0">
                <a:solidFill>
                  <a:srgbClr val="F7F9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endParaRPr lang="ru-RU" sz="1600" i="0" u="sng" dirty="0">
              <a:solidFill>
                <a:srgbClr val="F7F9F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04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F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82FF74-5DFA-46B7-8A29-4AF6BE67D292}"/>
              </a:ext>
            </a:extLst>
          </p:cNvPr>
          <p:cNvSpPr txBox="1"/>
          <p:nvPr/>
        </p:nvSpPr>
        <p:spPr>
          <a:xfrm>
            <a:off x="1540503" y="41423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7F9FB"/>
                </a:solidFill>
                <a:effectLst>
                  <a:glow rad="101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FineBI</a:t>
            </a:r>
            <a:endParaRPr lang="ru-RU" sz="2400" dirty="0">
              <a:solidFill>
                <a:srgbClr val="F7F9FB"/>
              </a:solidFill>
              <a:effectLst>
                <a:glow rad="101600">
                  <a:schemeClr val="tx1">
                    <a:lumMod val="95000"/>
                    <a:lumOff val="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0C801B-2885-42B7-A9FA-ED79ED41281A}"/>
              </a:ext>
            </a:extLst>
          </p:cNvPr>
          <p:cNvSpPr txBox="1"/>
          <p:nvPr/>
        </p:nvSpPr>
        <p:spPr>
          <a:xfrm>
            <a:off x="731520" y="1997839"/>
            <a:ext cx="33880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Одной из популярных платформ BI является FineBI, которая предлагает предприятиям широкий спектр функций и возможностей для эффективного управления своими данными и их анализа.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E5F570-DE74-4F6B-BAFC-6B3B9FFA6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375" y="1"/>
            <a:ext cx="76296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2665799-FCA6-44C0-A833-0F7111F0A440}"/>
              </a:ext>
            </a:extLst>
          </p:cNvPr>
          <p:cNvCxnSpPr>
            <a:cxnSpLocks/>
          </p:cNvCxnSpPr>
          <p:nvPr/>
        </p:nvCxnSpPr>
        <p:spPr>
          <a:xfrm>
            <a:off x="4562375" y="0"/>
            <a:ext cx="0" cy="68580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329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F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72A8ED-2AFA-47F7-8844-700F0037F996}"/>
              </a:ext>
            </a:extLst>
          </p:cNvPr>
          <p:cNvSpPr txBox="1"/>
          <p:nvPr/>
        </p:nvSpPr>
        <p:spPr>
          <a:xfrm>
            <a:off x="4483892" y="298383"/>
            <a:ext cx="32242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F7F9FB"/>
                </a:solidFill>
                <a:effectLst>
                  <a:glow rad="101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 чего нужен </a:t>
            </a:r>
            <a:r>
              <a:rPr lang="ru-RU" sz="2400" dirty="0" err="1">
                <a:solidFill>
                  <a:srgbClr val="F7F9FB"/>
                </a:solidFill>
                <a:effectLst>
                  <a:glow rad="101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FineBl</a:t>
            </a:r>
            <a:endParaRPr lang="ru-RU" sz="2400" dirty="0">
              <a:solidFill>
                <a:srgbClr val="F7F9FB"/>
              </a:solidFill>
              <a:effectLst>
                <a:glow rad="101600">
                  <a:schemeClr val="tx1">
                    <a:lumMod val="95000"/>
                    <a:lumOff val="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B6E0C-E857-4A77-9B1E-46CA2CCD2900}"/>
              </a:ext>
            </a:extLst>
          </p:cNvPr>
          <p:cNvSpPr txBox="1"/>
          <p:nvPr/>
        </p:nvSpPr>
        <p:spPr>
          <a:xfrm>
            <a:off x="288758" y="1806393"/>
            <a:ext cx="68435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ru-RU" sz="20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упрощает жизнь аналитикам, ИТ-специалистам, руководителям и другим заинтересованным лицам. С помощью Fine BI легко оперировать данными — отчеты доступны в виде презентаций с графиками и картами. Всё это может влиять на ключевые показатели компании. 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E5046C-2886-408F-A2B4-617E10F8B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67" b="91750" l="5500" r="95950">
                        <a14:foregroundMark x1="24300" y1="17000" x2="42300" y2="30750"/>
                        <a14:foregroundMark x1="32700" y1="10000" x2="32300" y2="6167"/>
                        <a14:foregroundMark x1="29850" y1="28917" x2="30300" y2="36083"/>
                        <a14:foregroundMark x1="30300" y1="36083" x2="30350" y2="36083"/>
                        <a14:foregroundMark x1="14250" y1="44500" x2="15200" y2="57167"/>
                        <a14:foregroundMark x1="15200" y1="57167" x2="15800" y2="58917"/>
                        <a14:foregroundMark x1="6950" y1="44667" x2="10700" y2="41167"/>
                        <a14:foregroundMark x1="10700" y1="41167" x2="19350" y2="45333"/>
                        <a14:foregroundMark x1="19350" y1="45333" x2="16300" y2="53333"/>
                        <a14:foregroundMark x1="16300" y1="53333" x2="10650" y2="52500"/>
                        <a14:foregroundMark x1="10650" y1="52500" x2="10400" y2="52083"/>
                        <a14:foregroundMark x1="7800" y1="46417" x2="13500" y2="60833"/>
                        <a14:foregroundMark x1="13500" y1="60833" x2="17700" y2="61167"/>
                        <a14:foregroundMark x1="17700" y1="61167" x2="19250" y2="60500"/>
                        <a14:foregroundMark x1="6000" y1="49667" x2="5500" y2="53583"/>
                        <a14:foregroundMark x1="36100" y1="74000" x2="27150" y2="69500"/>
                        <a14:foregroundMark x1="27150" y1="69500" x2="23650" y2="78250"/>
                        <a14:foregroundMark x1="23650" y1="78250" x2="30150" y2="87167"/>
                        <a14:foregroundMark x1="30150" y1="87167" x2="36600" y2="84083"/>
                        <a14:foregroundMark x1="36600" y1="84083" x2="37600" y2="80833"/>
                        <a14:foregroundMark x1="36850" y1="86917" x2="30200" y2="91833"/>
                        <a14:foregroundMark x1="30200" y1="91833" x2="29850" y2="90500"/>
                        <a14:foregroundMark x1="60350" y1="75917" x2="70050" y2="68500"/>
                        <a14:foregroundMark x1="70050" y1="68500" x2="73750" y2="78167"/>
                        <a14:foregroundMark x1="73750" y1="78167" x2="68100" y2="83917"/>
                        <a14:foregroundMark x1="68100" y1="83917" x2="60400" y2="77167"/>
                        <a14:foregroundMark x1="84400" y1="59750" x2="87650" y2="43917"/>
                        <a14:foregroundMark x1="87650" y1="43917" x2="92800" y2="58833"/>
                        <a14:foregroundMark x1="92800" y1="58833" x2="84600" y2="59167"/>
                        <a14:foregroundMark x1="84600" y1="59167" x2="83650" y2="58083"/>
                        <a14:foregroundMark x1="83000" y1="37917" x2="94900" y2="45167"/>
                        <a14:foregroundMark x1="94900" y1="45167" x2="95950" y2="49583"/>
                        <a14:foregroundMark x1="67500" y1="34417" x2="62750" y2="18750"/>
                        <a14:foregroundMark x1="62750" y1="18750" x2="71050" y2="18667"/>
                        <a14:foregroundMark x1="71050" y1="18667" x2="74200" y2="28917"/>
                        <a14:foregroundMark x1="74200" y1="28917" x2="72200" y2="31833"/>
                        <a14:foregroundMark x1="68250" y1="54417" x2="68600" y2="53500"/>
                        <a14:foregroundMark x1="68500" y1="50000" x2="68500" y2="48833"/>
                        <a14:foregroundMark x1="68150" y1="45167" x2="68000" y2="42917"/>
                        <a14:foregroundMark x1="54350" y1="20500" x2="54350" y2="20500"/>
                        <a14:foregroundMark x1="51050" y1="19750" x2="51050" y2="19750"/>
                        <a14:foregroundMark x1="48450" y1="19333" x2="48450" y2="19333"/>
                        <a14:foregroundMark x1="46350" y1="19917" x2="46350" y2="19917"/>
                        <a14:foregroundMark x1="31700" y1="44750" x2="31700" y2="44750"/>
                        <a14:foregroundMark x1="31600" y1="49000" x2="31600" y2="49000"/>
                        <a14:foregroundMark x1="31950" y1="56833" x2="31950" y2="56833"/>
                        <a14:foregroundMark x1="46350" y1="79417" x2="46350" y2="79417"/>
                        <a14:foregroundMark x1="49400" y1="78917" x2="49400" y2="78917"/>
                        <a14:foregroundMark x1="52250" y1="79583" x2="52250" y2="79583"/>
                        <a14:foregroundMark x1="55600" y1="78417" x2="55600" y2="78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795" y="1074873"/>
            <a:ext cx="5470358" cy="328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2ED1F3-C205-44B5-B666-D2F9A40C28B2}"/>
              </a:ext>
            </a:extLst>
          </p:cNvPr>
          <p:cNvSpPr txBox="1"/>
          <p:nvPr/>
        </p:nvSpPr>
        <p:spPr>
          <a:xfrm>
            <a:off x="192505" y="4476905"/>
            <a:ext cx="118069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ru-RU" sz="1800" b="1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Также BI-система решает и другие задачи бизнеса: </a:t>
            </a:r>
          </a:p>
          <a:p>
            <a:pPr algn="l" fontAlgn="base"/>
            <a:endParaRPr lang="ru-RU" sz="1800" b="1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ru-RU" sz="1800" b="1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единая цифровая среда, где содержится необходимая информация, а сотрудники могут совместно работать, вносить корректировки и согласовывать решения;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ru-RU" sz="1800" b="1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аналитических данных от человеческих ошибок и несанкционированного доступа 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ru-RU" sz="1800" b="1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снижение затрат на разработку новой отчетности. </a:t>
            </a:r>
            <a:endParaRPr lang="ru-RU" sz="1800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618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F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FD064C13-914C-481A-B063-B5AC175FA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5" b="98945" l="1430" r="99010">
                        <a14:foregroundMark x1="1595" y1="39625" x2="1650" y2="41735"/>
                        <a14:foregroundMark x1="13036" y1="45838" x2="11661" y2="46659"/>
                        <a14:foregroundMark x1="22497" y1="49121" x2="22717" y2="48183"/>
                        <a14:foregroundMark x1="29758" y1="51348" x2="30473" y2="48183"/>
                        <a14:foregroundMark x1="39549" y1="47831" x2="38504" y2="49707"/>
                        <a14:foregroundMark x1="57371" y1="46424" x2="57316" y2="48769"/>
                        <a14:foregroundMark x1="83608" y1="39742" x2="85754" y2="46776"/>
                        <a14:foregroundMark x1="77613" y1="33177" x2="86304" y2="52403"/>
                        <a14:foregroundMark x1="86304" y1="52403" x2="85424" y2="61313"/>
                        <a14:foregroundMark x1="85644" y1="67292" x2="86029" y2="89097"/>
                        <a14:foregroundMark x1="86029" y1="89097" x2="86139" y2="88863"/>
                        <a14:foregroundMark x1="86469" y1="82767" x2="86194" y2="96600"/>
                        <a14:foregroundMark x1="86194" y1="96600" x2="85369" y2="99179"/>
                        <a14:foregroundMark x1="88724" y1="13951" x2="93289" y2="21219"/>
                        <a14:foregroundMark x1="93289" y1="21219" x2="96425" y2="59672"/>
                        <a14:foregroundMark x1="96425" y1="59672" x2="94444" y2="76202"/>
                        <a14:foregroundMark x1="94444" y1="76202" x2="92079" y2="83236"/>
                        <a14:foregroundMark x1="92079" y1="83236" x2="91804" y2="85229"/>
                        <a14:foregroundMark x1="86909" y1="9261" x2="99010" y2="28957"/>
                        <a14:foregroundMark x1="99010" y1="28957" x2="97085" y2="79836"/>
                        <a14:foregroundMark x1="57316" y1="40211" x2="57316" y2="46776"/>
                        <a14:foregroundMark x1="57261" y1="51231" x2="57316" y2="60141"/>
                        <a14:foregroundMark x1="49505" y1="50176" x2="52255" y2="49707"/>
                        <a14:foregroundMark x1="22112" y1="50996" x2="21452" y2="54748"/>
                        <a14:foregroundMark x1="24312" y1="54865" x2="25413" y2="60727"/>
                        <a14:foregroundMark x1="19032" y1="52403" x2="20077" y2="60375"/>
                        <a14:foregroundMark x1="20077" y1="60375" x2="20077" y2="60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705" y="74788"/>
            <a:ext cx="2968871" cy="114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CFCBED1-5C7C-48B1-8004-259AFF127F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9" b="89950" l="6688" r="90340">
                        <a14:foregroundMark x1="15180" y1="34422" x2="17834" y2="28141"/>
                        <a14:foregroundMark x1="6794" y1="49246" x2="6688" y2="46734"/>
                        <a14:foregroundMark x1="44161" y1="35427" x2="44268" y2="38442"/>
                        <a14:foregroundMark x1="54777" y1="42462" x2="54989" y2="46985"/>
                        <a14:foregroundMark x1="54883" y1="31407" x2="54883" y2="31407"/>
                        <a14:foregroundMark x1="59342" y1="45980" x2="59023" y2="50754"/>
                        <a14:foregroundMark x1="69108" y1="47236" x2="69214" y2="51508"/>
                        <a14:foregroundMark x1="79936" y1="48492" x2="80149" y2="53266"/>
                        <a14:foregroundMark x1="90340" y1="40452" x2="90340" y2="51256"/>
                        <a14:foregroundMark x1="20594" y1="46985" x2="22505" y2="53015"/>
                        <a14:foregroundMark x1="14862" y1="62814" x2="16985" y2="66583"/>
                        <a14:foregroundMark x1="21338" y1="47739" x2="21550" y2="42965"/>
                        <a14:foregroundMark x1="60828" y1="40955" x2="63270" y2="40452"/>
                        <a14:foregroundMark x1="64331" y1="42714" x2="65287" y2="51256"/>
                        <a14:foregroundMark x1="84183" y1="47236" x2="85456" y2="45477"/>
                        <a14:foregroundMark x1="54989" y1="33668" x2="54565" y2="32915"/>
                        <a14:foregroundMark x1="74204" y1="49497" x2="73779" y2="49497"/>
                        <a14:foregroundMark x1="62420" y1="40955" x2="63588" y2="40955"/>
                        <a14:foregroundMark x1="43843" y1="40201" x2="44268" y2="50251"/>
                        <a14:foregroundMark x1="46815" y1="47487" x2="48620" y2="46734"/>
                        <a14:foregroundMark x1="50106" y1="47739" x2="49575" y2="477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2269" y="0"/>
            <a:ext cx="3092851" cy="1306746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F361E56-8858-401E-81A1-E6F476C99E9D}"/>
              </a:ext>
            </a:extLst>
          </p:cNvPr>
          <p:cNvSpPr/>
          <p:nvPr/>
        </p:nvSpPr>
        <p:spPr>
          <a:xfrm>
            <a:off x="96253" y="1251284"/>
            <a:ext cx="6205086" cy="4658628"/>
          </a:xfrm>
          <a:prstGeom prst="rect">
            <a:avLst/>
          </a:prstGeom>
          <a:noFill/>
          <a:ln w="38100">
            <a:solidFill>
              <a:srgbClr val="D7BFB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D3ADF-42EA-44B4-A229-EA4F53938C54}"/>
              </a:ext>
            </a:extLst>
          </p:cNvPr>
          <p:cNvSpPr txBox="1"/>
          <p:nvPr/>
        </p:nvSpPr>
        <p:spPr>
          <a:xfrm>
            <a:off x="4562373" y="408877"/>
            <a:ext cx="55056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FineBI и Power BI</a:t>
            </a:r>
          </a:p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2B208E-1260-425D-9008-2EC1BC8F6C51}"/>
              </a:ext>
            </a:extLst>
          </p:cNvPr>
          <p:cNvSpPr txBox="1"/>
          <p:nvPr/>
        </p:nvSpPr>
        <p:spPr>
          <a:xfrm>
            <a:off x="163631" y="1564661"/>
            <a:ext cx="606391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u="sng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FineBI: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ru-RU" sz="1600" b="1" i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FineBI обладает более широким набором возможностей для работы с данными, что делает его более мощным инструментом для аналитики.</a:t>
            </a:r>
          </a:p>
          <a:p>
            <a:pPr indent="-285750">
              <a:buFont typeface="Arial" panose="020B0604020202020204" pitchFamily="34" charset="0"/>
              <a:buChar char="•"/>
            </a:pPr>
            <a:endParaRPr lang="ru-RU" sz="1600" b="1" i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ru-RU" sz="1600" b="1" i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FineBI имеет удобный интерфейс и прост в использовании, что делает его доступным для пользователей с разным уровнем навыков.</a:t>
            </a:r>
          </a:p>
          <a:p>
            <a:endParaRPr lang="ru-RU" sz="1600" b="1" i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ru-RU" sz="1600" b="1" i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FineBI может интегрироваться с различными базами данных и облачными сервисами.</a:t>
            </a:r>
          </a:p>
          <a:p>
            <a:endParaRPr lang="ru-RU" sz="1600" b="1" i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ru-RU" sz="1600" b="1" i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FineBI предлагает функциональность для создания сложных отчетов и </a:t>
            </a:r>
            <a:r>
              <a:rPr lang="ru-RU" sz="1600" b="1" i="1" dirty="0" err="1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дашбордов</a:t>
            </a:r>
            <a:r>
              <a:rPr lang="ru-RU" sz="1600" b="1" i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 помощью продвинутых аналитических возможностей, таких как сводные таблицы, графики и фильтры.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FF4E1-D264-4F68-AF1E-F028FFF533A2}"/>
              </a:ext>
            </a:extLst>
          </p:cNvPr>
          <p:cNvSpPr txBox="1"/>
          <p:nvPr/>
        </p:nvSpPr>
        <p:spPr>
          <a:xfrm>
            <a:off x="6448925" y="1597794"/>
            <a:ext cx="550565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600" b="1" u="sng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BI: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1" i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BI имеет простой и интуитивно понятный интерфейс, который позволяет пользователям быстро создавать отчеты и </a:t>
            </a:r>
            <a:r>
              <a:rPr lang="ru-RU" sz="1600" b="1" i="1" dirty="0" err="1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дашборды</a:t>
            </a:r>
            <a:r>
              <a:rPr lang="ru-RU" sz="1600" b="1" i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sz="1600" b="1" i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1" i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BI обладает большим экосистемой продуктов Microsoft, что позволяет интегрировать его с другими инструментами, такими как Excel и SharePoint.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sz="1600" b="1" i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1" i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BI предлагает возможность в реальном времени обновлять данные и создавать отчеты на основе обновляемых данных.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sz="1600" b="1" i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1" i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BI имеет богатый набор готовых визуализаций и шаблонов, что делает его отличным выбором для быстрого создания простых отчетов.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651FB34-D884-453D-92F8-86191952BDA2}"/>
              </a:ext>
            </a:extLst>
          </p:cNvPr>
          <p:cNvSpPr/>
          <p:nvPr/>
        </p:nvSpPr>
        <p:spPr>
          <a:xfrm>
            <a:off x="6301339" y="1251284"/>
            <a:ext cx="5794408" cy="4658628"/>
          </a:xfrm>
          <a:prstGeom prst="rect">
            <a:avLst/>
          </a:prstGeom>
          <a:noFill/>
          <a:ln w="38100">
            <a:solidFill>
              <a:srgbClr val="D7BFB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75DFBD63-9425-4553-B5EF-3D727FAE0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242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F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C95F30-A54C-4E0C-83D3-C2E094438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8" y="125128"/>
            <a:ext cx="5970872" cy="386451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6861235-8364-4D24-BBD3-45B074E2C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5128"/>
            <a:ext cx="5970872" cy="386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39A443-8D3F-4149-AEF0-777C8571E83D}"/>
              </a:ext>
            </a:extLst>
          </p:cNvPr>
          <p:cNvSpPr txBox="1"/>
          <p:nvPr/>
        </p:nvSpPr>
        <p:spPr>
          <a:xfrm>
            <a:off x="192505" y="4639378"/>
            <a:ext cx="119994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Оба инструмента имеют свои преимущества и подходят для разных задач. FineBI может быть предпочтительнее, если вам нужны продвинутые аналитические возможности и широкий набор функций. Power BI может быть предпочтительнее, если вам нужен интуитивно понятный инструмент с готовыми визуализациями и возможностью интеграции с другими продуктами Microsoft.</a:t>
            </a:r>
          </a:p>
        </p:txBody>
      </p:sp>
    </p:spTree>
    <p:extLst>
      <p:ext uri="{BB962C8B-B14F-4D97-AF65-F5344CB8AC3E}">
        <p14:creationId xmlns:p14="http://schemas.microsoft.com/office/powerpoint/2010/main" val="12831320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730</Words>
  <Application>Microsoft Office PowerPoint</Application>
  <PresentationFormat>Широкоэкранный</PresentationFormat>
  <Paragraphs>63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Constantia</vt:lpstr>
      <vt:lpstr>Georgia</vt:lpstr>
      <vt:lpstr>Open Sans</vt:lpstr>
      <vt:lpstr>Times New Roman</vt:lpstr>
      <vt:lpstr>Тема Office</vt:lpstr>
      <vt:lpstr>Business intelligence - FineBI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- FineBI</dc:title>
  <dc:creator>Денис Матвеев</dc:creator>
  <cp:lastModifiedBy>Olga</cp:lastModifiedBy>
  <cp:revision>3</cp:revision>
  <dcterms:created xsi:type="dcterms:W3CDTF">2023-10-24T19:31:59Z</dcterms:created>
  <dcterms:modified xsi:type="dcterms:W3CDTF">2023-10-30T17:23:21Z</dcterms:modified>
</cp:coreProperties>
</file>