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606"/>
    <a:srgbClr val="95A9A4"/>
    <a:srgbClr val="333F3C"/>
    <a:srgbClr val="CFDCE1"/>
    <a:srgbClr val="904538"/>
    <a:srgbClr val="295D6D"/>
    <a:srgbClr val="D6A097"/>
    <a:srgbClr val="E597C4"/>
    <a:srgbClr val="CD3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3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3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09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9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4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0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7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88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9000"/>
                    </a14:imgEffect>
                    <a14:imgEffect>
                      <a14:saturation sat="81000"/>
                    </a14:imgEffect>
                    <a14:imgEffect>
                      <a14:brightnessContrast bright="6000" contrast="28000"/>
                    </a14:imgEffect>
                  </a14:imgLayer>
                </a14:imgProps>
              </a:ext>
            </a:extLst>
          </a:blip>
          <a:srcRect/>
          <a:stretch>
            <a:fillRect t="-118000" b="-1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5951-35D2-4CB7-866B-354E02900FC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19F1-152F-4A6A-B806-5CCF26346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54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kysmart.ru/articles/programming/preimushestva-i-nedostatki-python" TargetMode="External"/><Relationship Id="rId2" Type="http://schemas.openxmlformats.org/officeDocument/2006/relationships/hyperlink" Target="https://skillbox.ru/media/code/dlya_chego_nuzhen_pyth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roglib.io/p/python-applications" TargetMode="External"/><Relationship Id="rId4" Type="http://schemas.openxmlformats.org/officeDocument/2006/relationships/hyperlink" Target="https://www.red-gate.com/simple-talk/development/python/ironpython-first-step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honist.ru/luchshie-knigi-po-flask-dlya-python-razrabotchikov/" TargetMode="External"/><Relationship Id="rId5" Type="http://schemas.openxmlformats.org/officeDocument/2006/relationships/hyperlink" Target="https://pythonist.ru/velikolepnaya-chetverka-knig-po-django-vyshedshih-v-2019-godu/" TargetMode="External"/><Relationship Id="rId4" Type="http://schemas.openxmlformats.org/officeDocument/2006/relationships/hyperlink" Target="https://pythonist.ru/samye-populyarnye-veb-frejmvorki-python-django-vs-flas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709" y="1250182"/>
            <a:ext cx="9930581" cy="2879366"/>
          </a:xfrm>
        </p:spPr>
        <p:txBody>
          <a:bodyPr/>
          <a:lstStyle/>
          <a:p>
            <a:r>
              <a:rPr lang="ru-RU" sz="6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Язык программирования</a:t>
            </a:r>
            <a:br>
              <a:rPr lang="ru-RU" b="1" dirty="0">
                <a:solidFill>
                  <a:schemeClr val="bg2">
                    <a:lumMod val="10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ru-RU" b="1" dirty="0">
                <a:solidFill>
                  <a:schemeClr val="bg2">
                    <a:lumMod val="1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Python</a:t>
            </a:r>
            <a:endParaRPr lang="ru-RU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39107" y="6291468"/>
            <a:ext cx="8555852" cy="1655762"/>
          </a:xfrm>
        </p:spPr>
        <p:txBody>
          <a:bodyPr>
            <a:normAutofit/>
          </a:bodyPr>
          <a:lstStyle/>
          <a:p>
            <a:r>
              <a:rPr lang="ru-RU" sz="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Работа сделана студентом колледжа МАДК им. А. А. Николаева:  </a:t>
            </a:r>
            <a:r>
              <a:rPr lang="ru-RU" sz="8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Копачински</a:t>
            </a:r>
            <a:r>
              <a:rPr lang="ru-RU" sz="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Ольгой. Группа 2ИП1.</a:t>
            </a:r>
          </a:p>
          <a:p>
            <a:r>
              <a:rPr lang="ru-RU" sz="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Руководитель : Исупова Людмила Михайловна</a:t>
            </a:r>
            <a:r>
              <a:rPr lang="ru-RU" sz="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pic>
        <p:nvPicPr>
          <p:cNvPr id="5" name="Рисунок 4" descr="Программист">
            <a:extLst>
              <a:ext uri="{FF2B5EF4-FFF2-40B4-BE49-F238E27FC236}">
                <a16:creationId xmlns:a16="http://schemas.microsoft.com/office/drawing/2014/main" id="{E47509A4-E3A8-D8B4-BA44-7968BA7D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6152" y="4906604"/>
            <a:ext cx="1951396" cy="1951396"/>
          </a:xfrm>
          <a:prstGeom prst="rect">
            <a:avLst/>
          </a:prstGeom>
        </p:spPr>
      </p:pic>
      <p:sp>
        <p:nvSpPr>
          <p:cNvPr id="6" name="Половина рамки 5">
            <a:extLst>
              <a:ext uri="{FF2B5EF4-FFF2-40B4-BE49-F238E27FC236}">
                <a16:creationId xmlns:a16="http://schemas.microsoft.com/office/drawing/2014/main" id="{2A1E6AB6-37C9-4DBC-E4E9-157A6DC83E9A}"/>
              </a:ext>
            </a:extLst>
          </p:cNvPr>
          <p:cNvSpPr/>
          <p:nvPr/>
        </p:nvSpPr>
        <p:spPr>
          <a:xfrm>
            <a:off x="2025446" y="1590137"/>
            <a:ext cx="1120877" cy="1099728"/>
          </a:xfrm>
          <a:prstGeom prst="half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5A9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E7CA7D-AAB5-1450-97CA-01EB8B93C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82204" y="3007787"/>
            <a:ext cx="1146147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8A528-BC4A-0E08-18D0-00E2C913EBBF}"/>
              </a:ext>
            </a:extLst>
          </p:cNvPr>
          <p:cNvSpPr txBox="1"/>
          <p:nvPr/>
        </p:nvSpPr>
        <p:spPr>
          <a:xfrm>
            <a:off x="4219525" y="157804"/>
            <a:ext cx="3752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Области применения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34BCF-618F-CD91-AF30-59405A75AF47}"/>
              </a:ext>
            </a:extLst>
          </p:cNvPr>
          <p:cNvSpPr txBox="1"/>
          <p:nvPr/>
        </p:nvSpPr>
        <p:spPr>
          <a:xfrm>
            <a:off x="2462719" y="856758"/>
            <a:ext cx="72665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n>
                  <a:solidFill>
                    <a:srgbClr val="DC060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Веб-разработка</a:t>
            </a:r>
          </a:p>
          <a:p>
            <a:r>
              <a:rPr lang="ru-RU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Чаще всего </a:t>
            </a: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Python </a:t>
            </a:r>
            <a:r>
              <a:rPr lang="ru-RU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используют в веб-разработке. Для него написано множество фреймворков: </a:t>
            </a:r>
            <a:r>
              <a:rPr lang="en-US" b="1" i="1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FastAPI</a:t>
            </a: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, Flask, Tornado, Pyramid, TurboGears, </a:t>
            </a:r>
            <a:r>
              <a:rPr lang="en-US" b="1" i="1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CherryPy</a:t>
            </a: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</a:t>
            </a:r>
            <a:r>
              <a:rPr lang="ru-RU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и, самый популярный, </a:t>
            </a: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Django.</a:t>
            </a:r>
            <a:endParaRPr lang="ru-RU" b="1" i="1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D056-FFCB-38D3-43E2-7CB3ACFD245D}"/>
              </a:ext>
            </a:extLst>
          </p:cNvPr>
          <p:cNvSpPr txBox="1"/>
          <p:nvPr/>
        </p:nvSpPr>
        <p:spPr>
          <a:xfrm>
            <a:off x="174985" y="2197893"/>
            <a:ext cx="6073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ru-RU" sz="2800" b="1" i="0" dirty="0">
                <a:ln>
                  <a:solidFill>
                    <a:srgbClr val="DC060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Игры</a:t>
            </a:r>
            <a:endParaRPr lang="ru-RU" sz="2000" b="1" i="0" dirty="0">
              <a:ln>
                <a:solidFill>
                  <a:srgbClr val="DC0606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pPr algn="l" fontAlgn="base" latinLnBrk="0"/>
            <a:r>
              <a:rPr lang="ru-RU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Многие компьютерные игры полностью или частично написаны на Python. </a:t>
            </a:r>
            <a:endParaRPr lang="ru-RU" b="1" i="0" u="none" strike="noStrike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pPr algn="l" fontAlgn="base" latinLnBrk="0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О</a:t>
            </a:r>
            <a:r>
              <a:rPr lang="ru-RU" b="1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н использовался в разработке таких хитов, как: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en-US" b="1" i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Battlefield 2;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en-US" b="1" i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World of Tanks;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en-US" b="1" i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Civilization IV;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en-US" b="1" i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The Sims 4;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en-US" b="1" i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EVE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BF9E7-5C45-526D-472F-2A555A22F80A}"/>
              </a:ext>
            </a:extLst>
          </p:cNvPr>
          <p:cNvSpPr txBox="1"/>
          <p:nvPr/>
        </p:nvSpPr>
        <p:spPr>
          <a:xfrm>
            <a:off x="6653719" y="2248209"/>
            <a:ext cx="5886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ru-RU" sz="2400" b="1" i="0" u="none" strike="noStrike" dirty="0">
                <a:ln>
                  <a:solidFill>
                    <a:srgbClr val="DC060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Десктоп-приложения</a:t>
            </a:r>
            <a:endParaRPr lang="ru-RU" b="0" i="0" dirty="0">
              <a:ln>
                <a:solidFill>
                  <a:srgbClr val="DC0606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r>
              <a:rPr lang="ru-RU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Хоть язык не компилируется, с его помощью всё же можно создать десктопные программы.</a:t>
            </a:r>
          </a:p>
          <a:p>
            <a:pPr algn="l" fontAlgn="base" latinLnBrk="0"/>
            <a:r>
              <a:rPr lang="ru-RU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Вот, например, небольшой список популярных приложений, которые написаны на Python: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i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GIMP</a:t>
            </a:r>
            <a:r>
              <a:rPr lang="ru-RU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b="0" i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— визуальный редактор на Linux;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i="1" u="sng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Blender</a:t>
            </a:r>
            <a:r>
              <a:rPr lang="ru-RU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b="0" i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— программа для создания 3D-графики;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  <a:latin typeface="var(--stk-f_family)"/>
            </a:endParaRPr>
          </a:p>
          <a:p>
            <a:endParaRPr lang="ru-RU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E755EE-D771-CD4D-A582-8D250449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6707" r="3084" b="4217"/>
          <a:stretch/>
        </p:blipFill>
        <p:spPr>
          <a:xfrm>
            <a:off x="8262248" y="4708579"/>
            <a:ext cx="3607118" cy="19537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33FBC4-4DBE-0B28-93C3-7992BC900B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39" y="4708579"/>
            <a:ext cx="3607118" cy="19309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EA8C8C9-B05F-98F9-757C-CC4DE46B76B1}"/>
              </a:ext>
            </a:extLst>
          </p:cNvPr>
          <p:cNvCxnSpPr/>
          <p:nvPr/>
        </p:nvCxnSpPr>
        <p:spPr>
          <a:xfrm>
            <a:off x="0" y="865690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79A9C6B-E0B6-357D-5DF1-E39E632D1ADD}"/>
              </a:ext>
            </a:extLst>
          </p:cNvPr>
          <p:cNvCxnSpPr/>
          <p:nvPr/>
        </p:nvCxnSpPr>
        <p:spPr>
          <a:xfrm flipV="1">
            <a:off x="0" y="2071991"/>
            <a:ext cx="12192000" cy="77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03EF8A5-321C-C3D3-A046-444A0892544F}"/>
              </a:ext>
            </a:extLst>
          </p:cNvPr>
          <p:cNvCxnSpPr>
            <a:cxnSpLocks/>
          </p:cNvCxnSpPr>
          <p:nvPr/>
        </p:nvCxnSpPr>
        <p:spPr>
          <a:xfrm>
            <a:off x="6305955" y="2110705"/>
            <a:ext cx="93824" cy="47472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9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06CD2-7095-E025-63E2-291FD32D20B0}"/>
              </a:ext>
            </a:extLst>
          </p:cNvPr>
          <p:cNvSpPr txBox="1"/>
          <p:nvPr/>
        </p:nvSpPr>
        <p:spPr>
          <a:xfrm>
            <a:off x="5060299" y="223736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Источники: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17D7A-6916-2F26-F956-3312867E33A5}"/>
              </a:ext>
            </a:extLst>
          </p:cNvPr>
          <p:cNvSpPr txBox="1"/>
          <p:nvPr/>
        </p:nvSpPr>
        <p:spPr>
          <a:xfrm>
            <a:off x="904672" y="1575881"/>
            <a:ext cx="1012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>
                <a:hlinkClick r:id="rId2"/>
              </a:rPr>
              <a:t>https://skillbox.ru/media/code/dlya_chego_nuzhen_python/</a:t>
            </a:r>
            <a:endParaRPr lang="ru-RU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https://skysmart.ru/articles/programming/preimushestva-i-nedostatki-python</a:t>
            </a:r>
            <a:endParaRPr lang="ru-RU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https://www.red-gate.com/simple-talk/development/python/ironpython-first-steps/</a:t>
            </a:r>
            <a:endParaRPr lang="ru-RU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>
                <a:hlinkClick r:id="rId5"/>
              </a:rPr>
              <a:t>https://proglib.io/p/python-applications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84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1075" y="314325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Цели работы: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659" y="1307076"/>
            <a:ext cx="13134975" cy="442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Кто и когда создал </a:t>
            </a:r>
            <a:r>
              <a:rPr lang="en-US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  <a:r>
              <a:rPr lang="ru-RU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Каким языком является </a:t>
            </a:r>
            <a:r>
              <a:rPr lang="en-US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Python.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Преимущество </a:t>
            </a:r>
            <a:r>
              <a:rPr lang="en-US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Python.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Недостатки </a:t>
            </a:r>
            <a:r>
              <a:rPr lang="en-US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Python.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Реализации языка.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2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Где применяется?</a:t>
            </a:r>
            <a:endParaRPr lang="en-US" sz="3200" dirty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4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5293" y="352425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Создатель</a:t>
            </a:r>
            <a:r>
              <a:rPr lang="en-US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Python</a:t>
            </a:r>
            <a:r>
              <a:rPr lang="ru-RU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827" y="2132120"/>
            <a:ext cx="6743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Создатель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Python </a:t>
            </a:r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является Гвидо ван Россум . Первая публикация Python состоялась в феврале 1991 года — это была версия 0.9.0. В 1994 году Гвидо опубликовал Python 1.0, а потом одна за другой выпустились и другие версии </a:t>
            </a:r>
            <a:r>
              <a:rPr lang="ru-RU" sz="2400" dirty="0">
                <a:latin typeface="Bahnschrift SemiBold Condensed" panose="020B0502040204020203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250" r="80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15" t="4583" r="21977" b="-4583"/>
          <a:stretch/>
        </p:blipFill>
        <p:spPr>
          <a:xfrm>
            <a:off x="7896841" y="1060311"/>
            <a:ext cx="4057816" cy="41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0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9119" y="189046"/>
            <a:ext cx="437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Версии </a:t>
            </a:r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  <a:endParaRPr lang="ru-RU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4" name="Соединительная линия уступом 3"/>
          <p:cNvCxnSpPr/>
          <p:nvPr/>
        </p:nvCxnSpPr>
        <p:spPr>
          <a:xfrm rot="5400000">
            <a:off x="1824825" y="855255"/>
            <a:ext cx="1478943" cy="1105231"/>
          </a:xfrm>
          <a:prstGeom prst="bentConnector3">
            <a:avLst/>
          </a:prstGeom>
          <a:ln>
            <a:solidFill>
              <a:srgbClr val="DC060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4802588" y="-2146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116911" y="668399"/>
            <a:ext cx="1368000" cy="0"/>
          </a:xfrm>
          <a:prstGeom prst="line">
            <a:avLst/>
          </a:prstGeom>
          <a:ln>
            <a:solidFill>
              <a:srgbClr val="DC060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9225" y="2188225"/>
            <a:ext cx="14097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Версия 2.0</a:t>
            </a:r>
          </a:p>
          <a:p>
            <a:r>
              <a:rPr lang="ru-RU" sz="1400" b="1" i="1" u="sng" dirty="0">
                <a:solidFill>
                  <a:srgbClr val="DC0606"/>
                </a:solidFill>
              </a:rPr>
              <a:t>16.10.2000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6825" y="2188225"/>
            <a:ext cx="10983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 3.0</a:t>
            </a:r>
          </a:p>
          <a:p>
            <a:r>
              <a:rPr lang="ru-RU" sz="1400" b="1" i="1" u="sng" dirty="0">
                <a:solidFill>
                  <a:srgbClr val="DC0606"/>
                </a:solidFill>
                <a:latin typeface="+mj-lt"/>
              </a:rPr>
              <a:t>03.12.2008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2050" y="3314700"/>
            <a:ext cx="17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 2.6</a:t>
            </a:r>
          </a:p>
          <a:p>
            <a:pPr algn="ctr"/>
            <a:r>
              <a:rPr lang="ru-RU" sz="1600" b="1" i="1" u="sng" dirty="0">
                <a:solidFill>
                  <a:srgbClr val="DC0606"/>
                </a:solidFill>
              </a:rPr>
              <a:t>2008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4799" y="4152900"/>
            <a:ext cx="109036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 2.7</a:t>
            </a:r>
          </a:p>
          <a:p>
            <a:pPr algn="ctr"/>
            <a:r>
              <a:rPr lang="ru-RU" sz="1400" b="1" i="1" u="sng" dirty="0">
                <a:solidFill>
                  <a:srgbClr val="DC0606"/>
                </a:solidFill>
                <a:latin typeface="+mj-lt"/>
              </a:rPr>
              <a:t>2010</a:t>
            </a:r>
            <a:endParaRPr lang="ru-RU" sz="2000" b="1" i="1" u="sng" dirty="0">
              <a:solidFill>
                <a:srgbClr val="DC0606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6825" y="3314700"/>
            <a:ext cx="11769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3.4</a:t>
            </a:r>
            <a:endParaRPr lang="ru-RU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ru-RU" sz="1400" b="1" i="1" u="sng" dirty="0">
                <a:solidFill>
                  <a:srgbClr val="DC0606"/>
                </a:solidFill>
              </a:rPr>
              <a:t>2014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6975" y="4152900"/>
            <a:ext cx="10967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 3.5</a:t>
            </a:r>
          </a:p>
          <a:p>
            <a:pPr algn="ctr"/>
            <a:r>
              <a:rPr lang="ru-RU" sz="1400" b="1" i="1" u="sng" dirty="0">
                <a:solidFill>
                  <a:srgbClr val="DC0606"/>
                </a:solidFill>
              </a:rPr>
              <a:t>2015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10650" y="5248275"/>
            <a:ext cx="10919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 3.6</a:t>
            </a:r>
          </a:p>
          <a:p>
            <a:pPr algn="ctr"/>
            <a:r>
              <a:rPr lang="ru-RU" sz="1400" b="1" i="1" u="sng" dirty="0">
                <a:solidFill>
                  <a:srgbClr val="DC0606"/>
                </a:solidFill>
              </a:rPr>
              <a:t>2016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0650" y="6025915"/>
            <a:ext cx="1485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 3.7</a:t>
            </a:r>
          </a:p>
          <a:p>
            <a:pPr algn="ctr"/>
            <a:r>
              <a:rPr lang="ru-RU" sz="1400" b="1" i="1" u="sng" dirty="0">
                <a:solidFill>
                  <a:srgbClr val="DC0606"/>
                </a:solidFill>
              </a:rPr>
              <a:t>2018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6350" y="2188225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 1.0</a:t>
            </a:r>
          </a:p>
          <a:p>
            <a:pPr algn="ctr"/>
            <a:r>
              <a:rPr lang="ru-RU" sz="1600" b="1" i="1" u="sng" dirty="0">
                <a:solidFill>
                  <a:srgbClr val="DC0606"/>
                </a:solidFill>
              </a:rPr>
              <a:t>1994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7520" y="3400425"/>
            <a:ext cx="10583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Версия</a:t>
            </a:r>
            <a:r>
              <a:rPr lang="ru-RU" sz="2000" b="1" dirty="0">
                <a:latin typeface="Bahnschrift SemiBold Condensed" panose="020B0502040204020203" pitchFamily="34" charset="0"/>
              </a:rPr>
              <a:t> </a:t>
            </a:r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1.6</a:t>
            </a:r>
          </a:p>
          <a:p>
            <a:pPr algn="ctr"/>
            <a:r>
              <a:rPr lang="ru-RU" sz="1400" b="1" i="1" u="sng" dirty="0">
                <a:solidFill>
                  <a:srgbClr val="DC0606"/>
                </a:solidFill>
              </a:rPr>
              <a:t>2000</a:t>
            </a:r>
            <a:endParaRPr lang="ru-RU" b="1" i="1" u="sng" dirty="0">
              <a:solidFill>
                <a:srgbClr val="DC0606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495925" y="835377"/>
            <a:ext cx="28575" cy="1222023"/>
          </a:xfrm>
          <a:prstGeom prst="straightConnector1">
            <a:avLst/>
          </a:prstGeom>
          <a:ln>
            <a:solidFill>
              <a:srgbClr val="DC060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6553200" y="-981075"/>
            <a:ext cx="21246" cy="1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2011681" y="2834556"/>
            <a:ext cx="0" cy="565869"/>
          </a:xfrm>
          <a:prstGeom prst="straightConnector1">
            <a:avLst/>
          </a:prstGeom>
          <a:ln>
            <a:solidFill>
              <a:srgbClr val="DC060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3" b="89573" l="2667" r="100000">
                        <a14:foregroundMark x1="33467" y1="54028" x2="33733" y2="44076"/>
                        <a14:foregroundMark x1="44400" y1="51422" x2="43867" y2="44313"/>
                        <a14:foregroundMark x1="56533" y1="38626" x2="56400" y2="51185"/>
                        <a14:foregroundMark x1="63067" y1="51896" x2="63733" y2="41232"/>
                        <a14:foregroundMark x1="73867" y1="47156" x2="75467" y2="41469"/>
                        <a14:foregroundMark x1="85733" y1="46445" x2="85067" y2="50474"/>
                        <a14:foregroundMark x1="86667" y1="64692" x2="83067" y2="64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" y="3708201"/>
            <a:ext cx="6877050" cy="386948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F2D14E-FA31-5AD3-B5A5-D71663DCB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734" y="668399"/>
            <a:ext cx="1383912" cy="182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D4B82-E9ED-80D2-0218-CD5B2B749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84720" y="666032"/>
            <a:ext cx="1247707" cy="15607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9C2989-28E2-50AE-DAE2-F93059CAD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369" y="2879207"/>
            <a:ext cx="164606" cy="6462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824FE8-D5A0-FA9C-6B4E-F34620A1C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408" y="2803778"/>
            <a:ext cx="164606" cy="6462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5FCAFDC-25AF-D310-F0D3-7F4DD4748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408" y="3916494"/>
            <a:ext cx="164607" cy="35169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AC2727C-8892-B5F2-212D-F0E67FF92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681" y="4809640"/>
            <a:ext cx="236442" cy="57127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2E33272-2690-7AD7-7191-DAC0C10F7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632" y="3915539"/>
            <a:ext cx="164606" cy="353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1937D12-5D8A-34F3-A7A1-2DFD1308E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2984" y="5819551"/>
            <a:ext cx="164606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7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023" y="237818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Каким языком является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Python</a:t>
            </a:r>
            <a:r>
              <a:rPr lang="ru-RU" sz="36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1" y="1781175"/>
            <a:ext cx="43931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 — это </a:t>
            </a:r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скриптовый язык программирования</a:t>
            </a:r>
            <a:r>
              <a:rPr lang="ru-RU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. Он универсален, поэтому подходит для решения разнообразных задач и многих платформ, начиная с </a:t>
            </a:r>
            <a:r>
              <a:rPr lang="ru-RU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iOS</a:t>
            </a:r>
            <a:r>
              <a:rPr lang="ru-RU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и </a:t>
            </a:r>
            <a:r>
              <a:rPr lang="ru-RU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Android</a:t>
            </a:r>
            <a:r>
              <a:rPr lang="ru-RU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и заканчивая серверными ОС.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FCD7D8-97B6-86FD-2085-859E1C63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0" y="0"/>
            <a:ext cx="6007510" cy="685800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0403A4E-41D3-25C0-8636-8D116B60B593}"/>
              </a:ext>
            </a:extLst>
          </p:cNvPr>
          <p:cNvCxnSpPr>
            <a:cxnSpLocks/>
          </p:cNvCxnSpPr>
          <p:nvPr/>
        </p:nvCxnSpPr>
        <p:spPr>
          <a:xfrm>
            <a:off x="6174659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0F2C49-AA19-8162-3995-2B2A7ABD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241" y="0"/>
            <a:ext cx="78759" cy="68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03C8D-DA01-799E-8986-55A74FF73E16}"/>
              </a:ext>
            </a:extLst>
          </p:cNvPr>
          <p:cNvSpPr txBox="1"/>
          <p:nvPr/>
        </p:nvSpPr>
        <p:spPr>
          <a:xfrm>
            <a:off x="4354978" y="157316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Реализация языка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E7171-8FE2-7EE9-03D2-722E87C87840}"/>
              </a:ext>
            </a:extLst>
          </p:cNvPr>
          <p:cNvSpPr txBox="1"/>
          <p:nvPr/>
        </p:nvSpPr>
        <p:spPr>
          <a:xfrm>
            <a:off x="117986" y="983224"/>
            <a:ext cx="117298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i="1" u="sng" dirty="0">
                <a:solidFill>
                  <a:srgbClr val="DC0606"/>
                </a:solidFill>
                <a:effectLst/>
                <a:latin typeface="Bahnschrift SemiBold Condensed" panose="020B0502040204020203" pitchFamily="34" charset="0"/>
              </a:rPr>
              <a:t>CPython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– это, по сути, дефолтный и наиболее распространенный интерпретатор (реализация) языка Python, написанный на C.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i="1" u="sng" dirty="0">
                <a:solidFill>
                  <a:srgbClr val="DC0606"/>
                </a:solidFill>
                <a:effectLst/>
                <a:latin typeface="Bahnschrift SemiBold Condensed" panose="020B0502040204020203" pitchFamily="34" charset="0"/>
              </a:rPr>
              <a:t>J</a:t>
            </a:r>
            <a:r>
              <a:rPr lang="ru-RU" sz="2400" b="1" i="1" u="sng" dirty="0" err="1">
                <a:solidFill>
                  <a:srgbClr val="DC0606"/>
                </a:solidFill>
                <a:effectLst/>
                <a:latin typeface="Bahnschrift SemiBold Condensed" panose="020B0502040204020203" pitchFamily="34" charset="0"/>
              </a:rPr>
              <a:t>ython</a:t>
            </a:r>
            <a:r>
              <a:rPr lang="ru-RU" sz="2400" b="1" i="0" dirty="0">
                <a:solidFill>
                  <a:srgbClr val="DC0606"/>
                </a:solidFill>
                <a:effectLst/>
                <a:latin typeface="Bahnschrift SemiBold Condensed" panose="020B0502040204020203" pitchFamily="34" charset="0"/>
              </a:rPr>
              <a:t> 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– это ещё одна реализация Python. Она была написана на Java и работает на Java-платформах. Как и в CPython, исходный код конвертируется в байт-код – набор инструкций для интерпретатора. </a:t>
            </a:r>
            <a:endParaRPr lang="en-US" sz="24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i="1" u="sng" dirty="0" err="1">
                <a:solidFill>
                  <a:srgbClr val="DC0606"/>
                </a:solidFill>
                <a:latin typeface="Bahnschrift SemiBold Condensed" panose="020B0502040204020203" pitchFamily="34" charset="0"/>
              </a:rPr>
              <a:t>IronPython</a:t>
            </a:r>
            <a:r>
              <a:rPr lang="ru-RU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— популярная реализация, написанная на C#. Её разработали для работы на платформе .NET. Она создает мост во вселенную .NET, дающий пользователям Python доступ к функциям и классам C#, библиотекам и фреймворкам .NET прямо из </a:t>
            </a:r>
            <a:r>
              <a:rPr lang="ru-RU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IronPython</a:t>
            </a:r>
            <a:r>
              <a:rPr lang="ru-RU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. 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i="1" u="sng" dirty="0" err="1">
                <a:solidFill>
                  <a:srgbClr val="DC0606"/>
                </a:solidFill>
                <a:effectLst/>
                <a:latin typeface="Bahnschrift SemiBold Condensed" panose="020B0502040204020203" pitchFamily="34" charset="0"/>
              </a:rPr>
              <a:t>PyPy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был написан с учетом всех особенностей языка Python, поэтому он наиболее совместим с CPython. Это позволяет запускать </a:t>
            </a:r>
            <a:r>
              <a:rPr lang="ru-RU" sz="2400" b="1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веб-фреймворки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, такие как </a:t>
            </a:r>
            <a:r>
              <a:rPr lang="ru-RU" sz="2400" b="1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 и </a:t>
            </a:r>
            <a:r>
              <a:rPr lang="ru-RU" sz="2400" b="1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. </a:t>
            </a:r>
            <a:r>
              <a:rPr lang="ru-RU" sz="2400" b="1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PyPy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использует концепцию JIT-компиляции (</a:t>
            </a:r>
            <a:r>
              <a:rPr lang="ru-RU" sz="2400" b="1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Just-in-time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), которая позволяет компилировать исходный код прямо во время выполнения программы.</a:t>
            </a:r>
            <a:endParaRPr lang="en-US" sz="24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Объединенная мощь </a:t>
            </a:r>
            <a:r>
              <a:rPr lang="ru-RU" sz="2400" b="1" i="1" u="sng" dirty="0">
                <a:solidFill>
                  <a:srgbClr val="DC0606"/>
                </a:solidFill>
                <a:effectLst/>
                <a:latin typeface="Bahnschrift SemiBold Condensed" panose="020B0502040204020203" pitchFamily="34" charset="0"/>
              </a:rPr>
              <a:t>Python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и </a:t>
            </a:r>
            <a:r>
              <a:rPr lang="ru-RU" sz="2400" b="1" i="1" u="sng" dirty="0">
                <a:solidFill>
                  <a:srgbClr val="DC0606"/>
                </a:solidFill>
                <a:effectLst/>
                <a:latin typeface="Bahnschrift SemiBold Condensed" panose="020B0502040204020203" pitchFamily="34" charset="0"/>
              </a:rPr>
              <a:t>C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— самое потрясающее в </a:t>
            </a:r>
            <a:r>
              <a:rPr lang="ru-RU" sz="2400" b="1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Cython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. Благодаря ей </a:t>
            </a:r>
            <a:r>
              <a:rPr lang="ru-RU" sz="2400" b="1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Cython</a:t>
            </a:r>
            <a:r>
              <a:rPr lang="ru-RU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можно использовать для написания расширений C, а также для преобразования Python-кода в C. </a:t>
            </a:r>
            <a:endParaRPr lang="ru-RU" sz="2400" b="1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4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F311D4-24BC-F994-3CE4-C04FF8178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39819" r="10937" b="8651"/>
          <a:stretch/>
        </p:blipFill>
        <p:spPr>
          <a:xfrm>
            <a:off x="223735" y="204280"/>
            <a:ext cx="4135041" cy="20428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EC9FF-CA94-4ED5-3D1D-E97A4D9604AE}"/>
              </a:ext>
            </a:extLst>
          </p:cNvPr>
          <p:cNvSpPr txBox="1"/>
          <p:nvPr/>
        </p:nvSpPr>
        <p:spPr>
          <a:xfrm>
            <a:off x="1400654" y="2354093"/>
            <a:ext cx="12955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CPython</a:t>
            </a:r>
            <a:endParaRPr lang="en-US" b="1" i="0" u="sng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DF45CA-BFD0-5045-DA74-8048AB21F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26" y="293822"/>
            <a:ext cx="3954571" cy="20602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1582F-8813-0256-E8E4-6B03D75CDF45}"/>
              </a:ext>
            </a:extLst>
          </p:cNvPr>
          <p:cNvSpPr txBox="1"/>
          <p:nvPr/>
        </p:nvSpPr>
        <p:spPr>
          <a:xfrm>
            <a:off x="9053209" y="2454913"/>
            <a:ext cx="10903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Jython</a:t>
            </a:r>
            <a:endParaRPr lang="en-US" b="1" i="0" u="sng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A3F04E-782D-7D59-D4F6-4E0EA08F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879"/>
          <a:stretch/>
        </p:blipFill>
        <p:spPr>
          <a:xfrm>
            <a:off x="279015" y="4610912"/>
            <a:ext cx="3884833" cy="16780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E4B6D4-3D08-E80A-FC26-630983928288}"/>
              </a:ext>
            </a:extLst>
          </p:cNvPr>
          <p:cNvSpPr txBox="1"/>
          <p:nvPr/>
        </p:nvSpPr>
        <p:spPr>
          <a:xfrm>
            <a:off x="364055" y="6418933"/>
            <a:ext cx="18020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Raleway" pitchFamily="2" charset="-52"/>
              </a:rPr>
              <a:t>IronPython</a:t>
            </a:r>
            <a:endParaRPr lang="en-US" b="1" u="sng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Raleway" pitchFamily="2" charset="-52"/>
            </a:endParaRPr>
          </a:p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8CBB55C-906B-EA48-A2DB-FBA654C48A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14" y="4227920"/>
            <a:ext cx="3954571" cy="21128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F1997E-1487-E36C-E211-76FFDD018F32}"/>
              </a:ext>
            </a:extLst>
          </p:cNvPr>
          <p:cNvSpPr txBox="1"/>
          <p:nvPr/>
        </p:nvSpPr>
        <p:spPr>
          <a:xfrm>
            <a:off x="9458769" y="6418933"/>
            <a:ext cx="684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sng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PyPy</a:t>
            </a:r>
            <a:endParaRPr lang="en-US" b="1" i="0" u="sng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208131E-C4FB-AFC3-0434-FA0DDD4E7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60" y="1862343"/>
            <a:ext cx="2782881" cy="34220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17993A-3E20-AF63-F34C-74396C02B848}"/>
              </a:ext>
            </a:extLst>
          </p:cNvPr>
          <p:cNvSpPr txBox="1"/>
          <p:nvPr/>
        </p:nvSpPr>
        <p:spPr>
          <a:xfrm>
            <a:off x="5457217" y="5449922"/>
            <a:ext cx="881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sng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Cython</a:t>
            </a:r>
            <a:endParaRPr lang="en-US" b="1" i="0" u="sng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47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56E66-5B22-44BB-B3F1-09ECE5421E12}"/>
              </a:ext>
            </a:extLst>
          </p:cNvPr>
          <p:cNvSpPr txBox="1"/>
          <p:nvPr/>
        </p:nvSpPr>
        <p:spPr>
          <a:xfrm>
            <a:off x="4007795" y="184826"/>
            <a:ext cx="3938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Преимущества </a:t>
            </a:r>
            <a:r>
              <a:rPr lang="en-US" sz="4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  <a:endParaRPr lang="ru-RU" sz="4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E2DA2-33FD-DE4D-F90A-78B7560D4EBD}"/>
              </a:ext>
            </a:extLst>
          </p:cNvPr>
          <p:cNvSpPr txBox="1"/>
          <p:nvPr/>
        </p:nvSpPr>
        <p:spPr>
          <a:xfrm>
            <a:off x="885217" y="1659285"/>
            <a:ext cx="11005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Прост в освоении</a:t>
            </a:r>
          </a:p>
          <a:p>
            <a:pPr marL="457200" indent="-4572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Легкий и понятный синтаксис</a:t>
            </a:r>
          </a:p>
          <a:p>
            <a:pPr marL="457200" indent="-4572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Интерпретируемость</a:t>
            </a:r>
          </a:p>
          <a:p>
            <a:pPr marL="457200" indent="-4572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Обширная сфера использования</a:t>
            </a:r>
          </a:p>
          <a:p>
            <a:pPr marL="457200" indent="-4572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Востребованность</a:t>
            </a:r>
          </a:p>
          <a:p>
            <a:pPr marL="457200" indent="-4572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Динамическая типизация</a:t>
            </a:r>
            <a:r>
              <a:rPr lang="en-US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(</a:t>
            </a:r>
            <a:r>
              <a:rPr lang="ru-RU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В отличие от C-подобных языков программирования, в Python переменные связываются с типом в момент присваивания в них конкретных значений.</a:t>
            </a:r>
            <a:r>
              <a:rPr lang="en-US" sz="28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)</a:t>
            </a:r>
            <a:endParaRPr lang="ru-RU" sz="28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9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AF0C5-F4AC-B683-E358-8A6383EBB662}"/>
              </a:ext>
            </a:extLst>
          </p:cNvPr>
          <p:cNvSpPr txBox="1"/>
          <p:nvPr/>
        </p:nvSpPr>
        <p:spPr>
          <a:xfrm>
            <a:off x="4143983" y="301558"/>
            <a:ext cx="343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Недостатки </a:t>
            </a:r>
            <a:r>
              <a:rPr lang="en-US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  <a:endParaRPr lang="ru-RU" sz="40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F3651-9F5C-7A76-39B8-DC17D4ABD368}"/>
              </a:ext>
            </a:extLst>
          </p:cNvPr>
          <p:cNvSpPr txBox="1"/>
          <p:nvPr/>
        </p:nvSpPr>
        <p:spPr>
          <a:xfrm>
            <a:off x="1293779" y="2252591"/>
            <a:ext cx="748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 является одним из самых медленных языков программирования.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Python не подходит для задач, которые требуют большого объема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121516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580</Words>
  <Application>Microsoft Office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Bahnschrift Condensed</vt:lpstr>
      <vt:lpstr>Bahnschrift SemiBold Condensed</vt:lpstr>
      <vt:lpstr>Calibri</vt:lpstr>
      <vt:lpstr>Calibri Light</vt:lpstr>
      <vt:lpstr>Raleway</vt:lpstr>
      <vt:lpstr>var(--stk-f_family)</vt:lpstr>
      <vt:lpstr>Wingdings</vt:lpstr>
      <vt:lpstr>Тема Office</vt:lpstr>
      <vt:lpstr>Язык программирования 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Python</dc:title>
  <dc:creator>Student</dc:creator>
  <cp:lastModifiedBy>Olga</cp:lastModifiedBy>
  <cp:revision>9</cp:revision>
  <dcterms:created xsi:type="dcterms:W3CDTF">2023-09-22T08:05:24Z</dcterms:created>
  <dcterms:modified xsi:type="dcterms:W3CDTF">2023-09-26T18:16:12Z</dcterms:modified>
</cp:coreProperties>
</file>