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8" r:id="rId3"/>
    <p:sldId id="287" r:id="rId4"/>
    <p:sldId id="257" r:id="rId5"/>
    <p:sldId id="258" r:id="rId6"/>
    <p:sldId id="259" r:id="rId7"/>
    <p:sldId id="261" r:id="rId8"/>
    <p:sldId id="262" r:id="rId9"/>
    <p:sldId id="264" r:id="rId10"/>
    <p:sldId id="279" r:id="rId11"/>
    <p:sldId id="265" r:id="rId12"/>
    <p:sldId id="267" r:id="rId13"/>
    <p:sldId id="289" r:id="rId14"/>
    <p:sldId id="291" r:id="rId15"/>
    <p:sldId id="268" r:id="rId16"/>
    <p:sldId id="285" r:id="rId17"/>
    <p:sldId id="292" r:id="rId18"/>
    <p:sldId id="269" r:id="rId19"/>
    <p:sldId id="293" r:id="rId20"/>
    <p:sldId id="294" r:id="rId21"/>
    <p:sldId id="295" r:id="rId22"/>
    <p:sldId id="297" r:id="rId23"/>
    <p:sldId id="298" r:id="rId24"/>
    <p:sldId id="296" r:id="rId25"/>
    <p:sldId id="299" r:id="rId26"/>
    <p:sldId id="278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9512-680F-4DA9-A1EF-DCBCC4A3C566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71CF-799E-4DD2-859D-5074B54B4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3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75F8C-535B-4179-AD7E-7F304CF10A13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9FF6AF-89B3-4AC3-9B6F-FA5E3C9BB0E7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0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3E8BAB-AF2E-4BD1-89E2-F3F37E519CD2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4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3E2128-B39E-4331-B3A7-2BB68C6FEF15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7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41B2B5-A22C-414F-A560-0EB53658613C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9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86A5E2-6A78-4F38-AE37-B9DF46842A6A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C7781A-F7DB-41D8-94F5-8519CF9A104E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1A4D13-4547-4E7C-AAB7-85EF52C958E9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4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C96482-C7D7-4296-AD24-7CE7A2881E01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1F9DFB-4635-4724-A2BF-4BA920D79FF0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9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DCBBBF-F529-4D42-9021-B548CFDBE4A9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3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6E8EAA-A50A-4F74-BDF7-3E495B917A7A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1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A1DC11-8791-439E-88F5-04973BACA877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CB121B-2290-4098-96A6-AD190C076D44}" type="slidenum">
              <a:rPr lang="en-US" altLang="zh-CN">
                <a:solidFill>
                  <a:srgbClr val="3A566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9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2"/>
                </a:solidFill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A566E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6BA758-DF98-4178-8DCB-BD20E83E9BFA}" type="slidenum">
              <a:rPr lang="en-US" altLang="zh-CN">
                <a:solidFill>
                  <a:srgbClr val="3A56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3A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1.png"/><Relationship Id="rId4" Type="http://schemas.openxmlformats.org/officeDocument/2006/relationships/image" Target="../media/image17.w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短时傅里叶变换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064" y="332656"/>
            <a:ext cx="6924464" cy="685800"/>
          </a:xfrm>
        </p:spPr>
        <p:txBody>
          <a:bodyPr/>
          <a:lstStyle/>
          <a:p>
            <a:r>
              <a:rPr lang="zh-CN" altLang="en-US" sz="3200" dirty="0" smtClean="0"/>
              <a:t>短时傅里叶变换的问题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频谱</a:t>
            </a:r>
            <a:r>
              <a:rPr lang="zh-CN" altLang="en-US" sz="3200" dirty="0"/>
              <a:t>泄漏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971600" y="1340768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zh-CN" altLang="en-US" sz="2800"/>
              <a:t>在</a:t>
            </a:r>
            <a:r>
              <a:rPr lang="zh-CN" altLang="en-US" sz="2800" smtClean="0"/>
              <a:t>时域上截</a:t>
            </a:r>
            <a:r>
              <a:rPr lang="zh-CN" altLang="en-US" sz="2800" dirty="0"/>
              <a:t>短，使频谱变宽拖尾</a:t>
            </a:r>
            <a:r>
              <a:rPr lang="zh-CN" altLang="en-US" sz="2800" dirty="0" smtClean="0"/>
              <a:t>，引起谱泄漏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971600" y="5301208"/>
            <a:ext cx="5256584" cy="96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zh-CN" altLang="en-US" sz="2800" dirty="0" smtClean="0"/>
              <a:t>解决办法：</a:t>
            </a:r>
            <a:endParaRPr lang="en-US" altLang="zh-CN" sz="2800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zh-CN" altLang="en-US" sz="2400" dirty="0" smtClean="0"/>
              <a:t>1</a:t>
            </a:r>
            <a:r>
              <a:rPr lang="zh-CN" altLang="en-US" sz="2400" dirty="0"/>
              <a:t>）增加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长度；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）缓慢截断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227335" name="Picture 7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40798"/>
            <a:ext cx="5688632" cy="3166324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2887008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2" grpId="0" autoUpdateAnimBg="0"/>
      <p:bldP spid="2273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增加信号长度对频谱的影响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4706" r="7018" b="4314"/>
          <a:stretch>
            <a:fillRect/>
          </a:stretch>
        </p:blipFill>
        <p:spPr bwMode="auto">
          <a:xfrm>
            <a:off x="971550" y="1628775"/>
            <a:ext cx="6999288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95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常用的窗函数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2895600" cy="2560638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矩形窗</a:t>
            </a:r>
          </a:p>
          <a:p>
            <a:r>
              <a:rPr lang="zh-CN" altLang="en-US">
                <a:ea typeface="宋体" pitchFamily="2" charset="-122"/>
              </a:rPr>
              <a:t>三角窗</a:t>
            </a:r>
          </a:p>
          <a:p>
            <a:r>
              <a:rPr lang="en-US" altLang="zh-CN">
                <a:ea typeface="宋体" pitchFamily="2" charset="-122"/>
              </a:rPr>
              <a:t>Hanning</a:t>
            </a:r>
            <a:r>
              <a:rPr lang="zh-CN" altLang="en-US">
                <a:ea typeface="宋体" pitchFamily="2" charset="-122"/>
              </a:rPr>
              <a:t>窗</a:t>
            </a:r>
          </a:p>
          <a:p>
            <a:r>
              <a:rPr lang="en-US" altLang="zh-CN">
                <a:ea typeface="宋体" pitchFamily="2" charset="-122"/>
              </a:rPr>
              <a:t>Hamming</a:t>
            </a:r>
            <a:r>
              <a:rPr lang="zh-CN" altLang="en-US">
                <a:ea typeface="宋体" pitchFamily="2" charset="-122"/>
              </a:rPr>
              <a:t>窗</a:t>
            </a:r>
          </a:p>
          <a:p>
            <a:r>
              <a:rPr lang="en-US" altLang="zh-CN">
                <a:ea typeface="宋体" pitchFamily="2" charset="-122"/>
              </a:rPr>
              <a:t>Gaussan</a:t>
            </a:r>
            <a:r>
              <a:rPr lang="zh-CN" altLang="en-US">
                <a:ea typeface="宋体" pitchFamily="2" charset="-122"/>
              </a:rPr>
              <a:t>窗</a:t>
            </a:r>
          </a:p>
        </p:txBody>
      </p:sp>
      <p:pic>
        <p:nvPicPr>
          <p:cNvPr id="19460" name="Picture 4" descr="01000000000000119081314611307_s"/>
          <p:cNvPicPr>
            <a:picLocks noChangeAspect="1" noChangeArrowheads="1"/>
          </p:cNvPicPr>
          <p:nvPr/>
        </p:nvPicPr>
        <p:blipFill>
          <a:blip r:embed="rId2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33"/>
          <a:stretch>
            <a:fillRect/>
          </a:stretch>
        </p:blipFill>
        <p:spPr bwMode="auto">
          <a:xfrm>
            <a:off x="3276600" y="3500438"/>
            <a:ext cx="43910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8313" y="5805488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3300"/>
                </a:solidFill>
                <a:latin typeface="Arial" pitchFamily="34" charset="0"/>
                <a:ea typeface="宋体" pitchFamily="2" charset="-122"/>
              </a:rPr>
              <a:t>hamWindow = 0.54 - 0.46*cos(2*pi*(0:windowSize-1)/windowSize);</a:t>
            </a:r>
          </a:p>
        </p:txBody>
      </p:sp>
      <p:pic>
        <p:nvPicPr>
          <p:cNvPr id="19463" name="Picture 7" descr="\includegraphics[width=\twidth]{eps/hammingWindow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484313"/>
            <a:ext cx="3960812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0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3108176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hann</a:t>
                </a:r>
                <a:r>
                  <a:rPr lang="zh-CN" altLang="en-US" sz="2400" dirty="0" smtClean="0"/>
                  <a:t>窗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=0.5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CN" altLang="en-US" sz="2400" b="0" i="1" smtClean="0">
                                      <a:latin typeface="Cambria Math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, 1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hamming</a:t>
                </a:r>
                <a:r>
                  <a:rPr lang="zh-CN" altLang="en-US" sz="2400" dirty="0" smtClean="0"/>
                  <a:t>窗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w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=0.54−0.46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/>
                        </a:rPr>
                        <m:t>, 1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3108176"/>
              </a:xfrm>
              <a:blipFill rotWithShape="1">
                <a:blip r:embed="rId2"/>
                <a:stretch>
                  <a:fillRect l="-1111" t="-1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3744416" cy="2045615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49" y="4221087"/>
            <a:ext cx="3646531" cy="204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64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946448" cy="4001690"/>
          </a:xfrm>
        </p:spPr>
        <p:txBody>
          <a:bodyPr/>
          <a:lstStyle/>
          <a:p>
            <a:r>
              <a:rPr lang="zh-CN" altLang="en-US" dirty="0" smtClean="0"/>
              <a:t>窗函数的问题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0232" y="1775156"/>
            <a:ext cx="2170584" cy="4030108"/>
          </a:xfrm>
        </p:spPr>
        <p:txBody>
          <a:bodyPr/>
          <a:lstStyle/>
          <a:p>
            <a:r>
              <a:rPr lang="zh-CN" altLang="en-US" sz="2000" dirty="0" smtClean="0"/>
              <a:t>两个窗交界区域的数据点被窗函数乘以较小的值，因而变小。</a:t>
            </a:r>
            <a:endParaRPr lang="en-US" altLang="zh-CN" sz="2000" dirty="0" smtClean="0"/>
          </a:p>
          <a:p>
            <a:r>
              <a:rPr lang="zh-CN" altLang="en-US" sz="2000" dirty="0" smtClean="0"/>
              <a:t>所以，在频谱计算中，起到的作用被缩小，因而不能正确</a:t>
            </a:r>
            <a:r>
              <a:rPr lang="zh-CN" altLang="en-US" sz="2000" dirty="0"/>
              <a:t>贡献</a:t>
            </a:r>
            <a:r>
              <a:rPr lang="zh-CN" altLang="en-US" sz="2000" dirty="0" smtClean="0"/>
              <a:t>其频谱性质。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206" y="548680"/>
            <a:ext cx="4499851" cy="245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9101" r="56016" b="14299"/>
          <a:stretch/>
        </p:blipFill>
        <p:spPr bwMode="auto">
          <a:xfrm>
            <a:off x="2975992" y="2734733"/>
            <a:ext cx="1634067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2" t="5150" r="10956" b="11865"/>
          <a:stretch/>
        </p:blipFill>
        <p:spPr bwMode="auto">
          <a:xfrm>
            <a:off x="4538051" y="2780929"/>
            <a:ext cx="16428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538051" y="620688"/>
            <a:ext cx="0" cy="211404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4" t="10205" r="54665" b="13514"/>
          <a:stretch/>
        </p:blipFill>
        <p:spPr bwMode="auto">
          <a:xfrm>
            <a:off x="2975992" y="4766732"/>
            <a:ext cx="1596008" cy="154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3" t="12028" r="11602" b="12946"/>
          <a:stretch/>
        </p:blipFill>
        <p:spPr bwMode="auto">
          <a:xfrm>
            <a:off x="4610059" y="4869160"/>
            <a:ext cx="1570880" cy="11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4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解决方法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 smtClean="0">
                <a:ea typeface="宋体" pitchFamily="2" charset="-122"/>
              </a:rPr>
              <a:t>半帧长帧</a:t>
            </a:r>
            <a:r>
              <a:rPr lang="zh-CN" altLang="en-US" dirty="0">
                <a:ea typeface="宋体" pitchFamily="2" charset="-122"/>
              </a:rPr>
              <a:t>移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2276872"/>
            <a:ext cx="3301380" cy="1152128"/>
          </a:xfrm>
        </p:spPr>
        <p:txBody>
          <a:bodyPr/>
          <a:lstStyle/>
          <a:p>
            <a:r>
              <a:rPr lang="zh-CN" altLang="en-US" sz="2400" dirty="0" smtClean="0">
                <a:ea typeface="宋体" pitchFamily="2" charset="-122"/>
              </a:rPr>
              <a:t>解决</a:t>
            </a:r>
            <a:r>
              <a:rPr lang="zh-CN" altLang="en-US" sz="2400" dirty="0">
                <a:ea typeface="宋体" pitchFamily="2" charset="-122"/>
              </a:rPr>
              <a:t>办法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zh-CN" altLang="en-US" sz="2400" dirty="0" smtClean="0">
                <a:ea typeface="宋体" pitchFamily="2" charset="-122"/>
              </a:rPr>
              <a:t>帧</a:t>
            </a:r>
            <a:r>
              <a:rPr lang="zh-CN" altLang="en-US" sz="2400" dirty="0">
                <a:ea typeface="宋体" pitchFamily="2" charset="-122"/>
              </a:rPr>
              <a:t>移等于半个帧</a:t>
            </a:r>
            <a:r>
              <a:rPr lang="zh-CN" altLang="en-US" sz="2400" dirty="0" smtClean="0">
                <a:ea typeface="宋体" pitchFamily="2" charset="-122"/>
              </a:rPr>
              <a:t>长。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r="11970"/>
          <a:stretch/>
        </p:blipFill>
        <p:spPr>
          <a:xfrm>
            <a:off x="3522132" y="1700808"/>
            <a:ext cx="3920067" cy="241528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774" y="3861048"/>
            <a:ext cx="386669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6" t="8859" r="15404" b="13829"/>
          <a:stretch/>
        </p:blipFill>
        <p:spPr bwMode="auto">
          <a:xfrm>
            <a:off x="4947496" y="3429000"/>
            <a:ext cx="1645816" cy="14884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82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三维频谱图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731912"/>
          </a:xfrm>
        </p:spPr>
        <p:txBody>
          <a:bodyPr/>
          <a:lstStyle/>
          <a:p>
            <a:r>
              <a:rPr lang="en-US" altLang="zh-CN" dirty="0" smtClean="0"/>
              <a:t>VC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26162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95066"/>
            <a:ext cx="25860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16" y="2572841"/>
            <a:ext cx="2554287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3" y="4365104"/>
            <a:ext cx="2798763" cy="138112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7" y="4381243"/>
            <a:ext cx="2814637" cy="139541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57703"/>
            <a:ext cx="2822575" cy="1357313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259632" y="4357703"/>
            <a:ext cx="6120680" cy="2023625"/>
            <a:chOff x="1259632" y="4357703"/>
            <a:chExt cx="6120680" cy="2023625"/>
          </a:xfrm>
        </p:grpSpPr>
        <p:cxnSp>
          <p:nvCxnSpPr>
            <p:cNvPr id="12" name="直接箭头连接符 11"/>
            <p:cNvCxnSpPr/>
            <p:nvPr/>
          </p:nvCxnSpPr>
          <p:spPr bwMode="auto">
            <a:xfrm>
              <a:off x="1259632" y="6381328"/>
              <a:ext cx="61206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1259632" y="4797152"/>
              <a:ext cx="2736304" cy="1584176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1259632" y="4357703"/>
              <a:ext cx="0" cy="2023625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214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三维频谱图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947936"/>
          </a:xfrm>
        </p:spPr>
        <p:txBody>
          <a:bodyPr/>
          <a:lstStyle/>
          <a:p>
            <a:r>
              <a:rPr lang="zh-CN" altLang="en-US" sz="2400" dirty="0" smtClean="0"/>
              <a:t>将短时傅里叶变换计算得到的频谱按着时间排列，就可以得到信号的时频域分析矩阵。可依此绘制出三维频谱图。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9"/>
          <a:stretch/>
        </p:blipFill>
        <p:spPr>
          <a:xfrm>
            <a:off x="611560" y="3140968"/>
            <a:ext cx="4104456" cy="3001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0"/>
          <a:stretch/>
        </p:blipFill>
        <p:spPr>
          <a:xfrm>
            <a:off x="4716016" y="2924945"/>
            <a:ext cx="4148584" cy="32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短时</a:t>
            </a:r>
            <a:r>
              <a:rPr lang="zh-CN" altLang="en-US" dirty="0" smtClean="0">
                <a:ea typeface="宋体" pitchFamily="2" charset="-122"/>
              </a:rPr>
              <a:t>傅里叶变换</a:t>
            </a:r>
            <a:r>
              <a:rPr lang="zh-CN" altLang="en-US" dirty="0" smtClean="0">
                <a:ea typeface="宋体" pitchFamily="2" charset="-122"/>
              </a:rPr>
              <a:t>技术路线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921259"/>
            <a:ext cx="1368152" cy="2519577"/>
          </a:xfrm>
        </p:spPr>
        <p:txBody>
          <a:bodyPr vert="eaVert"/>
          <a:lstStyle/>
          <a:p>
            <a:pPr>
              <a:spcAft>
                <a:spcPct val="20000"/>
              </a:spcAft>
            </a:pPr>
            <a:r>
              <a:rPr lang="zh-CN" altLang="en-US" sz="2200" b="1" dirty="0" smtClean="0">
                <a:latin typeface="黑体" pitchFamily="49" charset="-122"/>
                <a:ea typeface="黑体" pitchFamily="49" charset="-122"/>
              </a:rPr>
              <a:t>典型的工科解决问题的技术路线</a:t>
            </a:r>
            <a:endParaRPr lang="zh-CN" altLang="en-US" sz="22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61067" y="1916832"/>
            <a:ext cx="5751193" cy="4527730"/>
            <a:chOff x="1161067" y="1916832"/>
            <a:chExt cx="5751193" cy="4527730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1449099" y="3212976"/>
              <a:ext cx="1872208" cy="79208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选择傅里叶变换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1449099" y="1916832"/>
              <a:ext cx="1872208" cy="79208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做一般信号的频率分析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1161067" y="4437112"/>
              <a:ext cx="2448272" cy="79208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傅里叶变换没有时间分辨能力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449099" y="5652474"/>
              <a:ext cx="1872208" cy="79208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按着频率特性分段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4932040" y="1916832"/>
              <a:ext cx="1872208" cy="79208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矩形窗有严重的谱泄露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4932040" y="3212976"/>
              <a:ext cx="1872208" cy="79208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加余弦窗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4932040" y="4437112"/>
              <a:ext cx="1872208" cy="79208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窗交界区域信号被缩小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4824028" y="5620237"/>
              <a:ext cx="2088232" cy="79208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帧移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=</a:t>
              </a: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半帧长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5" idx="2"/>
              <a:endCxn id="2" idx="0"/>
            </p:cNvCxnSpPr>
            <p:nvPr/>
          </p:nvCxnSpPr>
          <p:spPr bwMode="auto">
            <a:xfrm>
              <a:off x="2385203" y="2708920"/>
              <a:ext cx="0" cy="50405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/>
            <p:cNvCxnSpPr>
              <a:stCxn id="2" idx="2"/>
              <a:endCxn id="6" idx="0"/>
            </p:cNvCxnSpPr>
            <p:nvPr/>
          </p:nvCxnSpPr>
          <p:spPr bwMode="auto">
            <a:xfrm>
              <a:off x="2385203" y="4005064"/>
              <a:ext cx="0" cy="4320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/>
            <p:cNvCxnSpPr>
              <a:stCxn id="6" idx="2"/>
              <a:endCxn id="7" idx="0"/>
            </p:cNvCxnSpPr>
            <p:nvPr/>
          </p:nvCxnSpPr>
          <p:spPr bwMode="auto">
            <a:xfrm>
              <a:off x="2385203" y="5229200"/>
              <a:ext cx="0" cy="42327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肘形连接符 17"/>
            <p:cNvCxnSpPr>
              <a:stCxn id="7" idx="2"/>
              <a:endCxn id="8" idx="0"/>
            </p:cNvCxnSpPr>
            <p:nvPr/>
          </p:nvCxnSpPr>
          <p:spPr bwMode="auto">
            <a:xfrm rot="5400000" flipH="1" flipV="1">
              <a:off x="1862808" y="2439226"/>
              <a:ext cx="4527730" cy="3482941"/>
            </a:xfrm>
            <a:prstGeom prst="bentConnector5">
              <a:avLst>
                <a:gd name="adj1" fmla="val -5049"/>
                <a:gd name="adj2" fmla="val 50000"/>
                <a:gd name="adj3" fmla="val 10504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>
              <a:stCxn id="8" idx="2"/>
              <a:endCxn id="9" idx="0"/>
            </p:cNvCxnSpPr>
            <p:nvPr/>
          </p:nvCxnSpPr>
          <p:spPr bwMode="auto">
            <a:xfrm>
              <a:off x="5868144" y="2708920"/>
              <a:ext cx="0" cy="50405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>
              <a:off x="5868144" y="4005064"/>
              <a:ext cx="0" cy="4320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>
              <a:stCxn id="10" idx="2"/>
              <a:endCxn id="11" idx="0"/>
            </p:cNvCxnSpPr>
            <p:nvPr/>
          </p:nvCxnSpPr>
          <p:spPr bwMode="auto">
            <a:xfrm>
              <a:off x="5868144" y="5229200"/>
              <a:ext cx="0" cy="39103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3577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1492112" cy="4824535"/>
          </a:xfrm>
        </p:spPr>
        <p:txBody>
          <a:bodyPr vert="eaVert"/>
          <a:lstStyle/>
          <a:p>
            <a:r>
              <a:rPr lang="zh-CN" altLang="en-US" dirty="0" smtClean="0"/>
              <a:t>计算三维频谱的流程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0312" y="2384884"/>
            <a:ext cx="1954560" cy="778024"/>
          </a:xfrm>
        </p:spPr>
        <p:txBody>
          <a:bodyPr/>
          <a:lstStyle/>
          <a:p>
            <a:r>
              <a:rPr lang="zh-CN" altLang="en-US" dirty="0" smtClean="0"/>
              <a:t>的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267744" y="255960"/>
            <a:ext cx="4784423" cy="5616624"/>
            <a:chOff x="503548" y="1052736"/>
            <a:chExt cx="4784423" cy="5616624"/>
          </a:xfrm>
        </p:grpSpPr>
        <p:sp>
          <p:nvSpPr>
            <p:cNvPr id="4" name="流程图: 过程 3"/>
            <p:cNvSpPr/>
            <p:nvPr/>
          </p:nvSpPr>
          <p:spPr bwMode="auto">
            <a:xfrm>
              <a:off x="1331640" y="3009776"/>
              <a:ext cx="1512168" cy="648072"/>
            </a:xfrm>
            <a:prstGeom prst="flowChartProcess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加窗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" name="流程图: 过程 4"/>
            <p:cNvSpPr/>
            <p:nvPr/>
          </p:nvSpPr>
          <p:spPr bwMode="auto">
            <a:xfrm>
              <a:off x="935596" y="2060848"/>
              <a:ext cx="2304256" cy="648072"/>
            </a:xfrm>
            <a:prstGeom prst="flowChartProcess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截取一帧数据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" name="流程图: 过程 5"/>
            <p:cNvSpPr/>
            <p:nvPr/>
          </p:nvSpPr>
          <p:spPr bwMode="auto">
            <a:xfrm>
              <a:off x="1331640" y="1052736"/>
              <a:ext cx="1512168" cy="648072"/>
            </a:xfrm>
            <a:prstGeom prst="flowChartProcess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读入数据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" name="流程图: 过程 8"/>
            <p:cNvSpPr/>
            <p:nvPr/>
          </p:nvSpPr>
          <p:spPr bwMode="auto">
            <a:xfrm>
              <a:off x="1331640" y="3969060"/>
              <a:ext cx="1512168" cy="648072"/>
            </a:xfrm>
            <a:prstGeom prst="flowChartProcess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fft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" name="流程图: 过程 9"/>
            <p:cNvSpPr/>
            <p:nvPr/>
          </p:nvSpPr>
          <p:spPr bwMode="auto">
            <a:xfrm>
              <a:off x="1331640" y="4929253"/>
              <a:ext cx="1512168" cy="648072"/>
            </a:xfrm>
            <a:prstGeom prst="flowChartProcess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计算谱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1" name="流程图: 过程 10"/>
            <p:cNvSpPr/>
            <p:nvPr/>
          </p:nvSpPr>
          <p:spPr bwMode="auto">
            <a:xfrm>
              <a:off x="3775803" y="5424243"/>
              <a:ext cx="1512168" cy="648072"/>
            </a:xfrm>
            <a:prstGeom prst="flowChartProcess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帧移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3" name="流程图: 过程 12"/>
            <p:cNvSpPr/>
            <p:nvPr/>
          </p:nvSpPr>
          <p:spPr bwMode="auto">
            <a:xfrm>
              <a:off x="503548" y="6021288"/>
              <a:ext cx="3168352" cy="648072"/>
            </a:xfrm>
            <a:prstGeom prst="flowChartProcess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rPr>
                <a:t>下</a:t>
              </a: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一步处理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(</a:t>
              </a: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绘图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  <a:ea typeface="宋体" pitchFamily="2" charset="-122"/>
                </a:rPr>
                <a:t>)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5" name="直接箭头连接符 14"/>
            <p:cNvCxnSpPr>
              <a:stCxn id="6" idx="2"/>
              <a:endCxn id="5" idx="0"/>
            </p:cNvCxnSpPr>
            <p:nvPr/>
          </p:nvCxnSpPr>
          <p:spPr bwMode="auto">
            <a:xfrm>
              <a:off x="2087724" y="1700808"/>
              <a:ext cx="0" cy="3600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>
              <a:stCxn id="5" idx="2"/>
            </p:cNvCxnSpPr>
            <p:nvPr/>
          </p:nvCxnSpPr>
          <p:spPr bwMode="auto">
            <a:xfrm>
              <a:off x="2087724" y="2708920"/>
              <a:ext cx="0" cy="30085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4" idx="2"/>
              <a:endCxn id="9" idx="0"/>
            </p:cNvCxnSpPr>
            <p:nvPr/>
          </p:nvCxnSpPr>
          <p:spPr bwMode="auto">
            <a:xfrm>
              <a:off x="2087724" y="3657848"/>
              <a:ext cx="0" cy="3112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/>
            <p:cNvCxnSpPr>
              <a:stCxn id="9" idx="2"/>
              <a:endCxn id="10" idx="0"/>
            </p:cNvCxnSpPr>
            <p:nvPr/>
          </p:nvCxnSpPr>
          <p:spPr bwMode="auto">
            <a:xfrm>
              <a:off x="2087724" y="4617132"/>
              <a:ext cx="0" cy="31212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/>
            <p:cNvCxnSpPr>
              <a:stCxn id="10" idx="2"/>
              <a:endCxn id="13" idx="0"/>
            </p:cNvCxnSpPr>
            <p:nvPr/>
          </p:nvCxnSpPr>
          <p:spPr bwMode="auto">
            <a:xfrm>
              <a:off x="2087724" y="5577325"/>
              <a:ext cx="0" cy="443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5"/>
            <p:cNvCxnSpPr>
              <a:endCxn id="11" idx="1"/>
            </p:cNvCxnSpPr>
            <p:nvPr/>
          </p:nvCxnSpPr>
          <p:spPr bwMode="auto">
            <a:xfrm>
              <a:off x="2087724" y="5748279"/>
              <a:ext cx="168807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肘形连接符 29"/>
            <p:cNvCxnSpPr>
              <a:stCxn id="11" idx="0"/>
              <a:endCxn id="5" idx="3"/>
            </p:cNvCxnSpPr>
            <p:nvPr/>
          </p:nvCxnSpPr>
          <p:spPr bwMode="auto">
            <a:xfrm rot="16200000" flipV="1">
              <a:off x="2366191" y="3258546"/>
              <a:ext cx="3039359" cy="129203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2573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傅里叶变换回顾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/>
                  <a:t>满足</a:t>
                </a:r>
                <a:r>
                  <a:rPr lang="zh-CN" altLang="en-US" sz="2000" dirty="0"/>
                  <a:t>特定</a:t>
                </a:r>
                <a:r>
                  <a:rPr lang="zh-CN" altLang="en-US" sz="2000" dirty="0" smtClean="0"/>
                  <a:t>条件的函数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𝑥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可以被分解为三角函数的积分：</a:t>
                </a:r>
                <a:endParaRPr lang="en-US" altLang="zh-CN" sz="20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  <m:r>
                            <a:rPr lang="zh-CN" altLang="en-US" sz="20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𝑑</m:t>
                          </m:r>
                          <m:r>
                            <a:rPr lang="zh-CN" altLang="en-US" sz="2000" i="1">
                              <a:latin typeface="Cambria Math"/>
                            </a:rPr>
                            <m:t>𝜔</m:t>
                          </m:r>
                        </m:e>
                      </m:nary>
                      <m:r>
                        <a:rPr lang="en-US" altLang="zh-CN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sz="2000" i="1" dirty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𝑋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zh-CN" altLang="en-US" sz="2000" b="0" i="1" smtClean="0">
                        <a:latin typeface="Cambria Math"/>
                      </a:rPr>
                      <m:t>𝜔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的幅值称为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+mn-ea"/>
                  </a:rPr>
                  <a:t>频率谱，幅度谱</a:t>
                </a:r>
                <a:endParaRPr lang="en-US" altLang="zh-CN" sz="2000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+mn-ea"/>
                  </a:rPr>
                  <a:t>傅里叶变换分解的成分函数（三角函数），在任意时间点的频率都是不变的，因此，由这些成分‘合成’的函数，在任何时间的频率成分也是不变的。</a:t>
                </a:r>
                <a:endParaRPr lang="en-US" altLang="zh-CN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76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</a:t>
            </a:r>
            <a:r>
              <a:rPr lang="zh-CN" altLang="en-US" dirty="0" smtClean="0"/>
              <a:t>时傅里叶变换的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zh-CN" sz="1600" dirty="0"/>
              <a:t>clear;</a:t>
            </a:r>
          </a:p>
          <a:p>
            <a:pPr marL="400050" lvl="1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y,Fs</a:t>
            </a:r>
            <a:r>
              <a:rPr lang="en-US" altLang="zh-CN" sz="1600" dirty="0"/>
              <a:t>]=</a:t>
            </a:r>
            <a:r>
              <a:rPr lang="en-US" altLang="zh-CN" sz="1600" dirty="0" err="1"/>
              <a:t>audioread</a:t>
            </a:r>
            <a:r>
              <a:rPr lang="en-US" altLang="zh-CN" sz="1600" dirty="0"/>
              <a:t>('F009-0-dy06.wav');</a:t>
            </a:r>
          </a:p>
          <a:p>
            <a:pPr marL="400050" lvl="1" indent="0">
              <a:buNone/>
            </a:pPr>
            <a:r>
              <a:rPr lang="en-US" altLang="zh-CN" sz="1600" dirty="0" err="1"/>
              <a:t>WindowSize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Fs</a:t>
            </a:r>
            <a:r>
              <a:rPr lang="en-US" altLang="zh-CN" sz="1600" dirty="0"/>
              <a:t>/8;WindowStep=</a:t>
            </a:r>
            <a:r>
              <a:rPr lang="en-US" altLang="zh-CN" sz="1600" dirty="0" err="1"/>
              <a:t>WindowSize</a:t>
            </a:r>
            <a:r>
              <a:rPr lang="en-US" altLang="zh-CN" sz="1600" dirty="0"/>
              <a:t>/2;</a:t>
            </a:r>
          </a:p>
          <a:p>
            <a:pPr marL="400050" lvl="1" indent="0">
              <a:buNone/>
            </a:pPr>
            <a:r>
              <a:rPr lang="en-US" altLang="zh-CN" sz="1600" dirty="0" err="1"/>
              <a:t>hamWindow</a:t>
            </a:r>
            <a:r>
              <a:rPr lang="en-US" altLang="zh-CN" sz="1600" dirty="0"/>
              <a:t> = hamming(</a:t>
            </a:r>
            <a:r>
              <a:rPr lang="en-US" altLang="zh-CN" sz="1600" dirty="0" err="1"/>
              <a:t>WindowSize</a:t>
            </a:r>
            <a:r>
              <a:rPr lang="en-US" altLang="zh-CN" sz="1600" dirty="0"/>
              <a:t>);</a:t>
            </a:r>
          </a:p>
          <a:p>
            <a:pPr marL="400050" lvl="1" indent="0">
              <a:buNone/>
            </a:pPr>
            <a:endParaRPr lang="en-US" altLang="zh-CN" sz="1600" dirty="0"/>
          </a:p>
          <a:p>
            <a:pPr marL="400050" lvl="1" indent="0">
              <a:buNone/>
            </a:pPr>
            <a:r>
              <a:rPr lang="en-US" altLang="zh-CN" sz="1600" dirty="0" err="1"/>
              <a:t>powersp</a:t>
            </a:r>
            <a:r>
              <a:rPr lang="en-US" altLang="zh-CN" sz="1600" dirty="0"/>
              <a:t>=[];</a:t>
            </a:r>
          </a:p>
          <a:p>
            <a:pPr marL="400050" lvl="1" indent="0">
              <a:buNone/>
            </a:pPr>
            <a:r>
              <a:rPr lang="en-US" altLang="zh-CN" sz="1600" dirty="0"/>
              <a:t>for n=0:fix(length(y)/</a:t>
            </a:r>
            <a:r>
              <a:rPr lang="en-US" altLang="zh-CN" sz="1600" dirty="0" err="1"/>
              <a:t>WindowStep</a:t>
            </a:r>
            <a:r>
              <a:rPr lang="en-US" altLang="zh-CN" sz="1600" dirty="0"/>
              <a:t>)-2</a:t>
            </a:r>
          </a:p>
          <a:p>
            <a:pPr marL="400050" lvl="1" indent="0">
              <a:buNone/>
            </a:pPr>
            <a:r>
              <a:rPr lang="en-US" altLang="zh-CN" sz="1600" dirty="0"/>
              <a:t>    Start=n*WindowStep+1</a:t>
            </a:r>
            <a:r>
              <a:rPr lang="en-US" altLang="zh-CN" sz="1600" dirty="0" smtClean="0"/>
              <a:t>;    </a:t>
            </a:r>
            <a:r>
              <a:rPr lang="en-US" altLang="zh-CN" sz="1600" dirty="0"/>
              <a:t>Last=Start+WindowSize-1;</a:t>
            </a:r>
          </a:p>
          <a:p>
            <a:pPr marL="400050" lvl="1" indent="0">
              <a:buNone/>
            </a:pPr>
            <a:r>
              <a:rPr lang="en-US" altLang="zh-CN" sz="1600" dirty="0"/>
              <a:t>    data=y(</a:t>
            </a:r>
            <a:r>
              <a:rPr lang="en-US" altLang="zh-CN" sz="1600" dirty="0" err="1"/>
              <a:t>Start:Last</a:t>
            </a:r>
            <a:r>
              <a:rPr lang="en-US" altLang="zh-CN" sz="1600" dirty="0"/>
              <a:t>).*</a:t>
            </a:r>
            <a:r>
              <a:rPr lang="en-US" altLang="zh-CN" sz="1600" dirty="0" err="1"/>
              <a:t>hamWindow</a:t>
            </a:r>
            <a:r>
              <a:rPr lang="en-US" altLang="zh-CN" sz="1600" dirty="0"/>
              <a:t>;</a:t>
            </a:r>
          </a:p>
          <a:p>
            <a:pPr marL="400050" lvl="1" indent="0">
              <a:buNone/>
            </a:pPr>
            <a:r>
              <a:rPr lang="en-US" altLang="zh-CN" sz="1600" dirty="0"/>
              <a:t>    p=</a:t>
            </a:r>
            <a:r>
              <a:rPr lang="en-US" altLang="zh-CN" sz="1600" dirty="0" err="1"/>
              <a:t>fft</a:t>
            </a:r>
            <a:r>
              <a:rPr lang="en-US" altLang="zh-CN" sz="1600" dirty="0"/>
              <a:t>(data);  p=p.*</a:t>
            </a:r>
            <a:r>
              <a:rPr lang="en-US" altLang="zh-CN" sz="1600" dirty="0" err="1"/>
              <a:t>conj</a:t>
            </a:r>
            <a:r>
              <a:rPr lang="en-US" altLang="zh-CN" sz="1600" dirty="0"/>
              <a:t>(p);        </a:t>
            </a:r>
          </a:p>
          <a:p>
            <a:pPr marL="400050" lvl="1" indent="0">
              <a:buNone/>
            </a:pPr>
            <a:r>
              <a:rPr lang="en-US" altLang="zh-CN" sz="1600" dirty="0"/>
              <a:t>    p=p(1:length(data)/2</a:t>
            </a:r>
            <a:r>
              <a:rPr lang="en-US" altLang="zh-CN" sz="1600" dirty="0" smtClean="0"/>
              <a:t>);   </a:t>
            </a:r>
            <a:r>
              <a:rPr lang="en-US" altLang="zh-CN" sz="1600" dirty="0"/>
              <a:t>p=20*log10(p);</a:t>
            </a:r>
          </a:p>
          <a:p>
            <a:pPr marL="40005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powersp</a:t>
            </a:r>
            <a:r>
              <a:rPr lang="en-US" altLang="zh-CN" sz="1600" dirty="0"/>
              <a:t>=[</a:t>
            </a:r>
            <a:r>
              <a:rPr lang="en-US" altLang="zh-CN" sz="1600" dirty="0" err="1"/>
              <a:t>powersp;p</a:t>
            </a:r>
            <a:r>
              <a:rPr lang="en-US" altLang="zh-CN" sz="1600" dirty="0"/>
              <a:t>'];</a:t>
            </a:r>
          </a:p>
          <a:p>
            <a:pPr marL="400050" lvl="1" indent="0">
              <a:buNone/>
            </a:pPr>
            <a:r>
              <a:rPr lang="en-US" altLang="zh-CN" sz="1600" dirty="0" smtClean="0"/>
              <a:t>end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2906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 smtClean="0">
                <a:solidFill>
                  <a:srgbClr val="3A566E"/>
                </a:solidFill>
              </a:rPr>
              <a:t>figure;surf</a:t>
            </a:r>
            <a:r>
              <a:rPr lang="en-US" altLang="zh-CN" sz="1800" dirty="0" smtClean="0">
                <a:solidFill>
                  <a:srgbClr val="3A566E"/>
                </a:solidFill>
              </a:rPr>
              <a:t>(</a:t>
            </a:r>
            <a:r>
              <a:rPr lang="en-US" altLang="zh-CN" sz="1800" dirty="0" err="1" smtClean="0">
                <a:solidFill>
                  <a:srgbClr val="3A566E"/>
                </a:solidFill>
              </a:rPr>
              <a:t>powersp</a:t>
            </a:r>
            <a:r>
              <a:rPr lang="en-US" altLang="zh-CN" sz="1800" dirty="0" smtClean="0">
                <a:solidFill>
                  <a:srgbClr val="3A566E"/>
                </a:solidFill>
              </a:rPr>
              <a:t>');</a:t>
            </a:r>
            <a:endParaRPr lang="en-US" altLang="zh-CN" sz="1600" dirty="0">
              <a:solidFill>
                <a:srgbClr val="3A566E"/>
              </a:solidFill>
            </a:endParaRPr>
          </a:p>
          <a:p>
            <a:pPr marL="0" lvl="0" indent="0">
              <a:buNone/>
            </a:pPr>
            <a:r>
              <a:rPr lang="en-US" altLang="zh-CN" sz="1800" dirty="0" err="1" smtClean="0">
                <a:solidFill>
                  <a:srgbClr val="3A566E"/>
                </a:solidFill>
              </a:rPr>
              <a:t>colormap</a:t>
            </a:r>
            <a:r>
              <a:rPr lang="en-US" altLang="zh-CN" sz="1800" dirty="0" smtClean="0">
                <a:solidFill>
                  <a:srgbClr val="3A566E"/>
                </a:solidFill>
              </a:rPr>
              <a:t> </a:t>
            </a:r>
            <a:r>
              <a:rPr lang="en-US" altLang="zh-CN" sz="1800" dirty="0">
                <a:solidFill>
                  <a:srgbClr val="3A566E"/>
                </a:solidFill>
              </a:rPr>
              <a:t>jet; shading </a:t>
            </a:r>
            <a:r>
              <a:rPr lang="en-US" altLang="zh-CN" sz="1800" dirty="0" err="1">
                <a:solidFill>
                  <a:srgbClr val="3A566E"/>
                </a:solidFill>
              </a:rPr>
              <a:t>interp</a:t>
            </a:r>
            <a:endParaRPr lang="en-US" altLang="zh-CN" sz="1800" dirty="0">
              <a:solidFill>
                <a:srgbClr val="3A566E"/>
              </a:solidFill>
            </a:endParaRPr>
          </a:p>
          <a:p>
            <a:pPr marL="0" lvl="0" indent="0">
              <a:buNone/>
            </a:pPr>
            <a:r>
              <a:rPr lang="en-US" altLang="zh-CN" sz="1800" dirty="0" err="1" smtClean="0">
                <a:solidFill>
                  <a:srgbClr val="3A566E"/>
                </a:solidFill>
              </a:rPr>
              <a:t>xlabel</a:t>
            </a:r>
            <a:r>
              <a:rPr lang="en-US" altLang="zh-CN" sz="1800" dirty="0">
                <a:solidFill>
                  <a:srgbClr val="3A566E"/>
                </a:solidFill>
              </a:rPr>
              <a:t>('Time(s)'); </a:t>
            </a:r>
            <a:r>
              <a:rPr lang="en-US" altLang="zh-CN" sz="1800" dirty="0" err="1">
                <a:solidFill>
                  <a:srgbClr val="3A566E"/>
                </a:solidFill>
              </a:rPr>
              <a:t>ylabel</a:t>
            </a:r>
            <a:r>
              <a:rPr lang="en-US" altLang="zh-CN" sz="1800" dirty="0">
                <a:solidFill>
                  <a:srgbClr val="3A566E"/>
                </a:solidFill>
              </a:rPr>
              <a:t>('Frequency(Hz)'); </a:t>
            </a:r>
            <a:r>
              <a:rPr lang="en-US" altLang="zh-CN" sz="1800" dirty="0" err="1">
                <a:solidFill>
                  <a:srgbClr val="3A566E"/>
                </a:solidFill>
              </a:rPr>
              <a:t>zlabel</a:t>
            </a:r>
            <a:r>
              <a:rPr lang="en-US" altLang="zh-CN" sz="1800" dirty="0">
                <a:solidFill>
                  <a:srgbClr val="3A566E"/>
                </a:solidFill>
              </a:rPr>
              <a:t>('SPL(dB)');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rgbClr val="3A566E"/>
                </a:solidFill>
              </a:rPr>
              <a:t>    </a:t>
            </a:r>
            <a:endParaRPr lang="en-US" altLang="zh-CN" sz="1800" dirty="0" smtClean="0">
              <a:solidFill>
                <a:srgbClr val="3A566E"/>
              </a:solidFill>
            </a:endParaRPr>
          </a:p>
          <a:p>
            <a:pPr marL="0" lvl="0" indent="0">
              <a:buNone/>
            </a:pPr>
            <a:r>
              <a:rPr lang="en-US" altLang="zh-CN" sz="1800" dirty="0" err="1" smtClean="0">
                <a:solidFill>
                  <a:srgbClr val="3A566E"/>
                </a:solidFill>
              </a:rPr>
              <a:t>figure;waterfall</a:t>
            </a:r>
            <a:r>
              <a:rPr lang="en-US" altLang="zh-CN" sz="1800" dirty="0" smtClean="0">
                <a:solidFill>
                  <a:srgbClr val="3A566E"/>
                </a:solidFill>
              </a:rPr>
              <a:t>(</a:t>
            </a:r>
            <a:r>
              <a:rPr lang="en-US" altLang="zh-CN" sz="1800" dirty="0" err="1" smtClean="0">
                <a:solidFill>
                  <a:srgbClr val="3A566E"/>
                </a:solidFill>
              </a:rPr>
              <a:t>powersp</a:t>
            </a:r>
            <a:r>
              <a:rPr lang="en-US" altLang="zh-CN" sz="1800" dirty="0">
                <a:solidFill>
                  <a:srgbClr val="3A566E"/>
                </a:solidFill>
              </a:rPr>
              <a:t>);</a:t>
            </a:r>
            <a:endParaRPr lang="zh-CN" altLang="en-US" sz="3200" dirty="0">
              <a:solidFill>
                <a:srgbClr val="3A566E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6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采样频率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根据采样定理，采样频率大于信号最大频率的两倍，因此，信号中包含的最大频率不会大于采样率的</a:t>
            </a:r>
            <a:r>
              <a:rPr lang="en-US" altLang="zh-CN" sz="2400" dirty="0" smtClean="0"/>
              <a:t>1/2</a:t>
            </a:r>
            <a:r>
              <a:rPr lang="zh-CN" altLang="en-US" sz="2400" dirty="0" smtClean="0"/>
              <a:t>，即，</a:t>
            </a:r>
            <a:r>
              <a:rPr lang="en-US" altLang="zh-CN" sz="2400" dirty="0" err="1" smtClean="0"/>
              <a:t>Fs</a:t>
            </a:r>
            <a:r>
              <a:rPr lang="en-US" altLang="zh-CN" sz="2400" dirty="0" smtClean="0"/>
              <a:t>/2</a:t>
            </a:r>
            <a:r>
              <a:rPr lang="zh-CN" altLang="en-US" sz="2400" dirty="0" smtClean="0"/>
              <a:t>。如，</a:t>
            </a:r>
            <a:r>
              <a:rPr lang="en-US" altLang="zh-CN" sz="2400" dirty="0" err="1" smtClean="0"/>
              <a:t>Fs</a:t>
            </a:r>
            <a:r>
              <a:rPr lang="en-US" altLang="zh-CN" sz="2400" dirty="0" smtClean="0"/>
              <a:t>=16000</a:t>
            </a:r>
            <a:r>
              <a:rPr lang="zh-CN" altLang="en-US" sz="2400" dirty="0" smtClean="0"/>
              <a:t>，则，信号中最大频率为</a:t>
            </a:r>
            <a:r>
              <a:rPr lang="en-US" altLang="zh-CN" sz="2400" dirty="0" smtClean="0"/>
              <a:t>8000Hz</a:t>
            </a:r>
            <a:r>
              <a:rPr lang="zh-CN" altLang="en-US" sz="2400" dirty="0" smtClean="0"/>
              <a:t>。因此，这也是由该数据计算出的频谱中的最大频率。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绘图中坐标轴标识。</a:t>
            </a:r>
            <a:endParaRPr lang="en-US" altLang="zh-CN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绘制一个周期的正弦曲线，要求用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个点：</a:t>
            </a:r>
            <a:r>
              <a:rPr lang="en-US" altLang="zh-CN" sz="2000" dirty="0" smtClean="0"/>
              <a:t>x=0:0.01:1;plot(sin(2*pi*x)); plot(</a:t>
            </a:r>
            <a:r>
              <a:rPr lang="en-US" altLang="zh-CN" sz="2000" dirty="0" err="1" smtClean="0"/>
              <a:t>x,sin</a:t>
            </a:r>
            <a:r>
              <a:rPr lang="en-US" altLang="zh-CN" sz="2000" dirty="0" smtClean="0"/>
              <a:t>(2*pi*x))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plot(2*pi*</a:t>
            </a:r>
            <a:r>
              <a:rPr lang="en-US" altLang="zh-CN" sz="2000" dirty="0" err="1" smtClean="0"/>
              <a:t>x,sin</a:t>
            </a:r>
            <a:r>
              <a:rPr lang="en-US" altLang="zh-CN" sz="2000" dirty="0" smtClean="0"/>
              <a:t>(2*pi*x))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3A566E"/>
                </a:solidFill>
              </a:rPr>
              <a:t>[</a:t>
            </a:r>
            <a:r>
              <a:rPr lang="en-US" altLang="zh-CN" sz="2000" dirty="0" err="1" smtClean="0">
                <a:solidFill>
                  <a:srgbClr val="3A566E"/>
                </a:solidFill>
              </a:rPr>
              <a:t>tm,fq</a:t>
            </a:r>
            <a:r>
              <a:rPr lang="en-US" altLang="zh-CN" sz="2000" dirty="0">
                <a:solidFill>
                  <a:srgbClr val="3A566E"/>
                </a:solidFill>
              </a:rPr>
              <a:t>]=</a:t>
            </a:r>
            <a:r>
              <a:rPr lang="en-US" altLang="zh-CN" sz="2000" dirty="0" err="1">
                <a:solidFill>
                  <a:srgbClr val="3A566E"/>
                </a:solidFill>
              </a:rPr>
              <a:t>meshgrid</a:t>
            </a:r>
            <a:r>
              <a:rPr lang="en-US" altLang="zh-CN" sz="2000" dirty="0">
                <a:solidFill>
                  <a:srgbClr val="3A566E"/>
                </a:solidFill>
              </a:rPr>
              <a:t>((1:size(powersp,1))/size(powersp,1)*length(y)/</a:t>
            </a:r>
            <a:r>
              <a:rPr lang="en-US" altLang="zh-CN" sz="2000" dirty="0" err="1">
                <a:solidFill>
                  <a:srgbClr val="3A566E"/>
                </a:solidFill>
              </a:rPr>
              <a:t>Fs</a:t>
            </a:r>
            <a:r>
              <a:rPr lang="en-US" altLang="zh-CN" sz="2000" dirty="0">
                <a:solidFill>
                  <a:srgbClr val="3A566E"/>
                </a:solidFill>
              </a:rPr>
              <a:t>,(1:size(powersp,2))*(</a:t>
            </a:r>
            <a:r>
              <a:rPr lang="en-US" altLang="zh-CN" sz="2000" dirty="0" err="1">
                <a:solidFill>
                  <a:srgbClr val="3A566E"/>
                </a:solidFill>
              </a:rPr>
              <a:t>Fs</a:t>
            </a:r>
            <a:r>
              <a:rPr lang="en-US" altLang="zh-CN" sz="2000" dirty="0">
                <a:solidFill>
                  <a:srgbClr val="3A566E"/>
                </a:solidFill>
              </a:rPr>
              <a:t>/2)/size(powersp,2</a:t>
            </a:r>
            <a:r>
              <a:rPr lang="en-US" altLang="zh-CN" sz="2000" dirty="0" smtClean="0">
                <a:solidFill>
                  <a:srgbClr val="3A566E"/>
                </a:solidFill>
              </a:rPr>
              <a:t>));    </a:t>
            </a:r>
            <a:r>
              <a:rPr lang="en-US" altLang="zh-CN" sz="2000" dirty="0" err="1">
                <a:solidFill>
                  <a:srgbClr val="3A566E"/>
                </a:solidFill>
              </a:rPr>
              <a:t>figure;surf</a:t>
            </a:r>
            <a:r>
              <a:rPr lang="en-US" altLang="zh-CN" sz="2000" dirty="0">
                <a:solidFill>
                  <a:srgbClr val="3A566E"/>
                </a:solidFill>
              </a:rPr>
              <a:t>(</a:t>
            </a:r>
            <a:r>
              <a:rPr lang="en-US" altLang="zh-CN" sz="2000" dirty="0" err="1">
                <a:solidFill>
                  <a:srgbClr val="3A566E"/>
                </a:solidFill>
              </a:rPr>
              <a:t>tm,fq,powersp</a:t>
            </a:r>
            <a:r>
              <a:rPr lang="en-US" altLang="zh-CN" sz="2000" dirty="0" smtClean="0">
                <a:solidFill>
                  <a:srgbClr val="3A566E"/>
                </a:solidFill>
              </a:rPr>
              <a:t>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86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语谱图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100064"/>
          </a:xfrm>
        </p:spPr>
        <p:txBody>
          <a:bodyPr/>
          <a:lstStyle/>
          <a:p>
            <a:r>
              <a:rPr lang="zh-CN" altLang="en-US" sz="2400" dirty="0" smtClean="0"/>
              <a:t>语谱图</a:t>
            </a:r>
            <a:r>
              <a:rPr lang="en-US" altLang="zh-CN" sz="2400" dirty="0" smtClean="0"/>
              <a:t>(spectrogram, spectral </a:t>
            </a:r>
            <a:r>
              <a:rPr lang="en-US" altLang="zh-CN" sz="2400" dirty="0"/>
              <a:t>waterfalls, voiceprints, or </a:t>
            </a:r>
            <a:r>
              <a:rPr lang="en-US" altLang="zh-CN" sz="2400" dirty="0" err="1" smtClean="0"/>
              <a:t>voicegrams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针对语音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的准三维频谱</a:t>
            </a:r>
            <a:r>
              <a:rPr lang="zh-CN" altLang="en-US" sz="2400" dirty="0"/>
              <a:t>图</a:t>
            </a:r>
            <a:r>
              <a:rPr lang="zh-CN" altLang="en-US" sz="2400" dirty="0" smtClean="0"/>
              <a:t>。图</a:t>
            </a:r>
            <a:r>
              <a:rPr lang="zh-CN" altLang="en-US" sz="2400" dirty="0"/>
              <a:t>的横坐标是时间，纵坐标是频率</a:t>
            </a:r>
            <a:r>
              <a:rPr lang="zh-CN" altLang="en-US" sz="2400" dirty="0" smtClean="0"/>
              <a:t>，值</a:t>
            </a:r>
            <a:r>
              <a:rPr lang="zh-CN" altLang="en-US" sz="2400" dirty="0"/>
              <a:t>为语音数据能量</a:t>
            </a:r>
            <a:r>
              <a:rPr lang="zh-CN" altLang="en-US" sz="2400" dirty="0" smtClean="0"/>
              <a:t>。能量的</a:t>
            </a:r>
            <a:r>
              <a:rPr lang="zh-CN" altLang="en-US" sz="2400" dirty="0"/>
              <a:t>大小是通过颜色来表示的，</a:t>
            </a:r>
            <a:r>
              <a:rPr lang="zh-CN" altLang="en-US" sz="2400" dirty="0" smtClean="0"/>
              <a:t>颜色越深能量</a:t>
            </a:r>
            <a:r>
              <a:rPr lang="zh-CN" altLang="en-US" sz="2400" dirty="0"/>
              <a:t>越强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很方便直观地观察能量峰的走向和模式。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05064"/>
            <a:ext cx="3879965" cy="239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90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语谱图的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将三维频谱图旋转为顶视图，即得到彩色语谱图。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4871"/>
            <a:ext cx="3965848" cy="29743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3" y="2852936"/>
            <a:ext cx="3816424" cy="26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语谱图的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886200"/>
          </a:xfrm>
        </p:spPr>
        <p:txBody>
          <a:bodyPr/>
          <a:lstStyle/>
          <a:p>
            <a:r>
              <a:rPr lang="en-US" altLang="zh-CN" sz="2400" dirty="0" smtClean="0"/>
              <a:t>s </a:t>
            </a:r>
            <a:r>
              <a:rPr lang="en-US" altLang="zh-CN" sz="2400" dirty="0"/>
              <a:t>= spectrogram(</a:t>
            </a:r>
            <a:r>
              <a:rPr lang="en-US" altLang="zh-CN" sz="2400" dirty="0" err="1"/>
              <a:t>x,window,noverlap,nfft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：计算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的短时傅里叶变换。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其中，</a:t>
            </a:r>
            <a:r>
              <a:rPr lang="en-US" altLang="zh-CN" sz="2200" dirty="0" smtClean="0"/>
              <a:t>window 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窗函数；</a:t>
            </a:r>
            <a:r>
              <a:rPr lang="en-US" altLang="zh-CN" sz="2200" dirty="0" err="1"/>
              <a:t>noverlap</a:t>
            </a:r>
            <a:r>
              <a:rPr lang="en-US" altLang="zh-CN" sz="2200" dirty="0"/>
              <a:t> </a:t>
            </a:r>
            <a:r>
              <a:rPr lang="zh-CN" altLang="en-US" sz="2200" dirty="0"/>
              <a:t>重叠样本的</a:t>
            </a:r>
            <a:r>
              <a:rPr lang="zh-CN" altLang="en-US" sz="2200" dirty="0" smtClean="0"/>
              <a:t>数量；</a:t>
            </a:r>
            <a:r>
              <a:rPr lang="en-US" altLang="zh-CN" sz="2200" dirty="0" err="1" smtClean="0"/>
              <a:t>nfft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离散傅里叶变换点的数量</a:t>
            </a:r>
            <a:r>
              <a:rPr lang="en-US" altLang="zh-CN" sz="2200" dirty="0" smtClean="0"/>
              <a:t>.</a:t>
            </a:r>
          </a:p>
          <a:p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err="1"/>
              <a:t>Nx</a:t>
            </a:r>
            <a:r>
              <a:rPr lang="en-US" altLang="zh-CN" sz="2200" dirty="0"/>
              <a:t> = length(x);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nsc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floor(</a:t>
            </a:r>
            <a:r>
              <a:rPr lang="en-US" altLang="zh-CN" sz="2200" dirty="0" err="1"/>
              <a:t>Nx</a:t>
            </a:r>
            <a:r>
              <a:rPr lang="en-US" altLang="zh-CN" sz="2200" dirty="0"/>
              <a:t>/4.5);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nov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floor(</a:t>
            </a:r>
            <a:r>
              <a:rPr lang="en-US" altLang="zh-CN" sz="2200" dirty="0" err="1"/>
              <a:t>nsc</a:t>
            </a:r>
            <a:r>
              <a:rPr lang="en-US" altLang="zh-CN" sz="2200" dirty="0"/>
              <a:t>/2);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nff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</a:t>
            </a:r>
            <a:r>
              <a:rPr lang="en-US" altLang="zh-CN" sz="2200" dirty="0" err="1" smtClean="0"/>
              <a:t>nsc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>%2^nextpow2(</a:t>
            </a:r>
            <a:r>
              <a:rPr lang="en-US" altLang="zh-CN" sz="2200" dirty="0" err="1" smtClean="0"/>
              <a:t>nsc</a:t>
            </a:r>
            <a:r>
              <a:rPr lang="en-US" altLang="zh-CN" sz="2200" dirty="0" smtClean="0"/>
              <a:t>); </a:t>
            </a:r>
          </a:p>
          <a:p>
            <a:pPr marL="457200" lvl="1" indent="0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t </a:t>
            </a:r>
            <a:r>
              <a:rPr lang="en-US" altLang="zh-CN" sz="2200" dirty="0"/>
              <a:t>= </a:t>
            </a:r>
            <a:r>
              <a:rPr lang="zh-CN" altLang="en-US" sz="2200" dirty="0"/>
              <a:t>）</a:t>
            </a:r>
            <a:r>
              <a:rPr lang="en-US" altLang="zh-CN" sz="2200" dirty="0" smtClean="0"/>
              <a:t>spectrogram(</a:t>
            </a:r>
            <a:r>
              <a:rPr lang="en-US" altLang="zh-CN" sz="2200" dirty="0" err="1" smtClean="0"/>
              <a:t>x,hamming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nsc</a:t>
            </a:r>
            <a:r>
              <a:rPr lang="en-US" altLang="zh-CN" sz="2200" dirty="0"/>
              <a:t>),</a:t>
            </a:r>
            <a:r>
              <a:rPr lang="en-US" altLang="zh-CN" sz="2200" dirty="0" err="1"/>
              <a:t>nov,nff</a:t>
            </a:r>
            <a:r>
              <a:rPr lang="en-US" altLang="zh-CN" sz="2200" dirty="0"/>
              <a:t>);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0451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spectrogram</a:t>
            </a:r>
            <a:r>
              <a:rPr lang="zh-CN" altLang="en-US" dirty="0" smtClean="0"/>
              <a:t>函数绘制语音</a:t>
            </a:r>
            <a:r>
              <a:rPr lang="zh-CN" altLang="en-US" dirty="0" smtClean="0"/>
              <a:t>信号的语谱</a:t>
            </a:r>
            <a:r>
              <a:rPr lang="zh-CN" altLang="en-US" dirty="0" smtClean="0"/>
              <a:t>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66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r>
              <a:rPr lang="en-US" altLang="zh-CN" dirty="0" smtClean="0"/>
              <a:t>M040-0-fy01.wav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M040-0-fy05.wav</a:t>
            </a:r>
            <a:r>
              <a:rPr lang="zh-CN" altLang="en-US" dirty="0" smtClean="0"/>
              <a:t>的语</a:t>
            </a:r>
            <a:r>
              <a:rPr lang="zh-CN" altLang="en-US" dirty="0" smtClean="0"/>
              <a:t>谱</a:t>
            </a:r>
            <a:r>
              <a:rPr lang="zh-CN" altLang="en-US" dirty="0" smtClean="0"/>
              <a:t>图，观察能量峰的</a:t>
            </a:r>
            <a:r>
              <a:rPr lang="zh-CN" altLang="en-US" dirty="0"/>
              <a:t>变化</a:t>
            </a:r>
            <a:r>
              <a:rPr lang="zh-CN" altLang="en-US" dirty="0" smtClean="0"/>
              <a:t>模式，并归纳出二者的关系。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4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傅里叶变换的时间分辨能力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144" y="1905000"/>
            <a:ext cx="2818656" cy="3886200"/>
          </a:xfrm>
        </p:spPr>
        <p:txBody>
          <a:bodyPr/>
          <a:lstStyle/>
          <a:p>
            <a:r>
              <a:rPr lang="zh-CN" altLang="en-US" sz="2400" dirty="0" smtClean="0"/>
              <a:t>傅里叶级数分解得到的各成分在任何时间点的频率都是不变的。</a:t>
            </a:r>
            <a:endParaRPr lang="en-US" altLang="zh-CN" sz="2400" dirty="0" smtClean="0"/>
          </a:p>
          <a:p>
            <a:r>
              <a:rPr lang="zh-CN" altLang="en-US" sz="2400" dirty="0" smtClean="0"/>
              <a:t>因此，‘合成’的函数在任何时间点的频率也应该是不变的。</a:t>
            </a:r>
            <a:endParaRPr lang="zh-CN" altLang="en-US" sz="2400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4644008" y="2276872"/>
            <a:ext cx="1368152" cy="72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4644008" y="2348880"/>
            <a:ext cx="1368152" cy="9361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4487829" y="3861048"/>
            <a:ext cx="1668348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29" y="1948309"/>
            <a:ext cx="32385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66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傅里叶变换的时间</a:t>
            </a:r>
            <a:r>
              <a:rPr lang="zh-CN" altLang="en-US" dirty="0" smtClean="0">
                <a:ea typeface="宋体" pitchFamily="2" charset="-122"/>
              </a:rPr>
              <a:t>分辨能力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587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6093" r="13756" b="6430"/>
          <a:stretch/>
        </p:blipFill>
        <p:spPr bwMode="auto">
          <a:xfrm>
            <a:off x="1691680" y="1709357"/>
            <a:ext cx="5780277" cy="386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2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29600" cy="1069975"/>
          </a:xfrm>
          <a:solidFill>
            <a:schemeClr val="bg1"/>
          </a:solidFill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三个函数相加及其频谱</a:t>
            </a:r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5511" r="15118" b="54025"/>
          <a:stretch/>
        </p:blipFill>
        <p:spPr bwMode="auto">
          <a:xfrm>
            <a:off x="1475656" y="1454572"/>
            <a:ext cx="5746576" cy="19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3480379"/>
            <a:ext cx="4846637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5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三个函数串接及其频谱</a:t>
            </a:r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9" t="1378" r="6247" b="52097"/>
          <a:stretch/>
        </p:blipFill>
        <p:spPr bwMode="auto">
          <a:xfrm>
            <a:off x="1259632" y="1484784"/>
            <a:ext cx="6337399" cy="199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3356992"/>
            <a:ext cx="4816475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5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/>
        </p:spPr>
        <p:txBody>
          <a:bodyPr/>
          <a:lstStyle/>
          <a:p>
            <a:r>
              <a:rPr lang="zh-CN" altLang="en-US" sz="3400" dirty="0">
                <a:ea typeface="宋体" pitchFamily="2" charset="-122"/>
              </a:rPr>
              <a:t>无时间</a:t>
            </a:r>
            <a:r>
              <a:rPr lang="zh-CN" altLang="en-US" sz="3400" dirty="0" smtClean="0">
                <a:ea typeface="宋体" pitchFamily="2" charset="-122"/>
              </a:rPr>
              <a:t>分辨能力的</a:t>
            </a:r>
            <a:r>
              <a:rPr lang="zh-CN" altLang="en-US" sz="3400" dirty="0">
                <a:ea typeface="宋体" pitchFamily="2" charset="-122"/>
              </a:rPr>
              <a:t>解决</a:t>
            </a:r>
            <a:r>
              <a:rPr lang="zh-CN" altLang="en-US" sz="3400" dirty="0" smtClean="0">
                <a:ea typeface="宋体" pitchFamily="2" charset="-122"/>
              </a:rPr>
              <a:t>方法</a:t>
            </a:r>
            <a:r>
              <a:rPr lang="en-US" altLang="zh-CN" sz="3400" dirty="0" smtClean="0">
                <a:ea typeface="宋体" pitchFamily="2" charset="-122"/>
              </a:rPr>
              <a:t/>
            </a:r>
            <a:br>
              <a:rPr lang="en-US" altLang="zh-CN" sz="3400" dirty="0" smtClean="0">
                <a:ea typeface="宋体" pitchFamily="2" charset="-122"/>
              </a:rPr>
            </a:br>
            <a:r>
              <a:rPr lang="en-US" altLang="zh-CN" sz="3400" dirty="0" smtClean="0">
                <a:ea typeface="宋体" pitchFamily="2" charset="-122"/>
              </a:rPr>
              <a:t>——</a:t>
            </a:r>
            <a:r>
              <a:rPr lang="zh-CN" altLang="en-US" sz="3400" dirty="0">
                <a:ea typeface="宋体" pitchFamily="2" charset="-122"/>
              </a:rPr>
              <a:t>短时傅里叶变换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163960"/>
          </a:xfrm>
        </p:spPr>
        <p:txBody>
          <a:bodyPr/>
          <a:lstStyle/>
          <a:p>
            <a:r>
              <a:rPr lang="zh-CN" altLang="en-US" sz="2000" dirty="0" smtClean="0"/>
              <a:t>形成频谱不能正确反映信号频率成分的原因是，信号的谱特性是变换，但傅里叶变换计算的是全部信号。</a:t>
            </a:r>
            <a:endParaRPr lang="en-US" altLang="zh-CN" sz="2000" dirty="0" smtClean="0"/>
          </a:p>
          <a:p>
            <a:r>
              <a:rPr lang="zh-CN" altLang="en-US" sz="2000" dirty="0" smtClean="0"/>
              <a:t>解决方法是分段计算，一次只计算频谱特性相对稳定的数据段。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49893" y="3212976"/>
            <a:ext cx="7665530" cy="2811937"/>
            <a:chOff x="250825" y="981075"/>
            <a:chExt cx="8497888" cy="5594350"/>
          </a:xfrm>
        </p:grpSpPr>
        <p:pic>
          <p:nvPicPr>
            <p:cNvPr id="1628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0" t="1378" r="7657" b="51744"/>
            <a:stretch>
              <a:fillRect/>
            </a:stretch>
          </p:blipFill>
          <p:spPr bwMode="auto">
            <a:xfrm>
              <a:off x="250825" y="981075"/>
              <a:ext cx="8497888" cy="273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8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6" t="7036" r="9239" b="3828"/>
            <a:stretch>
              <a:fillRect/>
            </a:stretch>
          </p:blipFill>
          <p:spPr bwMode="auto">
            <a:xfrm>
              <a:off x="395288" y="5084763"/>
              <a:ext cx="2663825" cy="1490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82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6" t="7036" r="9216" b="6105"/>
            <a:stretch>
              <a:fillRect/>
            </a:stretch>
          </p:blipFill>
          <p:spPr bwMode="auto">
            <a:xfrm>
              <a:off x="3000375" y="5097463"/>
              <a:ext cx="2579688" cy="141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825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0" t="5432" r="7773" b="5380"/>
            <a:stretch>
              <a:fillRect/>
            </a:stretch>
          </p:blipFill>
          <p:spPr bwMode="auto">
            <a:xfrm>
              <a:off x="5584825" y="5056188"/>
              <a:ext cx="2627313" cy="143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2829" name="Group 13"/>
            <p:cNvGrpSpPr>
              <a:grpSpLocks/>
            </p:cNvGrpSpPr>
            <p:nvPr/>
          </p:nvGrpSpPr>
          <p:grpSpPr bwMode="auto">
            <a:xfrm>
              <a:off x="684213" y="3573463"/>
              <a:ext cx="2447925" cy="1368425"/>
              <a:chOff x="431" y="2251"/>
              <a:chExt cx="1542" cy="862"/>
            </a:xfrm>
          </p:grpSpPr>
          <p:sp>
            <p:nvSpPr>
              <p:cNvPr id="162826" name="AutoShape 10"/>
              <p:cNvSpPr>
                <a:spLocks/>
              </p:cNvSpPr>
              <p:nvPr/>
            </p:nvSpPr>
            <p:spPr bwMode="auto">
              <a:xfrm rot="-5400000">
                <a:off x="1020" y="1662"/>
                <a:ext cx="363" cy="1542"/>
              </a:xfrm>
              <a:prstGeom prst="leftBrace">
                <a:avLst>
                  <a:gd name="adj1" fmla="val 3539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800" smtClean="0">
                  <a:solidFill>
                    <a:srgbClr val="3A566E"/>
                  </a:solidFill>
                  <a:ea typeface="宋体" pitchFamily="2" charset="-122"/>
                </a:endParaRPr>
              </a:p>
            </p:txBody>
          </p:sp>
          <p:sp>
            <p:nvSpPr>
              <p:cNvPr id="162827" name="Text Box 11"/>
              <p:cNvSpPr txBox="1">
                <a:spLocks noChangeArrowheads="1"/>
              </p:cNvSpPr>
              <p:nvPr/>
            </p:nvSpPr>
            <p:spPr bwMode="auto">
              <a:xfrm>
                <a:off x="975" y="2619"/>
                <a:ext cx="45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200" smtClean="0">
                    <a:solidFill>
                      <a:srgbClr val="3A566E"/>
                    </a:solidFill>
                    <a:ea typeface="宋体" pitchFamily="2" charset="-122"/>
                  </a:rPr>
                  <a:t>F T</a:t>
                </a:r>
              </a:p>
            </p:txBody>
          </p:sp>
          <p:sp>
            <p:nvSpPr>
              <p:cNvPr id="162828" name="AutoShape 12"/>
              <p:cNvSpPr>
                <a:spLocks noChangeArrowheads="1"/>
              </p:cNvSpPr>
              <p:nvPr/>
            </p:nvSpPr>
            <p:spPr bwMode="auto">
              <a:xfrm>
                <a:off x="1066" y="2886"/>
                <a:ext cx="227" cy="227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noFill/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800" smtClean="0">
                  <a:solidFill>
                    <a:srgbClr val="3A566E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62831" name="Group 15"/>
            <p:cNvGrpSpPr>
              <a:grpSpLocks/>
            </p:cNvGrpSpPr>
            <p:nvPr/>
          </p:nvGrpSpPr>
          <p:grpSpPr bwMode="auto">
            <a:xfrm>
              <a:off x="3203575" y="3573463"/>
              <a:ext cx="2447925" cy="1368425"/>
              <a:chOff x="431" y="2251"/>
              <a:chExt cx="1542" cy="862"/>
            </a:xfrm>
          </p:grpSpPr>
          <p:sp>
            <p:nvSpPr>
              <p:cNvPr id="162832" name="AutoShape 16"/>
              <p:cNvSpPr>
                <a:spLocks/>
              </p:cNvSpPr>
              <p:nvPr/>
            </p:nvSpPr>
            <p:spPr bwMode="auto">
              <a:xfrm rot="-5400000">
                <a:off x="1020" y="1662"/>
                <a:ext cx="363" cy="1542"/>
              </a:xfrm>
              <a:prstGeom prst="leftBrace">
                <a:avLst>
                  <a:gd name="adj1" fmla="val 3539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800" smtClean="0">
                  <a:solidFill>
                    <a:srgbClr val="3A566E"/>
                  </a:solidFill>
                  <a:ea typeface="宋体" pitchFamily="2" charset="-122"/>
                </a:endParaRPr>
              </a:p>
            </p:txBody>
          </p:sp>
          <p:sp>
            <p:nvSpPr>
              <p:cNvPr id="162833" name="Text Box 17"/>
              <p:cNvSpPr txBox="1">
                <a:spLocks noChangeArrowheads="1"/>
              </p:cNvSpPr>
              <p:nvPr/>
            </p:nvSpPr>
            <p:spPr bwMode="auto">
              <a:xfrm>
                <a:off x="975" y="2619"/>
                <a:ext cx="45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200" smtClean="0">
                    <a:solidFill>
                      <a:srgbClr val="3A566E"/>
                    </a:solidFill>
                    <a:ea typeface="宋体" pitchFamily="2" charset="-122"/>
                  </a:rPr>
                  <a:t>F T</a:t>
                </a:r>
              </a:p>
            </p:txBody>
          </p:sp>
          <p:sp>
            <p:nvSpPr>
              <p:cNvPr id="162834" name="AutoShape 18"/>
              <p:cNvSpPr>
                <a:spLocks noChangeArrowheads="1"/>
              </p:cNvSpPr>
              <p:nvPr/>
            </p:nvSpPr>
            <p:spPr bwMode="auto">
              <a:xfrm>
                <a:off x="1066" y="2886"/>
                <a:ext cx="227" cy="227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noFill/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800" smtClean="0">
                  <a:solidFill>
                    <a:srgbClr val="3A566E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62835" name="Group 19"/>
            <p:cNvGrpSpPr>
              <a:grpSpLocks/>
            </p:cNvGrpSpPr>
            <p:nvPr/>
          </p:nvGrpSpPr>
          <p:grpSpPr bwMode="auto">
            <a:xfrm>
              <a:off x="5724525" y="3573463"/>
              <a:ext cx="2447925" cy="1368425"/>
              <a:chOff x="431" y="2251"/>
              <a:chExt cx="1542" cy="862"/>
            </a:xfrm>
          </p:grpSpPr>
          <p:sp>
            <p:nvSpPr>
              <p:cNvPr id="162836" name="AutoShape 20"/>
              <p:cNvSpPr>
                <a:spLocks/>
              </p:cNvSpPr>
              <p:nvPr/>
            </p:nvSpPr>
            <p:spPr bwMode="auto">
              <a:xfrm rot="-5400000">
                <a:off x="1020" y="1662"/>
                <a:ext cx="363" cy="1542"/>
              </a:xfrm>
              <a:prstGeom prst="leftBrace">
                <a:avLst>
                  <a:gd name="adj1" fmla="val 3539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800" smtClean="0">
                  <a:solidFill>
                    <a:srgbClr val="3A566E"/>
                  </a:solidFill>
                  <a:ea typeface="宋体" pitchFamily="2" charset="-122"/>
                </a:endParaRPr>
              </a:p>
            </p:txBody>
          </p:sp>
          <p:sp>
            <p:nvSpPr>
              <p:cNvPr id="162837" name="Text Box 21"/>
              <p:cNvSpPr txBox="1">
                <a:spLocks noChangeArrowheads="1"/>
              </p:cNvSpPr>
              <p:nvPr/>
            </p:nvSpPr>
            <p:spPr bwMode="auto">
              <a:xfrm>
                <a:off x="975" y="2619"/>
                <a:ext cx="45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200" smtClean="0">
                    <a:solidFill>
                      <a:srgbClr val="3A566E"/>
                    </a:solidFill>
                    <a:ea typeface="宋体" pitchFamily="2" charset="-122"/>
                  </a:rPr>
                  <a:t>F T</a:t>
                </a:r>
              </a:p>
            </p:txBody>
          </p:sp>
          <p:sp>
            <p:nvSpPr>
              <p:cNvPr id="162838" name="AutoShape 22"/>
              <p:cNvSpPr>
                <a:spLocks noChangeArrowheads="1"/>
              </p:cNvSpPr>
              <p:nvPr/>
            </p:nvSpPr>
            <p:spPr bwMode="auto">
              <a:xfrm>
                <a:off x="1066" y="2886"/>
                <a:ext cx="227" cy="227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noFill/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800" smtClean="0">
                  <a:solidFill>
                    <a:srgbClr val="3A566E"/>
                  </a:solidFill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149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短时傅里叶变换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t="3822" r="5701" b="4745"/>
          <a:stretch>
            <a:fillRect/>
          </a:stretch>
        </p:blipFill>
        <p:spPr bwMode="auto">
          <a:xfrm>
            <a:off x="1116013" y="1557338"/>
            <a:ext cx="67691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1797" name="AutoShape 5"/>
          <p:cNvSpPr>
            <a:spLocks/>
          </p:cNvSpPr>
          <p:nvPr/>
        </p:nvSpPr>
        <p:spPr bwMode="auto">
          <a:xfrm rot="-5400000">
            <a:off x="2088357" y="2674144"/>
            <a:ext cx="576262" cy="1511300"/>
          </a:xfrm>
          <a:prstGeom prst="leftBrace">
            <a:avLst>
              <a:gd name="adj1" fmla="val 21855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800" smtClean="0">
              <a:solidFill>
                <a:srgbClr val="3A566E"/>
              </a:solidFill>
              <a:ea typeface="宋体" pitchFamily="2" charset="-122"/>
            </a:endParaRPr>
          </a:p>
        </p:txBody>
      </p:sp>
      <p:sp>
        <p:nvSpPr>
          <p:cNvPr id="161798" name="AutoShape 6"/>
          <p:cNvSpPr>
            <a:spLocks/>
          </p:cNvSpPr>
          <p:nvPr/>
        </p:nvSpPr>
        <p:spPr bwMode="auto">
          <a:xfrm rot="-5400000">
            <a:off x="4860132" y="1485106"/>
            <a:ext cx="576262" cy="3889375"/>
          </a:xfrm>
          <a:prstGeom prst="leftBrace">
            <a:avLst>
              <a:gd name="adj1" fmla="val 56244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800" smtClean="0">
              <a:solidFill>
                <a:srgbClr val="3A566E"/>
              </a:solidFill>
              <a:ea typeface="宋体" pitchFamily="2" charset="-122"/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1979613" y="3716338"/>
            <a:ext cx="7191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600" smtClean="0">
                <a:solidFill>
                  <a:srgbClr val="3A566E"/>
                </a:solidFill>
                <a:ea typeface="宋体" pitchFamily="2" charset="-122"/>
              </a:rPr>
              <a:t>F T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4859338" y="3789363"/>
            <a:ext cx="7191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600" smtClean="0">
                <a:solidFill>
                  <a:srgbClr val="3A566E"/>
                </a:solidFill>
                <a:ea typeface="宋体" pitchFamily="2" charset="-122"/>
              </a:rPr>
              <a:t>F T</a:t>
            </a:r>
          </a:p>
        </p:txBody>
      </p:sp>
      <p:pic>
        <p:nvPicPr>
          <p:cNvPr id="1618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t="5711" r="7118" b="4745"/>
          <a:stretch>
            <a:fillRect/>
          </a:stretch>
        </p:blipFill>
        <p:spPr bwMode="auto">
          <a:xfrm>
            <a:off x="827088" y="4652963"/>
            <a:ext cx="317182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18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t="3822" r="4283" b="4745"/>
          <a:stretch>
            <a:fillRect/>
          </a:stretch>
        </p:blipFill>
        <p:spPr bwMode="auto">
          <a:xfrm>
            <a:off x="4211638" y="4581525"/>
            <a:ext cx="3455987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1803" name="AutoShape 11"/>
          <p:cNvSpPr>
            <a:spLocks noChangeArrowheads="1"/>
          </p:cNvSpPr>
          <p:nvPr/>
        </p:nvSpPr>
        <p:spPr bwMode="auto">
          <a:xfrm>
            <a:off x="2124075" y="4149725"/>
            <a:ext cx="360363" cy="358775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800" smtClean="0">
              <a:solidFill>
                <a:srgbClr val="3A566E"/>
              </a:solidFill>
              <a:ea typeface="宋体" pitchFamily="2" charset="-122"/>
            </a:endParaRPr>
          </a:p>
        </p:txBody>
      </p:sp>
      <p:sp>
        <p:nvSpPr>
          <p:cNvPr id="161804" name="AutoShape 12"/>
          <p:cNvSpPr>
            <a:spLocks noChangeArrowheads="1"/>
          </p:cNvSpPr>
          <p:nvPr/>
        </p:nvSpPr>
        <p:spPr bwMode="auto">
          <a:xfrm>
            <a:off x="5003800" y="4221163"/>
            <a:ext cx="360363" cy="358775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800" smtClean="0">
              <a:solidFill>
                <a:srgbClr val="3A566E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75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短时傅里叶变换与时间窗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44675"/>
            <a:ext cx="2519363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19" y="1903074"/>
            <a:ext cx="2376488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860800"/>
            <a:ext cx="2447925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48" name="AutoShape 8"/>
          <p:cNvSpPr>
            <a:spLocks/>
          </p:cNvSpPr>
          <p:nvPr/>
        </p:nvSpPr>
        <p:spPr bwMode="auto">
          <a:xfrm rot="-5400000">
            <a:off x="2123281" y="3140869"/>
            <a:ext cx="287338" cy="863600"/>
          </a:xfrm>
          <a:prstGeom prst="leftBrace">
            <a:avLst>
              <a:gd name="adj1" fmla="val 25046"/>
              <a:gd name="adj2" fmla="val 50000"/>
            </a:avLst>
          </a:prstGeom>
          <a:noFill/>
          <a:ln w="28575">
            <a:solidFill>
              <a:srgbClr val="FA674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800" smtClean="0">
              <a:solidFill>
                <a:srgbClr val="3A566E"/>
              </a:solidFill>
              <a:ea typeface="宋体" pitchFamily="2" charset="-122"/>
            </a:endParaRPr>
          </a:p>
        </p:txBody>
      </p:sp>
      <p:pic>
        <p:nvPicPr>
          <p:cNvPr id="1638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933825"/>
            <a:ext cx="23749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5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1" y="1948185"/>
            <a:ext cx="2376487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3852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8085118"/>
              </p:ext>
            </p:extLst>
          </p:nvPr>
        </p:nvGraphicFramePr>
        <p:xfrm>
          <a:off x="6972806" y="4560192"/>
          <a:ext cx="21113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8" imgW="2112120" imgH="1355760" progId="Visio.Drawing.5">
                  <p:embed/>
                </p:oleObj>
              </mc:Choice>
              <mc:Fallback>
                <p:oleObj name="VISIO" r:id="rId8" imgW="2112120" imgH="13557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5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806" y="4560192"/>
                        <a:ext cx="2111375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6" name="AutoShape 16"/>
          <p:cNvSpPr>
            <a:spLocks noChangeArrowheads="1"/>
          </p:cNvSpPr>
          <p:nvPr/>
        </p:nvSpPr>
        <p:spPr bwMode="auto">
          <a:xfrm>
            <a:off x="3419475" y="4652963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800" smtClean="0">
              <a:solidFill>
                <a:srgbClr val="3A566E"/>
              </a:solidFill>
              <a:ea typeface="宋体" pitchFamily="2" charset="-122"/>
            </a:endParaRPr>
          </a:p>
        </p:txBody>
      </p:sp>
      <p:sp>
        <p:nvSpPr>
          <p:cNvPr id="163857" name="AutoShape 17"/>
          <p:cNvSpPr>
            <a:spLocks noChangeArrowheads="1"/>
          </p:cNvSpPr>
          <p:nvPr/>
        </p:nvSpPr>
        <p:spPr bwMode="auto">
          <a:xfrm>
            <a:off x="4938821" y="3572668"/>
            <a:ext cx="360362" cy="431800"/>
          </a:xfrm>
          <a:prstGeom prst="downArrow">
            <a:avLst>
              <a:gd name="adj1" fmla="val 50000"/>
              <a:gd name="adj2" fmla="val 29956"/>
            </a:avLst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800" smtClean="0">
              <a:solidFill>
                <a:srgbClr val="3A566E"/>
              </a:solidFill>
              <a:ea typeface="宋体" pitchFamily="2" charset="-122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6499324" y="3339999"/>
            <a:ext cx="360040" cy="1754237"/>
          </a:xfrm>
          <a:prstGeom prst="leftBrac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85479" y="3869984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79" y="3869984"/>
                <a:ext cx="48603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0677"/>
      </p:ext>
    </p:extLst>
  </p:cSld>
  <p:clrMapOvr>
    <a:masterClrMapping/>
  </p:clrMapOvr>
</p:sld>
</file>

<file path=ppt/theme/theme1.xml><?xml version="1.0" encoding="utf-8"?>
<a:theme xmlns:a="http://schemas.openxmlformats.org/drawingml/2006/main" name="Orbit_TP10069045">
  <a:themeElements>
    <a:clrScheme name="Orbit_TP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Orbit_TP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rbit_TP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_TP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_TP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_TP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_TP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_TP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_TP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_TP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_TP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_TP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_TP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_TP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_TP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916</Words>
  <Application>Microsoft Office PowerPoint</Application>
  <PresentationFormat>全屏显示(4:3)</PresentationFormat>
  <Paragraphs>113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Orbit_TP10069045</vt:lpstr>
      <vt:lpstr>VISIO</vt:lpstr>
      <vt:lpstr>短时傅里叶变换</vt:lpstr>
      <vt:lpstr>傅里叶变换回顾</vt:lpstr>
      <vt:lpstr>傅里叶变换的时间分辨能力</vt:lpstr>
      <vt:lpstr>傅里叶变换的时间分辨能力</vt:lpstr>
      <vt:lpstr>三个函数相加及其频谱</vt:lpstr>
      <vt:lpstr>三个函数串接及其频谱</vt:lpstr>
      <vt:lpstr>无时间分辨能力的解决方法 ——短时傅里叶变换</vt:lpstr>
      <vt:lpstr>短时傅里叶变换</vt:lpstr>
      <vt:lpstr>短时傅里叶变换与时间窗</vt:lpstr>
      <vt:lpstr>短时傅里叶变换的问题——频谱泄漏</vt:lpstr>
      <vt:lpstr>增加信号长度对频谱的影响</vt:lpstr>
      <vt:lpstr>常用的窗函数</vt:lpstr>
      <vt:lpstr>窗函数</vt:lpstr>
      <vt:lpstr>窗函数的问题</vt:lpstr>
      <vt:lpstr>解决方法——半帧长帧移</vt:lpstr>
      <vt:lpstr>三维频谱图</vt:lpstr>
      <vt:lpstr>三维频谱图</vt:lpstr>
      <vt:lpstr>短时傅里叶变换技术路线</vt:lpstr>
      <vt:lpstr>计算三维频谱的流程</vt:lpstr>
      <vt:lpstr>短时傅里叶变换的Matlab实现</vt:lpstr>
      <vt:lpstr>PowerPoint 演示文稿</vt:lpstr>
      <vt:lpstr>采样频率</vt:lpstr>
      <vt:lpstr>语谱图</vt:lpstr>
      <vt:lpstr>语谱图的Matlab实现</vt:lpstr>
      <vt:lpstr>语谱图的Matlab实现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短时傅里叶变换</dc:title>
  <dc:creator>Administrator</dc:creator>
  <cp:lastModifiedBy>USER-</cp:lastModifiedBy>
  <cp:revision>43</cp:revision>
  <dcterms:created xsi:type="dcterms:W3CDTF">2017-09-16T13:12:49Z</dcterms:created>
  <dcterms:modified xsi:type="dcterms:W3CDTF">2017-09-25T05:06:11Z</dcterms:modified>
</cp:coreProperties>
</file>