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77" r:id="rId2"/>
    <p:sldMasterId id="2147483791" r:id="rId3"/>
  </p:sldMasterIdLst>
  <p:notesMasterIdLst>
    <p:notesMasterId r:id="rId44"/>
  </p:notesMasterIdLst>
  <p:sldIdLst>
    <p:sldId id="286" r:id="rId4"/>
    <p:sldId id="285" r:id="rId5"/>
    <p:sldId id="287" r:id="rId6"/>
    <p:sldId id="289" r:id="rId7"/>
    <p:sldId id="290" r:id="rId8"/>
    <p:sldId id="291" r:id="rId9"/>
    <p:sldId id="277" r:id="rId10"/>
    <p:sldId id="343" r:id="rId11"/>
    <p:sldId id="293" r:id="rId12"/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304" r:id="rId22"/>
    <p:sldId id="302" r:id="rId23"/>
    <p:sldId id="303" r:id="rId24"/>
    <p:sldId id="309" r:id="rId25"/>
    <p:sldId id="310" r:id="rId26"/>
    <p:sldId id="311" r:id="rId27"/>
    <p:sldId id="312" r:id="rId28"/>
    <p:sldId id="328" r:id="rId29"/>
    <p:sldId id="314" r:id="rId30"/>
    <p:sldId id="329" r:id="rId31"/>
    <p:sldId id="330" r:id="rId32"/>
    <p:sldId id="332" r:id="rId33"/>
    <p:sldId id="333" r:id="rId34"/>
    <p:sldId id="275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4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emf"/><Relationship Id="rId4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6" Type="http://schemas.openxmlformats.org/officeDocument/2006/relationships/image" Target="../media/image84.wmf"/><Relationship Id="rId5" Type="http://schemas.openxmlformats.org/officeDocument/2006/relationships/image" Target="../media/image83.emf"/><Relationship Id="rId10" Type="http://schemas.openxmlformats.org/officeDocument/2006/relationships/image" Target="../media/image87.wmf"/><Relationship Id="rId4" Type="http://schemas.openxmlformats.org/officeDocument/2006/relationships/image" Target="../media/image82.wmf"/><Relationship Id="rId9" Type="http://schemas.openxmlformats.org/officeDocument/2006/relationships/image" Target="../media/image7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89.wmf"/><Relationship Id="rId5" Type="http://schemas.openxmlformats.org/officeDocument/2006/relationships/image" Target="../media/image90.wmf"/><Relationship Id="rId4" Type="http://schemas.openxmlformats.org/officeDocument/2006/relationships/image" Target="../media/image8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32.wmf"/><Relationship Id="rId7" Type="http://schemas.openxmlformats.org/officeDocument/2006/relationships/image" Target="../media/image25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9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e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e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1F081-1D53-4D92-92D9-175DDD9EA6C5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36D01-D878-4086-B0F3-C781ED500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727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AF7B5F7-3CFB-43D7-8B3B-EDE64EA2A307}" type="slidenum">
              <a:rPr lang="zh-CN" altLang="en-US">
                <a:latin typeface="Calibri" pitchFamily="34" charset="0"/>
              </a:rPr>
              <a:pPr/>
              <a:t>19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F9D0812-38E9-4D7D-A1D7-172437878E1D}" type="slidenum">
              <a:rPr lang="zh-CN" altLang="en-US">
                <a:latin typeface="Calibri" pitchFamily="34" charset="0"/>
              </a:rPr>
              <a:pPr/>
              <a:t>21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F81BBD-1433-42EA-ADCB-31E9A1497850}" type="slidenum">
              <a:rPr lang="zh-CN" altLang="en-US"/>
              <a:pPr/>
              <a:t>26</a:t>
            </a:fld>
            <a:endParaRPr lang="zh-CN" alt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4FEFF-D19F-43E7-87B1-4A8817ADBD50}" type="slidenum">
              <a:rPr lang="zh-CN" altLang="en-US"/>
              <a:pPr/>
              <a:t>28</a:t>
            </a:fld>
            <a:endParaRPr lang="zh-CN" alt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7E2C46-29FC-4854-BF45-6CCB3C34B716}" type="slidenum">
              <a:rPr lang="zh-CN" altLang="en-US"/>
              <a:pPr/>
              <a:t>29</a:t>
            </a:fld>
            <a:endParaRPr lang="zh-CN" alt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575F8C-535B-4179-AD7E-7F304CF10A13}" type="slidenum">
              <a:rPr lang="zh-CN" altLang="en-US"/>
              <a:pPr/>
              <a:t>30</a:t>
            </a:fld>
            <a:endParaRPr lang="zh-CN" alt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A58205-075F-4FB0-8D39-29B67FD7CE87}" type="slidenum">
              <a:rPr lang="zh-CN" altLang="en-US"/>
              <a:pPr/>
              <a:t>31</a:t>
            </a:fld>
            <a:endParaRPr lang="zh-CN" alt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285750"/>
            <a:ext cx="7772400" cy="54864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2E49E-A157-47CB-846F-1882B6095C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48926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69988" y="1946275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B1E5437-97CF-4DCD-B258-631DB182007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604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31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5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Microsoft_Word_97_-_2003___1.doc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7.w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44.png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3.e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5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4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53.emf"/><Relationship Id="rId4" Type="http://schemas.openxmlformats.org/officeDocument/2006/relationships/oleObject" Target="../embeddings/oleObject4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61.wmf"/><Relationship Id="rId18" Type="http://schemas.openxmlformats.org/officeDocument/2006/relationships/oleObject" Target="../embeddings/oleObject50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63.wmf"/><Relationship Id="rId2" Type="http://schemas.openxmlformats.org/officeDocument/2006/relationships/slideLayout" Target="../slideLayouts/slideLayout23.xml"/><Relationship Id="rId16" Type="http://schemas.openxmlformats.org/officeDocument/2006/relationships/oleObject" Target="../embeddings/oleObject49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64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9.emf"/><Relationship Id="rId14" Type="http://schemas.openxmlformats.org/officeDocument/2006/relationships/oleObject" Target="../embeddings/oleObject4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69.e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7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7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76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7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4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83.e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85.wmf"/><Relationship Id="rId20" Type="http://schemas.openxmlformats.org/officeDocument/2006/relationships/image" Target="../media/image7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0.e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79.e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84.wmf"/><Relationship Id="rId22" Type="http://schemas.openxmlformats.org/officeDocument/2006/relationships/image" Target="../media/image8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8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85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79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oleObject" Target="../embeddings/oleObject8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3.wmf"/><Relationship Id="rId12" Type="http://schemas.openxmlformats.org/officeDocument/2006/relationships/image" Target="../media/image9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95.wmf"/><Relationship Id="rId5" Type="http://schemas.openxmlformats.org/officeDocument/2006/relationships/image" Target="../media/image92.w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94.wmf"/><Relationship Id="rId14" Type="http://schemas.openxmlformats.org/officeDocument/2006/relationships/image" Target="../media/image9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102.wmf"/><Relationship Id="rId18" Type="http://schemas.openxmlformats.org/officeDocument/2006/relationships/image" Target="../media/image105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9.wmf"/><Relationship Id="rId12" Type="http://schemas.openxmlformats.org/officeDocument/2006/relationships/oleObject" Target="../embeddings/oleObject90.bin"/><Relationship Id="rId17" Type="http://schemas.openxmlformats.org/officeDocument/2006/relationships/image" Target="../media/image10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2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101.wmf"/><Relationship Id="rId5" Type="http://schemas.openxmlformats.org/officeDocument/2006/relationships/image" Target="../media/image98.wmf"/><Relationship Id="rId15" Type="http://schemas.openxmlformats.org/officeDocument/2006/relationships/image" Target="../media/image103.wmf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100.wmf"/><Relationship Id="rId14" Type="http://schemas.openxmlformats.org/officeDocument/2006/relationships/oleObject" Target="../embeddings/oleObject9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离散傅里叶变换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381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有限区间函数的延拓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84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函数延拓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有限长度的函数，可以周期性延拓到全轴上，进而计算其频谱。</a:t>
            </a:r>
            <a:endParaRPr lang="en-US" altLang="zh-CN" sz="2400" dirty="0" smtClean="0"/>
          </a:p>
          <a:p>
            <a:r>
              <a:rPr lang="zh-CN" altLang="en-US" sz="2400" dirty="0" smtClean="0"/>
              <a:t>延拓有两种方法：偶延拓和奇延拓</a:t>
            </a:r>
            <a:endParaRPr lang="zh-CN" altLang="en-US" sz="2400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204863"/>
            <a:ext cx="2728428" cy="1560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987201"/>
            <a:ext cx="3520516" cy="207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87201"/>
            <a:ext cx="3096344" cy="207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2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914400" y="9144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奇延拓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: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662945"/>
              </p:ext>
            </p:extLst>
          </p:nvPr>
        </p:nvGraphicFramePr>
        <p:xfrm>
          <a:off x="1246188" y="1817688"/>
          <a:ext cx="4160837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公式" r:id="rId3" imgW="2412720" imgH="736560" progId="Equation.3">
                  <p:embed/>
                </p:oleObj>
              </mc:Choice>
              <mc:Fallback>
                <p:oleObj name="公式" r:id="rId3" imgW="241272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1817688"/>
                        <a:ext cx="4160837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6019800" y="3317875"/>
            <a:ext cx="0" cy="965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0182" name="Group 6"/>
          <p:cNvGrpSpPr>
            <a:grpSpLocks/>
          </p:cNvGrpSpPr>
          <p:nvPr/>
        </p:nvGrpSpPr>
        <p:grpSpPr bwMode="auto">
          <a:xfrm>
            <a:off x="5867400" y="1727200"/>
            <a:ext cx="2514600" cy="2625725"/>
            <a:chOff x="2112" y="1040"/>
            <a:chExt cx="1584" cy="1654"/>
          </a:xfrm>
        </p:grpSpPr>
        <p:sp>
          <p:nvSpPr>
            <p:cNvPr id="50183" name="Line 7"/>
            <p:cNvSpPr>
              <a:spLocks noChangeShapeType="1"/>
            </p:cNvSpPr>
            <p:nvPr/>
          </p:nvSpPr>
          <p:spPr bwMode="auto">
            <a:xfrm>
              <a:off x="2112" y="2039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4" name="Line 8"/>
            <p:cNvSpPr>
              <a:spLocks noChangeShapeType="1"/>
            </p:cNvSpPr>
            <p:nvPr/>
          </p:nvSpPr>
          <p:spPr bwMode="auto">
            <a:xfrm flipV="1">
              <a:off x="2772" y="1206"/>
              <a:ext cx="0" cy="1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0185" name="AutoShape 9"/>
            <p:cNvCxnSpPr>
              <a:cxnSpLocks noChangeShapeType="1"/>
            </p:cNvCxnSpPr>
            <p:nvPr/>
          </p:nvCxnSpPr>
          <p:spPr bwMode="auto">
            <a:xfrm rot="16200000">
              <a:off x="2759" y="1368"/>
              <a:ext cx="565" cy="540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50186" name="Object 10"/>
            <p:cNvGraphicFramePr>
              <a:graphicFrameLocks noChangeAspect="1"/>
            </p:cNvGraphicFramePr>
            <p:nvPr/>
          </p:nvGraphicFramePr>
          <p:xfrm>
            <a:off x="3552" y="1984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" name="公式" r:id="rId5" imgW="266400" imgH="253800" progId="Equation.3">
                    <p:embed/>
                  </p:oleObj>
                </mc:Choice>
                <mc:Fallback>
                  <p:oleObj name="公式" r:id="rId5" imgW="2664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984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7" name="Object 11"/>
            <p:cNvGraphicFramePr>
              <a:graphicFrameLocks noChangeAspect="1"/>
            </p:cNvGraphicFramePr>
            <p:nvPr/>
          </p:nvGraphicFramePr>
          <p:xfrm>
            <a:off x="2704" y="1040"/>
            <a:ext cx="12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" name="公式" r:id="rId7" imgW="266400" imgH="330120" progId="Equation.3">
                    <p:embed/>
                  </p:oleObj>
                </mc:Choice>
                <mc:Fallback>
                  <p:oleObj name="公式" r:id="rId7" imgW="26640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4" y="1040"/>
                          <a:ext cx="12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8" name="Object 12"/>
            <p:cNvGraphicFramePr>
              <a:graphicFrameLocks noChangeAspect="1"/>
            </p:cNvGraphicFramePr>
            <p:nvPr/>
          </p:nvGraphicFramePr>
          <p:xfrm>
            <a:off x="2772" y="2042"/>
            <a:ext cx="108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" name="公式" r:id="rId9" imgW="215640" imgH="330120" progId="Equation.3">
                    <p:embed/>
                  </p:oleObj>
                </mc:Choice>
                <mc:Fallback>
                  <p:oleObj name="公式" r:id="rId9" imgW="21564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2" y="2042"/>
                          <a:ext cx="108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3312" y="1398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190" name="Object 14"/>
            <p:cNvGraphicFramePr>
              <a:graphicFrameLocks noChangeAspect="1"/>
            </p:cNvGraphicFramePr>
            <p:nvPr/>
          </p:nvGraphicFramePr>
          <p:xfrm>
            <a:off x="3220" y="2064"/>
            <a:ext cx="140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" name="公式" r:id="rId11" imgW="253800" imgH="241200" progId="Equation.3">
                    <p:embed/>
                  </p:oleObj>
                </mc:Choice>
                <mc:Fallback>
                  <p:oleObj name="公式" r:id="rId11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" y="2064"/>
                          <a:ext cx="140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1" name="Object 15"/>
            <p:cNvGraphicFramePr>
              <a:graphicFrameLocks noChangeAspect="1"/>
            </p:cNvGraphicFramePr>
            <p:nvPr/>
          </p:nvGraphicFramePr>
          <p:xfrm>
            <a:off x="2127" y="2064"/>
            <a:ext cx="302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" name="公式" r:id="rId13" imgW="545760" imgH="241200" progId="Equation.3">
                    <p:embed/>
                  </p:oleObj>
                </mc:Choice>
                <mc:Fallback>
                  <p:oleObj name="公式" r:id="rId13" imgW="5457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7" y="2064"/>
                          <a:ext cx="302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2" name="Oval 16"/>
            <p:cNvSpPr>
              <a:spLocks noChangeArrowheads="1"/>
            </p:cNvSpPr>
            <p:nvPr/>
          </p:nvSpPr>
          <p:spPr bwMode="auto">
            <a:xfrm>
              <a:off x="2742" y="1854"/>
              <a:ext cx="48" cy="48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193" name="Group 17"/>
          <p:cNvGrpSpPr>
            <a:grpSpLocks/>
          </p:cNvGrpSpPr>
          <p:nvPr/>
        </p:nvGrpSpPr>
        <p:grpSpPr bwMode="auto">
          <a:xfrm>
            <a:off x="5956300" y="3549650"/>
            <a:ext cx="981075" cy="790575"/>
            <a:chOff x="2172" y="2199"/>
            <a:chExt cx="618" cy="498"/>
          </a:xfrm>
        </p:grpSpPr>
        <p:cxnSp>
          <p:nvCxnSpPr>
            <p:cNvPr id="50194" name="AutoShape 18"/>
            <p:cNvCxnSpPr>
              <a:cxnSpLocks noChangeShapeType="1"/>
            </p:cNvCxnSpPr>
            <p:nvPr/>
          </p:nvCxnSpPr>
          <p:spPr bwMode="auto">
            <a:xfrm rot="10800000" flipV="1">
              <a:off x="2172" y="2218"/>
              <a:ext cx="600" cy="476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95" name="Oval 19"/>
            <p:cNvSpPr>
              <a:spLocks noChangeArrowheads="1"/>
            </p:cNvSpPr>
            <p:nvPr/>
          </p:nvSpPr>
          <p:spPr bwMode="auto">
            <a:xfrm>
              <a:off x="2742" y="2199"/>
              <a:ext cx="48" cy="48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6" name="Oval 20"/>
            <p:cNvSpPr>
              <a:spLocks noChangeArrowheads="1"/>
            </p:cNvSpPr>
            <p:nvPr/>
          </p:nvSpPr>
          <p:spPr bwMode="auto">
            <a:xfrm>
              <a:off x="2181" y="2649"/>
              <a:ext cx="48" cy="48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197" name="Oval 21"/>
          <p:cNvSpPr>
            <a:spLocks noChangeArrowheads="1"/>
          </p:cNvSpPr>
          <p:nvPr/>
        </p:nvSpPr>
        <p:spPr bwMode="auto">
          <a:xfrm>
            <a:off x="6870700" y="3276600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19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103574"/>
              </p:ext>
            </p:extLst>
          </p:nvPr>
        </p:nvGraphicFramePr>
        <p:xfrm>
          <a:off x="1259632" y="3406775"/>
          <a:ext cx="364212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公式" r:id="rId15" imgW="1688760" imgH="203040" progId="Equation.3">
                  <p:embed/>
                </p:oleObj>
              </mc:Choice>
              <mc:Fallback>
                <p:oleObj name="公式" r:id="rId15" imgW="1688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406775"/>
                        <a:ext cx="364212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431111"/>
              </p:ext>
            </p:extLst>
          </p:nvPr>
        </p:nvGraphicFramePr>
        <p:xfrm>
          <a:off x="1331640" y="4277255"/>
          <a:ext cx="2575016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公式" r:id="rId17" imgW="1447560" imgH="444240" progId="Equation.3">
                  <p:embed/>
                </p:oleObj>
              </mc:Choice>
              <mc:Fallback>
                <p:oleObj name="公式" r:id="rId17" imgW="1447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277255"/>
                        <a:ext cx="2575016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436394"/>
              </p:ext>
            </p:extLst>
          </p:nvPr>
        </p:nvGraphicFramePr>
        <p:xfrm>
          <a:off x="1259632" y="5229200"/>
          <a:ext cx="3027487" cy="35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公式" r:id="rId19" imgW="1739880" imgH="203040" progId="Equation.3">
                  <p:embed/>
                </p:oleObj>
              </mc:Choice>
              <mc:Fallback>
                <p:oleObj name="公式" r:id="rId19" imgW="1739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229200"/>
                        <a:ext cx="3027487" cy="35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804091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nimBg="1"/>
      <p:bldP spid="501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914400" y="9906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偶延拓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: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091451"/>
              </p:ext>
            </p:extLst>
          </p:nvPr>
        </p:nvGraphicFramePr>
        <p:xfrm>
          <a:off x="941035" y="2127250"/>
          <a:ext cx="363096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公式" r:id="rId3" imgW="2273040" imgH="457200" progId="Equation.3">
                  <p:embed/>
                </p:oleObj>
              </mc:Choice>
              <mc:Fallback>
                <p:oleObj name="公式" r:id="rId3" imgW="2273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035" y="2127250"/>
                        <a:ext cx="363096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473130"/>
              </p:ext>
            </p:extLst>
          </p:nvPr>
        </p:nvGraphicFramePr>
        <p:xfrm>
          <a:off x="939717" y="3573016"/>
          <a:ext cx="3920315" cy="471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name="公式" r:id="rId5" imgW="1688760" imgH="203040" progId="Equation.3">
                  <p:embed/>
                </p:oleObj>
              </mc:Choice>
              <mc:Fallback>
                <p:oleObj name="公式" r:id="rId5" imgW="1688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717" y="3573016"/>
                        <a:ext cx="3920315" cy="471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816355"/>
              </p:ext>
            </p:extLst>
          </p:nvPr>
        </p:nvGraphicFramePr>
        <p:xfrm>
          <a:off x="914400" y="4293096"/>
          <a:ext cx="29654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公式" r:id="rId7" imgW="1803240" imgH="444240" progId="Equation.3">
                  <p:embed/>
                </p:oleObj>
              </mc:Choice>
              <mc:Fallback>
                <p:oleObj name="公式" r:id="rId7" imgW="18032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93096"/>
                        <a:ext cx="296545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208" name="AutoShape 8"/>
          <p:cNvCxnSpPr>
            <a:cxnSpLocks noChangeShapeType="1"/>
          </p:cNvCxnSpPr>
          <p:nvPr/>
        </p:nvCxnSpPr>
        <p:spPr bwMode="auto">
          <a:xfrm rot="5400000" flipH="1">
            <a:off x="6153150" y="2381250"/>
            <a:ext cx="914400" cy="8763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6172200" y="243840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210" name="Group 10"/>
          <p:cNvGrpSpPr>
            <a:grpSpLocks/>
          </p:cNvGrpSpPr>
          <p:nvPr/>
        </p:nvGrpSpPr>
        <p:grpSpPr bwMode="auto">
          <a:xfrm>
            <a:off x="5922963" y="1778000"/>
            <a:ext cx="2590800" cy="1955800"/>
            <a:chOff x="3696" y="1600"/>
            <a:chExt cx="1632" cy="1232"/>
          </a:xfrm>
        </p:grpSpPr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>
              <a:off x="3744" y="2657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 flipV="1">
              <a:off x="4404" y="1728"/>
              <a:ext cx="0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1213" name="AutoShape 13"/>
            <p:cNvCxnSpPr>
              <a:cxnSpLocks noChangeShapeType="1"/>
            </p:cNvCxnSpPr>
            <p:nvPr/>
          </p:nvCxnSpPr>
          <p:spPr bwMode="auto">
            <a:xfrm rot="16200000">
              <a:off x="4391" y="1986"/>
              <a:ext cx="565" cy="540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51214" name="Object 14"/>
            <p:cNvGraphicFramePr>
              <a:graphicFrameLocks noChangeAspect="1"/>
            </p:cNvGraphicFramePr>
            <p:nvPr/>
          </p:nvGraphicFramePr>
          <p:xfrm>
            <a:off x="5184" y="2599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" name="公式" r:id="rId9" imgW="266400" imgH="253800" progId="Equation.3">
                    <p:embed/>
                  </p:oleObj>
                </mc:Choice>
                <mc:Fallback>
                  <p:oleObj name="公式" r:id="rId9" imgW="2664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599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5" name="Object 15"/>
            <p:cNvGraphicFramePr>
              <a:graphicFrameLocks noChangeAspect="1"/>
            </p:cNvGraphicFramePr>
            <p:nvPr/>
          </p:nvGraphicFramePr>
          <p:xfrm>
            <a:off x="4336" y="1600"/>
            <a:ext cx="11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" name="公式" r:id="rId11" imgW="266400" imgH="330120" progId="Equation.3">
                    <p:embed/>
                  </p:oleObj>
                </mc:Choice>
                <mc:Fallback>
                  <p:oleObj name="公式" r:id="rId11" imgW="26640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6" y="1600"/>
                          <a:ext cx="11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6" name="Object 16"/>
            <p:cNvGraphicFramePr>
              <a:graphicFrameLocks noChangeAspect="1"/>
            </p:cNvGraphicFramePr>
            <p:nvPr/>
          </p:nvGraphicFramePr>
          <p:xfrm>
            <a:off x="4403" y="2656"/>
            <a:ext cx="9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" name="公式" r:id="rId13" imgW="215640" imgH="330120" progId="Equation.3">
                    <p:embed/>
                  </p:oleObj>
                </mc:Choice>
                <mc:Fallback>
                  <p:oleObj name="公式" r:id="rId13" imgW="21564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3" y="2656"/>
                          <a:ext cx="9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944" y="2016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18" name="Object 18"/>
            <p:cNvGraphicFramePr>
              <a:graphicFrameLocks noChangeAspect="1"/>
            </p:cNvGraphicFramePr>
            <p:nvPr/>
          </p:nvGraphicFramePr>
          <p:xfrm>
            <a:off x="4868" y="2680"/>
            <a:ext cx="140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4" name="公式" r:id="rId15" imgW="253800" imgH="241200" progId="Equation.3">
                    <p:embed/>
                  </p:oleObj>
                </mc:Choice>
                <mc:Fallback>
                  <p:oleObj name="公式" r:id="rId15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8" y="2680"/>
                          <a:ext cx="140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9" name="Object 19"/>
            <p:cNvGraphicFramePr>
              <a:graphicFrameLocks noChangeAspect="1"/>
            </p:cNvGraphicFramePr>
            <p:nvPr/>
          </p:nvGraphicFramePr>
          <p:xfrm>
            <a:off x="3696" y="2678"/>
            <a:ext cx="288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" name="公式" r:id="rId17" imgW="545760" imgH="241200" progId="Equation.3">
                    <p:embed/>
                  </p:oleObj>
                </mc:Choice>
                <mc:Fallback>
                  <p:oleObj name="公式" r:id="rId17" imgW="5457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678"/>
                          <a:ext cx="288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974199"/>
              </p:ext>
            </p:extLst>
          </p:nvPr>
        </p:nvGraphicFramePr>
        <p:xfrm>
          <a:off x="914400" y="5229200"/>
          <a:ext cx="302895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公式" r:id="rId19" imgW="1739880" imgH="203040" progId="Equation.3">
                  <p:embed/>
                </p:oleObj>
              </mc:Choice>
              <mc:Fallback>
                <p:oleObj name="公式" r:id="rId19" imgW="1739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29200"/>
                        <a:ext cx="302895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21305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510666"/>
              </p:ext>
            </p:extLst>
          </p:nvPr>
        </p:nvGraphicFramePr>
        <p:xfrm>
          <a:off x="914400" y="685800"/>
          <a:ext cx="732155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Document" r:id="rId3" imgW="7369387" imgH="1188953" progId="Word.Document.8">
                  <p:embed/>
                </p:oleObj>
              </mc:Choice>
              <mc:Fallback>
                <p:oleObj name="Document" r:id="rId3" imgW="7369387" imgH="11889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85800"/>
                        <a:ext cx="732155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685800" y="183515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latin typeface="黑体" pitchFamily="2" charset="-122"/>
                <a:ea typeface="黑体" pitchFamily="2" charset="-122"/>
              </a:rPr>
              <a:t>解</a:t>
            </a:r>
            <a:endParaRPr kumimoji="1" lang="zh-CN" altLang="en-US" sz="28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295400" y="1835150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accent2"/>
                </a:solidFill>
                <a:latin typeface="宋体" pitchFamily="2" charset="-122"/>
              </a:rPr>
              <a:t>(1</a:t>
            </a:r>
            <a:r>
              <a:rPr kumimoji="1" lang="en-US" altLang="zh-CN" sz="2800" b="1" dirty="0" smtClean="0">
                <a:solidFill>
                  <a:schemeClr val="accent2"/>
                </a:solidFill>
                <a:latin typeface="宋体" pitchFamily="2" charset="-122"/>
              </a:rPr>
              <a:t>).</a:t>
            </a:r>
            <a:endParaRPr kumimoji="1" lang="en-US" altLang="zh-CN" sz="2400" b="1" dirty="0">
              <a:latin typeface="宋体" pitchFamily="2" charset="-122"/>
            </a:endParaRP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132919"/>
              </p:ext>
            </p:extLst>
          </p:nvPr>
        </p:nvGraphicFramePr>
        <p:xfrm>
          <a:off x="2195736" y="1919561"/>
          <a:ext cx="5183581" cy="446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公式" r:id="rId5" imgW="2361960" imgH="203040" progId="Equation.3">
                  <p:embed/>
                </p:oleObj>
              </mc:Choice>
              <mc:Fallback>
                <p:oleObj name="公式" r:id="rId5" imgW="2361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919561"/>
                        <a:ext cx="5183581" cy="446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954088" y="2514600"/>
          <a:ext cx="333851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公式" r:id="rId7" imgW="3466800" imgH="888840" progId="Equation.3">
                  <p:embed/>
                </p:oleObj>
              </mc:Choice>
              <mc:Fallback>
                <p:oleObj name="公式" r:id="rId7" imgW="34668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2514600"/>
                        <a:ext cx="333851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4383088" y="2514600"/>
          <a:ext cx="31305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公式" r:id="rId9" imgW="3251160" imgH="888840" progId="Equation.3">
                  <p:embed/>
                </p:oleObj>
              </mc:Choice>
              <mc:Fallback>
                <p:oleObj name="公式" r:id="rId9" imgW="32511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088" y="2514600"/>
                        <a:ext cx="31305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1355725" y="3429000"/>
          <a:ext cx="402431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公式" r:id="rId11" imgW="4178160" imgH="888840" progId="Equation.3">
                  <p:embed/>
                </p:oleObj>
              </mc:Choice>
              <mc:Fallback>
                <p:oleObj name="公式" r:id="rId11" imgW="41781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3429000"/>
                        <a:ext cx="402431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1371600" y="4419600"/>
          <a:ext cx="413385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公式" r:id="rId13" imgW="4292280" imgH="1828800" progId="Equation.3">
                  <p:embed/>
                </p:oleObj>
              </mc:Choice>
              <mc:Fallback>
                <p:oleObj name="公式" r:id="rId13" imgW="4292280" imgH="182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19600"/>
                        <a:ext cx="4133850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85415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utoUpdateAnimBg="0"/>
      <p:bldP spid="5222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52800"/>
            <a:ext cx="6781800" cy="2701925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838200" y="871538"/>
          <a:ext cx="80613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公式" r:id="rId4" imgW="8369280" imgH="888840" progId="Equation.3">
                  <p:embed/>
                </p:oleObj>
              </mc:Choice>
              <mc:Fallback>
                <p:oleObj name="公式" r:id="rId4" imgW="83692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871538"/>
                        <a:ext cx="80613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7072313" y="1728788"/>
          <a:ext cx="17018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公式" r:id="rId6" imgW="1701720" imgH="406080" progId="Equation.3">
                  <p:embed/>
                </p:oleObj>
              </mc:Choice>
              <mc:Fallback>
                <p:oleObj name="公式" r:id="rId6" imgW="17017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3" y="1728788"/>
                        <a:ext cx="17018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7097713" y="2109788"/>
            <a:ext cx="1600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722313" y="2343150"/>
          <a:ext cx="828516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公式" r:id="rId8" imgW="11315520" imgH="888840" progId="Equation.3">
                  <p:embed/>
                </p:oleObj>
              </mc:Choice>
              <mc:Fallback>
                <p:oleObj name="公式" r:id="rId8" imgW="1131552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2343150"/>
                        <a:ext cx="8285162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8F4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7086600" y="4038600"/>
          <a:ext cx="1042988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公式" r:id="rId10" imgW="1396800" imgH="406080" progId="Equation.3">
                  <p:embed/>
                </p:oleObj>
              </mc:Choice>
              <mc:Fallback>
                <p:oleObj name="公式" r:id="rId10" imgW="13968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038600"/>
                        <a:ext cx="1042988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328755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762000" y="715963"/>
            <a:ext cx="1145704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accent2"/>
                </a:solidFill>
                <a:latin typeface="宋体" pitchFamily="2" charset="-122"/>
              </a:rPr>
              <a:t>(2</a:t>
            </a:r>
            <a:r>
              <a:rPr kumimoji="1" lang="en-US" altLang="zh-CN" sz="2800" b="1" dirty="0" smtClean="0">
                <a:solidFill>
                  <a:schemeClr val="accent2"/>
                </a:solidFill>
                <a:latin typeface="宋体" pitchFamily="2" charset="-122"/>
              </a:rPr>
              <a:t>)</a:t>
            </a:r>
            <a:endParaRPr kumimoji="1" lang="en-US" altLang="zh-CN" sz="2800" b="1" dirty="0">
              <a:latin typeface="宋体" pitchFamily="2" charset="-122"/>
            </a:endParaRPr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176575"/>
              </p:ext>
            </p:extLst>
          </p:nvPr>
        </p:nvGraphicFramePr>
        <p:xfrm>
          <a:off x="1619672" y="760248"/>
          <a:ext cx="5170798" cy="49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公式" r:id="rId3" imgW="2133360" imgH="203040" progId="Equation.3">
                  <p:embed/>
                </p:oleObj>
              </mc:Choice>
              <mc:Fallback>
                <p:oleObj name="公式" r:id="rId3" imgW="2133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760248"/>
                        <a:ext cx="5170798" cy="49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055688" y="1319213"/>
          <a:ext cx="25431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公式" r:id="rId5" imgW="2641320" imgH="838080" progId="Equation.3">
                  <p:embed/>
                </p:oleObj>
              </mc:Choice>
              <mc:Fallback>
                <p:oleObj name="公式" r:id="rId5" imgW="26413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1319213"/>
                        <a:ext cx="254317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3709988" y="1595438"/>
          <a:ext cx="10763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公式" r:id="rId7" imgW="1117440" imgH="355320" progId="Equation.3">
                  <p:embed/>
                </p:oleObj>
              </mc:Choice>
              <mc:Fallback>
                <p:oleObj name="公式" r:id="rId7" imgW="111744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1595438"/>
                        <a:ext cx="10763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990600" y="2286000"/>
          <a:ext cx="36068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公式" r:id="rId9" imgW="3746160" imgH="888840" progId="Equation.3">
                  <p:embed/>
                </p:oleObj>
              </mc:Choice>
              <mc:Fallback>
                <p:oleObj name="公式" r:id="rId9" imgW="37461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6000"/>
                        <a:ext cx="36068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1447800" y="3200400"/>
          <a:ext cx="26289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公式" r:id="rId11" imgW="2730240" imgH="901440" progId="Equation.3">
                  <p:embed/>
                </p:oleObj>
              </mc:Choice>
              <mc:Fallback>
                <p:oleObj name="公式" r:id="rId11" imgW="273024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00400"/>
                        <a:ext cx="26289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4191000" y="2998788"/>
          <a:ext cx="4183063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公式" r:id="rId13" imgW="4343400" imgH="1396800" progId="Equation.3">
                  <p:embed/>
                </p:oleObj>
              </mc:Choice>
              <mc:Fallback>
                <p:oleObj name="公式" r:id="rId13" imgW="434340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998788"/>
                        <a:ext cx="4183063" cy="134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960438" y="4419600"/>
          <a:ext cx="74977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公式" r:id="rId15" imgW="7785000" imgH="901440" progId="Equation.3">
                  <p:embed/>
                </p:oleObj>
              </mc:Choice>
              <mc:Fallback>
                <p:oleObj name="公式" r:id="rId15" imgW="778500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4419600"/>
                        <a:ext cx="7497762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6375400" y="5538788"/>
          <a:ext cx="17018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公式" r:id="rId17" imgW="1701720" imgH="406080" progId="Equation.3">
                  <p:embed/>
                </p:oleObj>
              </mc:Choice>
              <mc:Fallback>
                <p:oleObj name="公式" r:id="rId17" imgW="17017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5538788"/>
                        <a:ext cx="17018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6448425" y="5943600"/>
            <a:ext cx="1600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6994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6705600" cy="3294063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3733800" y="3478213"/>
          <a:ext cx="11430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公式" r:id="rId4" imgW="1396800" imgH="406080" progId="Equation.3">
                  <p:embed/>
                </p:oleObj>
              </mc:Choice>
              <mc:Fallback>
                <p:oleObj name="公式" r:id="rId4" imgW="13968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78213"/>
                        <a:ext cx="1143000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1206500" y="919163"/>
          <a:ext cx="73406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公式" r:id="rId6" imgW="8292960" imgH="888840" progId="Equation.3">
                  <p:embed/>
                </p:oleObj>
              </mc:Choice>
              <mc:Fallback>
                <p:oleObj name="公式" r:id="rId6" imgW="82929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919163"/>
                        <a:ext cx="734060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812796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15616" y="2060848"/>
            <a:ext cx="7368312" cy="3672408"/>
            <a:chOff x="770466" y="1617132"/>
            <a:chExt cx="6493933" cy="3005667"/>
          </a:xfrm>
        </p:grpSpPr>
        <p:pic>
          <p:nvPicPr>
            <p:cNvPr id="4505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0" t="13949" r="7834" b="32325"/>
            <a:stretch/>
          </p:blipFill>
          <p:spPr bwMode="auto">
            <a:xfrm>
              <a:off x="770466" y="1617132"/>
              <a:ext cx="6493933" cy="3005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846669" y="1874497"/>
              <a:ext cx="8640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因此</a:t>
              </a:r>
              <a:r>
                <a:rPr lang="zh-CN" altLang="en-US" dirty="0" smtClean="0"/>
                <a:t>，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362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7"/>
          <p:cNvSpPr>
            <a:spLocks noChangeArrowheads="1"/>
          </p:cNvSpPr>
          <p:nvPr/>
        </p:nvSpPr>
        <p:spPr bwMode="auto">
          <a:xfrm>
            <a:off x="544513" y="2057400"/>
            <a:ext cx="83708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连续、周期时域信号</a:t>
            </a:r>
            <a:r>
              <a:rPr lang="en-US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← </a:t>
            </a:r>
            <a:r>
              <a:rPr lang="en-US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FT</a:t>
            </a:r>
            <a:r>
              <a:rPr lang="zh-CN" altLang="en-US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非周期、离散频域信号</a:t>
            </a:r>
            <a:endParaRPr lang="zh-CN" altLang="en-US" sz="2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723" name="TextBox 57"/>
          <p:cNvSpPr txBox="1">
            <a:spLocks noChangeArrowheads="1"/>
          </p:cNvSpPr>
          <p:nvPr/>
        </p:nvSpPr>
        <p:spPr bwMode="auto">
          <a:xfrm>
            <a:off x="457200" y="1335088"/>
            <a:ext cx="8153400" cy="58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</a:rPr>
              <a:t>1. </a:t>
            </a:r>
            <a:r>
              <a:rPr lang="zh-CN" altLang="en-US" sz="2400" dirty="0">
                <a:latin typeface="Times New Roman" pitchFamily="18" charset="0"/>
                <a:ea typeface="微软雅黑" pitchFamily="34" charset="-122"/>
              </a:rPr>
              <a:t>傅里叶级数（</a:t>
            </a:r>
            <a:r>
              <a:rPr lang="en-US" altLang="zh-CN" sz="2400" dirty="0">
                <a:latin typeface="Times New Roman" pitchFamily="18" charset="0"/>
                <a:ea typeface="微软雅黑" pitchFamily="34" charset="-122"/>
              </a:rPr>
              <a:t>Fourier Series Expansion</a:t>
            </a:r>
            <a:r>
              <a:rPr lang="zh-CN" altLang="en-US" sz="2400" dirty="0">
                <a:latin typeface="Times New Roman" pitchFamily="18" charset="0"/>
                <a:ea typeface="微软雅黑" pitchFamily="34" charset="-122"/>
              </a:rPr>
              <a:t>）</a:t>
            </a:r>
          </a:p>
        </p:txBody>
      </p:sp>
      <p:sp>
        <p:nvSpPr>
          <p:cNvPr id="59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4000" spc="-100" dirty="0">
                <a:solidFill>
                  <a:schemeClr val="tx2"/>
                </a:solidFill>
                <a:cs typeface="+mj-cs"/>
              </a:rPr>
              <a:t>不同傅里叶变换比较</a:t>
            </a:r>
            <a:endParaRPr lang="en-US" sz="4000" spc="-100" dirty="0">
              <a:solidFill>
                <a:schemeClr val="tx2"/>
              </a:solidFill>
              <a:cs typeface="+mj-cs"/>
            </a:endParaRPr>
          </a:p>
        </p:txBody>
      </p:sp>
      <p:grpSp>
        <p:nvGrpSpPr>
          <p:cNvPr id="30725" name="Group 18"/>
          <p:cNvGrpSpPr>
            <a:grpSpLocks/>
          </p:cNvGrpSpPr>
          <p:nvPr/>
        </p:nvGrpSpPr>
        <p:grpSpPr bwMode="auto">
          <a:xfrm>
            <a:off x="304800" y="2943225"/>
            <a:ext cx="4154488" cy="2781300"/>
            <a:chOff x="998" y="826"/>
            <a:chExt cx="2617" cy="1752"/>
          </a:xfrm>
        </p:grpSpPr>
        <p:grpSp>
          <p:nvGrpSpPr>
            <p:cNvPr id="30745" name="Group 45"/>
            <p:cNvGrpSpPr>
              <a:grpSpLocks/>
            </p:cNvGrpSpPr>
            <p:nvPr/>
          </p:nvGrpSpPr>
          <p:grpSpPr bwMode="auto">
            <a:xfrm>
              <a:off x="1008" y="1200"/>
              <a:ext cx="2607" cy="1378"/>
              <a:chOff x="240" y="912"/>
              <a:chExt cx="2607" cy="1378"/>
            </a:xfrm>
          </p:grpSpPr>
          <p:sp>
            <p:nvSpPr>
              <p:cNvPr id="30749" name="Line 4"/>
              <p:cNvSpPr>
                <a:spLocks noChangeShapeType="1"/>
              </p:cNvSpPr>
              <p:nvPr/>
            </p:nvSpPr>
            <p:spPr bwMode="auto">
              <a:xfrm>
                <a:off x="240" y="1824"/>
                <a:ext cx="24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0" name="Line 5"/>
              <p:cNvSpPr>
                <a:spLocks noChangeShapeType="1"/>
              </p:cNvSpPr>
              <p:nvPr/>
            </p:nvSpPr>
            <p:spPr bwMode="auto">
              <a:xfrm flipV="1">
                <a:off x="1344" y="912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1" name="Freeform 6"/>
              <p:cNvSpPr>
                <a:spLocks/>
              </p:cNvSpPr>
              <p:nvPr/>
            </p:nvSpPr>
            <p:spPr bwMode="auto">
              <a:xfrm>
                <a:off x="624" y="1248"/>
                <a:ext cx="1536" cy="584"/>
              </a:xfrm>
              <a:custGeom>
                <a:avLst/>
                <a:gdLst>
                  <a:gd name="T0" fmla="*/ 0 w 1536"/>
                  <a:gd name="T1" fmla="*/ 576 h 584"/>
                  <a:gd name="T2" fmla="*/ 240 w 1536"/>
                  <a:gd name="T3" fmla="*/ 0 h 584"/>
                  <a:gd name="T4" fmla="*/ 480 w 1536"/>
                  <a:gd name="T5" fmla="*/ 576 h 584"/>
                  <a:gd name="T6" fmla="*/ 720 w 1536"/>
                  <a:gd name="T7" fmla="*/ 0 h 584"/>
                  <a:gd name="T8" fmla="*/ 1008 w 1536"/>
                  <a:gd name="T9" fmla="*/ 576 h 584"/>
                  <a:gd name="T10" fmla="*/ 1296 w 1536"/>
                  <a:gd name="T11" fmla="*/ 48 h 584"/>
                  <a:gd name="T12" fmla="*/ 1536 w 1536"/>
                  <a:gd name="T13" fmla="*/ 576 h 58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36"/>
                  <a:gd name="T22" fmla="*/ 0 h 584"/>
                  <a:gd name="T23" fmla="*/ 1536 w 1536"/>
                  <a:gd name="T24" fmla="*/ 584 h 58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36" h="584">
                    <a:moveTo>
                      <a:pt x="0" y="576"/>
                    </a:moveTo>
                    <a:cubicBezTo>
                      <a:pt x="80" y="288"/>
                      <a:pt x="160" y="0"/>
                      <a:pt x="240" y="0"/>
                    </a:cubicBezTo>
                    <a:cubicBezTo>
                      <a:pt x="320" y="0"/>
                      <a:pt x="400" y="576"/>
                      <a:pt x="480" y="576"/>
                    </a:cubicBezTo>
                    <a:cubicBezTo>
                      <a:pt x="560" y="576"/>
                      <a:pt x="632" y="0"/>
                      <a:pt x="720" y="0"/>
                    </a:cubicBezTo>
                    <a:cubicBezTo>
                      <a:pt x="808" y="0"/>
                      <a:pt x="912" y="568"/>
                      <a:pt x="1008" y="576"/>
                    </a:cubicBezTo>
                    <a:cubicBezTo>
                      <a:pt x="1104" y="584"/>
                      <a:pt x="1208" y="48"/>
                      <a:pt x="1296" y="48"/>
                    </a:cubicBezTo>
                    <a:cubicBezTo>
                      <a:pt x="1384" y="48"/>
                      <a:pt x="1460" y="312"/>
                      <a:pt x="1536" y="576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2" name="Text Box 7"/>
              <p:cNvSpPr txBox="1">
                <a:spLocks noChangeArrowheads="1"/>
              </p:cNvSpPr>
              <p:nvPr/>
            </p:nvSpPr>
            <p:spPr bwMode="auto">
              <a:xfrm>
                <a:off x="1238" y="177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latin typeface="Times New Roman" pitchFamily="18" charset="0"/>
                    <a:ea typeface="宋体" pitchFamily="2" charset="-122"/>
                  </a:rPr>
                  <a:t>0</a:t>
                </a:r>
                <a:endParaRPr kumimoji="1" lang="en-US" altLang="zh-CN" sz="32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753" name="Text Box 8"/>
              <p:cNvSpPr txBox="1">
                <a:spLocks noChangeArrowheads="1"/>
              </p:cNvSpPr>
              <p:nvPr/>
            </p:nvSpPr>
            <p:spPr bwMode="auto">
              <a:xfrm>
                <a:off x="2678" y="1658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kumimoji="1" lang="en-US" altLang="zh-CN" sz="2400" i="1">
                    <a:latin typeface="Times New Roman" pitchFamily="18" charset="0"/>
                    <a:ea typeface="宋体" pitchFamily="2" charset="-122"/>
                  </a:rPr>
                  <a:t>t</a:t>
                </a:r>
              </a:p>
            </p:txBody>
          </p:sp>
          <p:sp>
            <p:nvSpPr>
              <p:cNvPr id="30754" name="Line 9"/>
              <p:cNvSpPr>
                <a:spLocks noChangeShapeType="1"/>
              </p:cNvSpPr>
              <p:nvPr/>
            </p:nvSpPr>
            <p:spPr bwMode="auto">
              <a:xfrm>
                <a:off x="1104" y="182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5" name="Line 10"/>
              <p:cNvSpPr>
                <a:spLocks noChangeShapeType="1"/>
              </p:cNvSpPr>
              <p:nvPr/>
            </p:nvSpPr>
            <p:spPr bwMode="auto">
              <a:xfrm>
                <a:off x="1632" y="182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6" name="Line 11"/>
              <p:cNvSpPr>
                <a:spLocks noChangeShapeType="1"/>
              </p:cNvSpPr>
              <p:nvPr/>
            </p:nvSpPr>
            <p:spPr bwMode="auto">
              <a:xfrm flipH="1">
                <a:off x="1104" y="21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7" name="Line 12"/>
              <p:cNvSpPr>
                <a:spLocks noChangeShapeType="1"/>
              </p:cNvSpPr>
              <p:nvPr/>
            </p:nvSpPr>
            <p:spPr bwMode="auto">
              <a:xfrm>
                <a:off x="1488" y="21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758" name="Object 13"/>
              <p:cNvGraphicFramePr>
                <a:graphicFrameLocks noChangeAspect="1"/>
              </p:cNvGraphicFramePr>
              <p:nvPr/>
            </p:nvGraphicFramePr>
            <p:xfrm>
              <a:off x="1295" y="2078"/>
              <a:ext cx="266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90" name="Equation" r:id="rId4" imgW="152268" imgH="152268" progId="Equation.DSMT4">
                      <p:embed/>
                    </p:oleObj>
                  </mc:Choice>
                  <mc:Fallback>
                    <p:oleObj name="Equation" r:id="rId4" imgW="152268" imgH="15226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5" y="2078"/>
                            <a:ext cx="266" cy="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0746" name="Object 15"/>
            <p:cNvGraphicFramePr>
              <a:graphicFrameLocks noChangeAspect="1"/>
            </p:cNvGraphicFramePr>
            <p:nvPr/>
          </p:nvGraphicFramePr>
          <p:xfrm>
            <a:off x="1890" y="826"/>
            <a:ext cx="465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1" name="Equation" r:id="rId6" imgW="291973" imgH="203112" progId="Equation.DSMT4">
                    <p:embed/>
                  </p:oleObj>
                </mc:Choice>
                <mc:Fallback>
                  <p:oleObj name="Equation" r:id="rId6" imgW="291973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0" y="826"/>
                          <a:ext cx="465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7" name="Text Box 16"/>
            <p:cNvSpPr txBox="1">
              <a:spLocks noChangeArrowheads="1"/>
            </p:cNvSpPr>
            <p:nvPr/>
          </p:nvSpPr>
          <p:spPr bwMode="auto">
            <a:xfrm>
              <a:off x="2880" y="168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---</a:t>
              </a:r>
            </a:p>
          </p:txBody>
        </p:sp>
        <p:sp>
          <p:nvSpPr>
            <p:cNvPr id="30748" name="Text Box 17"/>
            <p:cNvSpPr txBox="1">
              <a:spLocks noChangeArrowheads="1"/>
            </p:cNvSpPr>
            <p:nvPr/>
          </p:nvSpPr>
          <p:spPr bwMode="auto">
            <a:xfrm>
              <a:off x="998" y="170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---</a:t>
              </a:r>
            </a:p>
          </p:txBody>
        </p:sp>
      </p:grpSp>
      <p:sp>
        <p:nvSpPr>
          <p:cNvPr id="82" name="Right Arrow 81"/>
          <p:cNvSpPr/>
          <p:nvPr/>
        </p:nvSpPr>
        <p:spPr>
          <a:xfrm>
            <a:off x="4191000" y="4070350"/>
            <a:ext cx="703263" cy="33972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0727" name="Group 7"/>
          <p:cNvGrpSpPr>
            <a:grpSpLocks/>
          </p:cNvGrpSpPr>
          <p:nvPr/>
        </p:nvGrpSpPr>
        <p:grpSpPr bwMode="auto">
          <a:xfrm>
            <a:off x="4876800" y="2887663"/>
            <a:ext cx="4197350" cy="2489200"/>
            <a:chOff x="4870450" y="2876550"/>
            <a:chExt cx="4197350" cy="2489201"/>
          </a:xfrm>
        </p:grpSpPr>
        <p:grpSp>
          <p:nvGrpSpPr>
            <p:cNvPr id="30731" name="Group 34"/>
            <p:cNvGrpSpPr>
              <a:grpSpLocks/>
            </p:cNvGrpSpPr>
            <p:nvPr/>
          </p:nvGrpSpPr>
          <p:grpSpPr bwMode="auto">
            <a:xfrm>
              <a:off x="4870450" y="2876550"/>
              <a:ext cx="4197350" cy="2489201"/>
              <a:chOff x="2880" y="426"/>
              <a:chExt cx="2644" cy="1568"/>
            </a:xfrm>
          </p:grpSpPr>
          <p:sp>
            <p:nvSpPr>
              <p:cNvPr id="30733" name="Line 21"/>
              <p:cNvSpPr>
                <a:spLocks noChangeShapeType="1"/>
              </p:cNvSpPr>
              <p:nvPr/>
            </p:nvSpPr>
            <p:spPr bwMode="auto">
              <a:xfrm>
                <a:off x="2880" y="1728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4" name="Line 22"/>
              <p:cNvSpPr>
                <a:spLocks noChangeShapeType="1"/>
              </p:cNvSpPr>
              <p:nvPr/>
            </p:nvSpPr>
            <p:spPr bwMode="auto">
              <a:xfrm flipV="1">
                <a:off x="3984" y="720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5" name="Line 23"/>
              <p:cNvSpPr>
                <a:spLocks noChangeShapeType="1"/>
              </p:cNvSpPr>
              <p:nvPr/>
            </p:nvSpPr>
            <p:spPr bwMode="auto">
              <a:xfrm flipV="1">
                <a:off x="4224" y="129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6" name="Line 24"/>
              <p:cNvSpPr>
                <a:spLocks noChangeShapeType="1"/>
              </p:cNvSpPr>
              <p:nvPr/>
            </p:nvSpPr>
            <p:spPr bwMode="auto">
              <a:xfrm flipV="1">
                <a:off x="4464" y="13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7" name="Line 25"/>
              <p:cNvSpPr>
                <a:spLocks noChangeShapeType="1"/>
              </p:cNvSpPr>
              <p:nvPr/>
            </p:nvSpPr>
            <p:spPr bwMode="auto">
              <a:xfrm flipV="1">
                <a:off x="4704" y="148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8" name="Line 26"/>
              <p:cNvSpPr>
                <a:spLocks noChangeShapeType="1"/>
              </p:cNvSpPr>
              <p:nvPr/>
            </p:nvSpPr>
            <p:spPr bwMode="auto">
              <a:xfrm flipV="1">
                <a:off x="3792" y="129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9" name="Line 27"/>
              <p:cNvSpPr>
                <a:spLocks noChangeShapeType="1"/>
              </p:cNvSpPr>
              <p:nvPr/>
            </p:nvSpPr>
            <p:spPr bwMode="auto">
              <a:xfrm flipV="1">
                <a:off x="3552" y="139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0" name="Line 28"/>
              <p:cNvSpPr>
                <a:spLocks noChangeShapeType="1"/>
              </p:cNvSpPr>
              <p:nvPr/>
            </p:nvSpPr>
            <p:spPr bwMode="auto">
              <a:xfrm flipV="1">
                <a:off x="3312" y="148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1" name="Text Box 29"/>
              <p:cNvSpPr txBox="1">
                <a:spLocks noChangeArrowheads="1"/>
              </p:cNvSpPr>
              <p:nvPr/>
            </p:nvSpPr>
            <p:spPr bwMode="auto">
              <a:xfrm>
                <a:off x="3878" y="170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latin typeface="Times New Roman" pitchFamily="18" charset="0"/>
                    <a:ea typeface="宋体" pitchFamily="2" charset="-122"/>
                  </a:rPr>
                  <a:t>0</a:t>
                </a:r>
              </a:p>
            </p:txBody>
          </p:sp>
          <p:graphicFrame>
            <p:nvGraphicFramePr>
              <p:cNvPr id="30742" name="Object 30"/>
              <p:cNvGraphicFramePr>
                <a:graphicFrameLocks noChangeAspect="1"/>
              </p:cNvGraphicFramePr>
              <p:nvPr/>
            </p:nvGraphicFramePr>
            <p:xfrm>
              <a:off x="5328" y="1632"/>
              <a:ext cx="196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92" name="公式" r:id="rId8" imgW="266400" imgH="266760" progId="Equation.3">
                      <p:embed/>
                    </p:oleObj>
                  </mc:Choice>
                  <mc:Fallback>
                    <p:oleObj name="公式" r:id="rId8" imgW="266400" imgH="2667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8" y="1632"/>
                            <a:ext cx="196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43" name="Object 31"/>
              <p:cNvGraphicFramePr>
                <a:graphicFrameLocks noChangeAspect="1"/>
              </p:cNvGraphicFramePr>
              <p:nvPr/>
            </p:nvGraphicFramePr>
            <p:xfrm>
              <a:off x="3674" y="426"/>
              <a:ext cx="619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93" name="Equation" r:id="rId10" imgW="520474" imgH="253890" progId="Equation.DSMT4">
                      <p:embed/>
                    </p:oleObj>
                  </mc:Choice>
                  <mc:Fallback>
                    <p:oleObj name="Equation" r:id="rId10" imgW="520474" imgH="25389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74" y="426"/>
                            <a:ext cx="619" cy="2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44" name="Line 33"/>
              <p:cNvSpPr>
                <a:spLocks noChangeShapeType="1"/>
              </p:cNvSpPr>
              <p:nvPr/>
            </p:nvSpPr>
            <p:spPr bwMode="auto">
              <a:xfrm flipV="1">
                <a:off x="3988" y="960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0732" name="Object 31"/>
            <p:cNvGraphicFramePr>
              <a:graphicFrameLocks noChangeAspect="1"/>
            </p:cNvGraphicFramePr>
            <p:nvPr/>
          </p:nvGraphicFramePr>
          <p:xfrm>
            <a:off x="8153400" y="4597400"/>
            <a:ext cx="28416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4" name="Equation" r:id="rId12" imgW="164885" imgH="164885" progId="Equation.DSMT4">
                    <p:embed/>
                  </p:oleObj>
                </mc:Choice>
                <mc:Fallback>
                  <p:oleObj name="Equation" r:id="rId12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3400" y="4597400"/>
                          <a:ext cx="28416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28" name="Object 3"/>
          <p:cNvGraphicFramePr>
            <a:graphicFrameLocks noChangeAspect="1"/>
          </p:cNvGraphicFramePr>
          <p:nvPr/>
        </p:nvGraphicFramePr>
        <p:xfrm>
          <a:off x="762000" y="5662613"/>
          <a:ext cx="32369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5" name="Equation" r:id="rId14" imgW="1091726" imgH="380835" progId="Equation.DSMT4">
                  <p:embed/>
                </p:oleObj>
              </mc:Choice>
              <mc:Fallback>
                <p:oleObj name="Equation" r:id="rId14" imgW="1091726" imgH="380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662613"/>
                        <a:ext cx="3236913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32"/>
          <p:cNvGraphicFramePr>
            <a:graphicFrameLocks noChangeAspect="1"/>
          </p:cNvGraphicFramePr>
          <p:nvPr/>
        </p:nvGraphicFramePr>
        <p:xfrm>
          <a:off x="7119938" y="3440113"/>
          <a:ext cx="11350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6" name="Equation" r:id="rId16" imgW="571252" imgH="393529" progId="Equation.DSMT4">
                  <p:embed/>
                </p:oleObj>
              </mc:Choice>
              <mc:Fallback>
                <p:oleObj name="Equation" r:id="rId16" imgW="571252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9938" y="3440113"/>
                        <a:ext cx="113506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9"/>
          <p:cNvGraphicFramePr>
            <a:graphicFrameLocks noChangeAspect="1"/>
          </p:cNvGraphicFramePr>
          <p:nvPr/>
        </p:nvGraphicFramePr>
        <p:xfrm>
          <a:off x="4948238" y="5592763"/>
          <a:ext cx="37385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7" name="Equation" r:id="rId18" imgW="1447172" imgH="393529" progId="Equation.DSMT4">
                  <p:embed/>
                </p:oleObj>
              </mc:Choice>
              <mc:Fallback>
                <p:oleObj name="Equation" r:id="rId18" imgW="1447172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5592763"/>
                        <a:ext cx="3738562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564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傅里叶变换回顾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dirty="0" smtClean="0"/>
                  <a:t>满足</a:t>
                </a:r>
                <a:r>
                  <a:rPr lang="zh-CN" altLang="en-US" sz="2000" dirty="0"/>
                  <a:t>特定</a:t>
                </a:r>
                <a:r>
                  <a:rPr lang="zh-CN" altLang="en-US" sz="2000" dirty="0" smtClean="0"/>
                  <a:t>条件的函数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𝑓</m:t>
                    </m:r>
                    <m:r>
                      <a:rPr lang="en-US" altLang="zh-CN" sz="2000" b="0" i="1" smtClean="0">
                        <a:latin typeface="Cambria Math"/>
                      </a:rPr>
                      <m:t>(</m:t>
                    </m:r>
                    <m:r>
                      <a:rPr lang="en-US" altLang="zh-CN" sz="2000" b="0" i="1" smtClean="0">
                        <a:latin typeface="Cambria Math"/>
                      </a:rPr>
                      <m:t>𝑥</m:t>
                    </m:r>
                    <m:r>
                      <a:rPr lang="en-US" altLang="zh-CN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可以被分解为三角函数的积分：</a:t>
                </a:r>
                <a:endParaRPr lang="en-US" altLang="zh-CN" sz="2000" dirty="0" smtClean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/>
                            </a:rPr>
                            <m:t>2</m:t>
                          </m:r>
                          <m:r>
                            <a:rPr lang="zh-CN" altLang="en-US" sz="2000" i="1">
                              <a:latin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latin typeface="Cambria Math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zh-CN" altLang="en-US" sz="2000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/>
                            </a:rPr>
                            <m:t>𝑑</m:t>
                          </m:r>
                          <m:r>
                            <a:rPr lang="zh-CN" altLang="en-US" sz="2000" i="1">
                              <a:latin typeface="Cambria Math"/>
                            </a:rPr>
                            <m:t>𝜔</m:t>
                          </m:r>
                        </m:e>
                      </m:nary>
                      <m:r>
                        <a:rPr lang="en-US" altLang="zh-CN" sz="20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zh-CN" sz="2000" i="1" dirty="0">
                  <a:latin typeface="Cambria Math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zh-CN" altLang="en-US" sz="2000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𝑋</m:t>
                    </m:r>
                    <m:r>
                      <a:rPr lang="en-US" altLang="zh-CN" sz="2000" b="0" i="1" smtClean="0">
                        <a:latin typeface="Cambria Math"/>
                      </a:rPr>
                      <m:t>(</m:t>
                    </m:r>
                    <m:r>
                      <a:rPr lang="zh-CN" altLang="en-US" sz="2000" b="0" i="1" smtClean="0">
                        <a:latin typeface="Cambria Math"/>
                      </a:rPr>
                      <m:t>𝜔</m:t>
                    </m:r>
                    <m:r>
                      <a:rPr lang="en-US" altLang="zh-CN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的幅值称为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+mn-ea"/>
                  </a:rPr>
                  <a:t>频率谱，幅度谱</a:t>
                </a:r>
                <a:endParaRPr lang="en-US" altLang="zh-CN" sz="2000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dirty="0" smtClean="0">
                    <a:latin typeface="+mn-ea"/>
                  </a:rPr>
                  <a:t>周期函数的频率谱是等间隔的竖直谱线，非周期函数的频率谱是连续曲线。</a:t>
                </a:r>
                <a:endParaRPr lang="en-US" altLang="zh-CN" sz="2000" dirty="0" smtClean="0">
                  <a:latin typeface="+mn-ea"/>
                </a:endParaRPr>
              </a:p>
              <a:p>
                <a:pPr marL="713740" lvl="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en-US" dirty="0" smtClean="0">
                    <a:latin typeface="+mn-ea"/>
                  </a:rPr>
                  <a:t>时域  频域， 时域   频域</a:t>
                </a:r>
                <a:r>
                  <a:rPr lang="en-US" altLang="zh-CN" dirty="0" smtClean="0">
                    <a:latin typeface="+mn-ea"/>
                  </a:rPr>
                  <a:t>	</a:t>
                </a:r>
              </a:p>
              <a:p>
                <a:pPr marL="713740" lvl="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CN" altLang="en-US" dirty="0" smtClean="0">
                    <a:latin typeface="+mn-ea"/>
                  </a:rPr>
                  <a:t>周期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↔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离散，非周期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↔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连续</a:t>
                </a:r>
                <a:endParaRPr lang="en-US" altLang="zh-CN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dirty="0" smtClean="0">
                    <a:latin typeface="+mn-ea"/>
                  </a:rPr>
                  <a:t>傅里叶变要求函数在全轴上有定义。</a:t>
                </a:r>
                <a:endParaRPr lang="en-US" altLang="zh-CN" sz="2000" dirty="0" smtClean="0">
                  <a:latin typeface="+mn-ea"/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39" r="-32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523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不同傅里叶变换比较</a:t>
            </a:r>
            <a:endParaRPr lang="en-US" dirty="0"/>
          </a:p>
        </p:txBody>
      </p:sp>
      <p:sp>
        <p:nvSpPr>
          <p:cNvPr id="27651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D52E5E-1528-4984-B150-600C8D3C601A}" type="datetime2">
              <a:rPr lang="en-US" altLang="zh-CN" smtClean="0">
                <a:solidFill>
                  <a:srgbClr val="FFFFFF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Thursday, September 21, 2017</a:t>
            </a:fld>
            <a:endParaRPr lang="en-US" altLang="zh-CN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160488D-1024-4D01-A568-B75FFFDA0D19}" type="slidenum">
              <a:rPr lang="en-US" altLang="zh-CN">
                <a:solidFill>
                  <a:srgbClr val="FFFFFF"/>
                </a:solidFill>
                <a:latin typeface="Times New Roman" pitchFamily="18" charset="0"/>
              </a:rPr>
              <a:pPr/>
              <a:t>20</a:t>
            </a:fld>
            <a:endParaRPr lang="en-US" altLang="zh-CN">
              <a:solidFill>
                <a:srgbClr val="FFFFFF"/>
              </a:solidFill>
              <a:latin typeface="Times New Roman" pitchFamily="18" charset="0"/>
            </a:endParaRPr>
          </a:p>
        </p:txBody>
      </p:sp>
      <p:graphicFrame>
        <p:nvGraphicFramePr>
          <p:cNvPr id="27653" name="Object 8"/>
          <p:cNvGraphicFramePr>
            <a:graphicFrameLocks noChangeAspect="1"/>
          </p:cNvGraphicFramePr>
          <p:nvPr/>
        </p:nvGraphicFramePr>
        <p:xfrm>
          <a:off x="1600200" y="3003550"/>
          <a:ext cx="7699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8" name="Equation" r:id="rId3" imgW="291973" imgH="203112" progId="Equation.DSMT4">
                  <p:embed/>
                </p:oleObj>
              </mc:Choice>
              <mc:Fallback>
                <p:oleObj name="Equation" r:id="rId3" imgW="29197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003550"/>
                        <a:ext cx="76993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13"/>
          <p:cNvGraphicFramePr>
            <a:graphicFrameLocks noChangeAspect="1"/>
          </p:cNvGraphicFramePr>
          <p:nvPr/>
        </p:nvGraphicFramePr>
        <p:xfrm>
          <a:off x="6394450" y="2984500"/>
          <a:ext cx="8477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9" name="Equation" r:id="rId5" imgW="406048" imgH="203024" progId="Equation.DSMT4">
                  <p:embed/>
                </p:oleObj>
              </mc:Choice>
              <mc:Fallback>
                <p:oleObj name="Equation" r:id="rId5" imgW="406048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2984500"/>
                        <a:ext cx="8477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14"/>
          <p:cNvGraphicFramePr>
            <a:graphicFrameLocks noChangeAspect="1"/>
          </p:cNvGraphicFramePr>
          <p:nvPr/>
        </p:nvGraphicFramePr>
        <p:xfrm>
          <a:off x="5348288" y="5627688"/>
          <a:ext cx="354647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0" name="Equation" r:id="rId7" imgW="1346200" imgH="292100" progId="Equation.DSMT4">
                  <p:embed/>
                </p:oleObj>
              </mc:Choice>
              <mc:Fallback>
                <p:oleObj name="Equation" r:id="rId7" imgW="1346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288" y="5627688"/>
                        <a:ext cx="3546475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15"/>
          <p:cNvGraphicFramePr>
            <a:graphicFrameLocks noChangeAspect="1"/>
          </p:cNvGraphicFramePr>
          <p:nvPr/>
        </p:nvGraphicFramePr>
        <p:xfrm>
          <a:off x="387350" y="5562600"/>
          <a:ext cx="356076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1" name="Equation" r:id="rId9" imgW="1586811" imgH="393529" progId="Equation.DSMT4">
                  <p:embed/>
                </p:oleObj>
              </mc:Choice>
              <mc:Fallback>
                <p:oleObj name="Equation" r:id="rId9" imgW="1586811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5562600"/>
                        <a:ext cx="3560763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17"/>
          <p:cNvSpPr>
            <a:spLocks noChangeArrowheads="1"/>
          </p:cNvSpPr>
          <p:nvPr/>
        </p:nvSpPr>
        <p:spPr bwMode="auto">
          <a:xfrm>
            <a:off x="544513" y="2433638"/>
            <a:ext cx="83708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连续、非周期时域信号</a:t>
            </a:r>
            <a:r>
              <a:rPr lang="en-US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← </a:t>
            </a: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FT</a:t>
            </a:r>
            <a:r>
              <a:rPr lang="zh-CN" altLang="en-US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 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非周期、连续频域信号</a:t>
            </a:r>
            <a:endParaRPr lang="zh-CN" altLang="en-US" sz="2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7658" name="Rectangle 19"/>
          <p:cNvSpPr>
            <a:spLocks noChangeArrowheads="1"/>
          </p:cNvSpPr>
          <p:nvPr/>
        </p:nvSpPr>
        <p:spPr bwMode="auto">
          <a:xfrm>
            <a:off x="457200" y="3298825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 altLang="zh-CN" sz="2400"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27659" name="Rectangle 20"/>
          <p:cNvSpPr>
            <a:spLocks noChangeArrowheads="1"/>
          </p:cNvSpPr>
          <p:nvPr/>
        </p:nvSpPr>
        <p:spPr bwMode="auto">
          <a:xfrm>
            <a:off x="457200" y="4281488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 altLang="zh-CN" sz="2400"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27660" name="Rectangle 21"/>
          <p:cNvSpPr>
            <a:spLocks noChangeArrowheads="1"/>
          </p:cNvSpPr>
          <p:nvPr/>
        </p:nvSpPr>
        <p:spPr bwMode="auto">
          <a:xfrm>
            <a:off x="457200" y="5408613"/>
            <a:ext cx="1841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 altLang="zh-CN" sz="2400"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27661" name="TextBox 21"/>
          <p:cNvSpPr txBox="1">
            <a:spLocks noChangeArrowheads="1"/>
          </p:cNvSpPr>
          <p:nvPr/>
        </p:nvSpPr>
        <p:spPr bwMode="auto">
          <a:xfrm>
            <a:off x="457200" y="1524000"/>
            <a:ext cx="8153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</a:rPr>
              <a:t>2. </a:t>
            </a:r>
            <a:r>
              <a:rPr lang="zh-CN" altLang="en-US" sz="2400" dirty="0">
                <a:latin typeface="Times New Roman" pitchFamily="18" charset="0"/>
                <a:ea typeface="微软雅黑" pitchFamily="34" charset="-122"/>
              </a:rPr>
              <a:t>傅里叶变换（</a:t>
            </a:r>
            <a:r>
              <a:rPr lang="en-US" altLang="zh-CN" sz="2400" dirty="0">
                <a:latin typeface="Times New Roman" pitchFamily="18" charset="0"/>
                <a:ea typeface="微软雅黑" pitchFamily="34" charset="-122"/>
              </a:rPr>
              <a:t>Fourier Transformation</a:t>
            </a:r>
            <a:r>
              <a:rPr lang="zh-CN" altLang="en-US" sz="2400" dirty="0">
                <a:latin typeface="Times New Roman" pitchFamily="18" charset="0"/>
                <a:ea typeface="微软雅黑" pitchFamily="34" charset="-122"/>
              </a:rPr>
              <a:t>）</a:t>
            </a:r>
          </a:p>
        </p:txBody>
      </p:sp>
      <p:grpSp>
        <p:nvGrpSpPr>
          <p:cNvPr id="27662" name="Group 22"/>
          <p:cNvGrpSpPr>
            <a:grpSpLocks/>
          </p:cNvGrpSpPr>
          <p:nvPr/>
        </p:nvGrpSpPr>
        <p:grpSpPr bwMode="auto">
          <a:xfrm>
            <a:off x="890588" y="3867150"/>
            <a:ext cx="2462212" cy="1841500"/>
            <a:chOff x="336550" y="2806700"/>
            <a:chExt cx="2462213" cy="1841500"/>
          </a:xfrm>
        </p:grpSpPr>
        <p:sp>
          <p:nvSpPr>
            <p:cNvPr id="27671" name="Line 4"/>
            <p:cNvSpPr>
              <a:spLocks noChangeShapeType="1"/>
            </p:cNvSpPr>
            <p:nvPr/>
          </p:nvSpPr>
          <p:spPr bwMode="auto">
            <a:xfrm>
              <a:off x="336550" y="4267200"/>
              <a:ext cx="2133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2" name="Line 5"/>
            <p:cNvSpPr>
              <a:spLocks noChangeShapeType="1"/>
            </p:cNvSpPr>
            <p:nvPr/>
          </p:nvSpPr>
          <p:spPr bwMode="auto">
            <a:xfrm flipV="1">
              <a:off x="1327150" y="2895600"/>
              <a:ext cx="0" cy="1371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3" name="Freeform 6"/>
            <p:cNvSpPr>
              <a:spLocks/>
            </p:cNvSpPr>
            <p:nvPr/>
          </p:nvSpPr>
          <p:spPr bwMode="auto">
            <a:xfrm>
              <a:off x="869950" y="3225800"/>
              <a:ext cx="1066800" cy="1041400"/>
            </a:xfrm>
            <a:custGeom>
              <a:avLst/>
              <a:gdLst>
                <a:gd name="T0" fmla="*/ 0 w 672"/>
                <a:gd name="T1" fmla="*/ 2147483646 h 656"/>
                <a:gd name="T2" fmla="*/ 2147483646 w 672"/>
                <a:gd name="T3" fmla="*/ 2147483646 h 656"/>
                <a:gd name="T4" fmla="*/ 2147483646 w 672"/>
                <a:gd name="T5" fmla="*/ 2147483646 h 656"/>
                <a:gd name="T6" fmla="*/ 2147483646 w 672"/>
                <a:gd name="T7" fmla="*/ 2147483646 h 6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656"/>
                <a:gd name="T14" fmla="*/ 672 w 672"/>
                <a:gd name="T15" fmla="*/ 656 h 6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656">
                  <a:moveTo>
                    <a:pt x="0" y="656"/>
                  </a:moveTo>
                  <a:cubicBezTo>
                    <a:pt x="100" y="360"/>
                    <a:pt x="200" y="64"/>
                    <a:pt x="288" y="32"/>
                  </a:cubicBezTo>
                  <a:cubicBezTo>
                    <a:pt x="376" y="0"/>
                    <a:pt x="464" y="384"/>
                    <a:pt x="528" y="464"/>
                  </a:cubicBezTo>
                  <a:cubicBezTo>
                    <a:pt x="592" y="544"/>
                    <a:pt x="648" y="496"/>
                    <a:pt x="672" y="51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4" name="Text Box 7"/>
            <p:cNvSpPr txBox="1">
              <a:spLocks noChangeArrowheads="1"/>
            </p:cNvSpPr>
            <p:nvPr/>
          </p:nvSpPr>
          <p:spPr bwMode="auto">
            <a:xfrm>
              <a:off x="1143000" y="41910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27675" name="Text Box 8"/>
            <p:cNvSpPr txBox="1">
              <a:spLocks noChangeArrowheads="1"/>
            </p:cNvSpPr>
            <p:nvPr/>
          </p:nvSpPr>
          <p:spPr bwMode="auto">
            <a:xfrm>
              <a:off x="2530475" y="4003675"/>
              <a:ext cx="268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t</a:t>
              </a:r>
            </a:p>
          </p:txBody>
        </p:sp>
        <p:sp>
          <p:nvSpPr>
            <p:cNvPr id="27676" name="Text Box 9"/>
            <p:cNvSpPr txBox="1">
              <a:spLocks noChangeArrowheads="1"/>
            </p:cNvSpPr>
            <p:nvPr/>
          </p:nvSpPr>
          <p:spPr bwMode="auto">
            <a:xfrm>
              <a:off x="1327150" y="2874963"/>
              <a:ext cx="184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kumimoji="1"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27677" name="Object 18"/>
            <p:cNvGraphicFramePr>
              <a:graphicFrameLocks noChangeAspect="1"/>
            </p:cNvGraphicFramePr>
            <p:nvPr/>
          </p:nvGraphicFramePr>
          <p:xfrm>
            <a:off x="1506538" y="2806700"/>
            <a:ext cx="709612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2" name="公式" r:id="rId11" imgW="456840" imgH="330120" progId="Equation.3">
                    <p:embed/>
                  </p:oleObj>
                </mc:Choice>
                <mc:Fallback>
                  <p:oleObj name="公式" r:id="rId11" imgW="45684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6538" y="2806700"/>
                          <a:ext cx="709612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Right Arrow 30"/>
          <p:cNvSpPr/>
          <p:nvPr/>
        </p:nvSpPr>
        <p:spPr>
          <a:xfrm>
            <a:off x="3886200" y="4525963"/>
            <a:ext cx="1143000" cy="381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7664" name="Group 31"/>
          <p:cNvGrpSpPr>
            <a:grpSpLocks/>
          </p:cNvGrpSpPr>
          <p:nvPr/>
        </p:nvGrpSpPr>
        <p:grpSpPr bwMode="auto">
          <a:xfrm>
            <a:off x="5784850" y="3657600"/>
            <a:ext cx="2451100" cy="1981200"/>
            <a:chOff x="838200" y="4724400"/>
            <a:chExt cx="2451100" cy="1981200"/>
          </a:xfrm>
        </p:grpSpPr>
        <p:sp>
          <p:nvSpPr>
            <p:cNvPr id="27665" name="Line 10"/>
            <p:cNvSpPr>
              <a:spLocks noChangeShapeType="1"/>
            </p:cNvSpPr>
            <p:nvPr/>
          </p:nvSpPr>
          <p:spPr bwMode="auto">
            <a:xfrm>
              <a:off x="838200" y="6248400"/>
              <a:ext cx="2133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6" name="Line 11"/>
            <p:cNvSpPr>
              <a:spLocks noChangeShapeType="1"/>
            </p:cNvSpPr>
            <p:nvPr/>
          </p:nvSpPr>
          <p:spPr bwMode="auto">
            <a:xfrm flipV="1">
              <a:off x="1905000" y="4800600"/>
              <a:ext cx="0" cy="144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Freeform 12"/>
            <p:cNvSpPr>
              <a:spLocks/>
            </p:cNvSpPr>
            <p:nvPr/>
          </p:nvSpPr>
          <p:spPr bwMode="auto">
            <a:xfrm>
              <a:off x="1447800" y="5562600"/>
              <a:ext cx="838200" cy="685800"/>
            </a:xfrm>
            <a:custGeom>
              <a:avLst/>
              <a:gdLst>
                <a:gd name="T0" fmla="*/ 0 w 528"/>
                <a:gd name="T1" fmla="*/ 2147483646 h 432"/>
                <a:gd name="T2" fmla="*/ 2147483646 w 528"/>
                <a:gd name="T3" fmla="*/ 0 h 432"/>
                <a:gd name="T4" fmla="*/ 2147483646 w 528"/>
                <a:gd name="T5" fmla="*/ 2147483646 h 432"/>
                <a:gd name="T6" fmla="*/ 0 60000 65536"/>
                <a:gd name="T7" fmla="*/ 0 60000 65536"/>
                <a:gd name="T8" fmla="*/ 0 60000 65536"/>
                <a:gd name="T9" fmla="*/ 0 w 528"/>
                <a:gd name="T10" fmla="*/ 0 h 432"/>
                <a:gd name="T11" fmla="*/ 528 w 528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32">
                  <a:moveTo>
                    <a:pt x="0" y="432"/>
                  </a:moveTo>
                  <a:cubicBezTo>
                    <a:pt x="100" y="216"/>
                    <a:pt x="200" y="0"/>
                    <a:pt x="288" y="0"/>
                  </a:cubicBezTo>
                  <a:cubicBezTo>
                    <a:pt x="376" y="0"/>
                    <a:pt x="488" y="360"/>
                    <a:pt x="528" y="43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Text Box 13"/>
            <p:cNvSpPr txBox="1">
              <a:spLocks noChangeArrowheads="1"/>
            </p:cNvSpPr>
            <p:nvPr/>
          </p:nvSpPr>
          <p:spPr bwMode="auto">
            <a:xfrm>
              <a:off x="1720850" y="62484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graphicFrame>
          <p:nvGraphicFramePr>
            <p:cNvPr id="27669" name="Object 36"/>
            <p:cNvGraphicFramePr>
              <a:graphicFrameLocks noChangeAspect="1"/>
            </p:cNvGraphicFramePr>
            <p:nvPr/>
          </p:nvGraphicFramePr>
          <p:xfrm>
            <a:off x="1905000" y="4724400"/>
            <a:ext cx="1014413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3" name="Equation" r:id="rId13" imgW="520474" imgH="253890" progId="Equation.DSMT4">
                    <p:embed/>
                  </p:oleObj>
                </mc:Choice>
                <mc:Fallback>
                  <p:oleObj name="Equation" r:id="rId13" imgW="520474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4724400"/>
                          <a:ext cx="1014413" cy="492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0" name="Object 37"/>
            <p:cNvGraphicFramePr>
              <a:graphicFrameLocks noChangeAspect="1"/>
            </p:cNvGraphicFramePr>
            <p:nvPr/>
          </p:nvGraphicFramePr>
          <p:xfrm>
            <a:off x="2971800" y="6096000"/>
            <a:ext cx="317500" cy="319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44" name="Equation" r:id="rId15" imgW="164885" imgH="164885" progId="Equation.DSMT4">
                    <p:embed/>
                  </p:oleObj>
                </mc:Choice>
                <mc:Fallback>
                  <p:oleObj name="Equation" r:id="rId15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800" y="6096000"/>
                          <a:ext cx="317500" cy="319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0401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1"/>
          <p:cNvGrpSpPr>
            <a:grpSpLocks/>
          </p:cNvGrpSpPr>
          <p:nvPr/>
        </p:nvGrpSpPr>
        <p:grpSpPr bwMode="auto">
          <a:xfrm>
            <a:off x="4991100" y="2889250"/>
            <a:ext cx="3951288" cy="2643188"/>
            <a:chOff x="4114800" y="1160023"/>
            <a:chExt cx="4635164" cy="3256431"/>
          </a:xfrm>
        </p:grpSpPr>
        <p:sp>
          <p:nvSpPr>
            <p:cNvPr id="28695" name="Line 26"/>
            <p:cNvSpPr>
              <a:spLocks noChangeShapeType="1"/>
            </p:cNvSpPr>
            <p:nvPr/>
          </p:nvSpPr>
          <p:spPr bwMode="auto">
            <a:xfrm>
              <a:off x="4197350" y="3625850"/>
              <a:ext cx="41513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6" name="Line 27"/>
            <p:cNvSpPr>
              <a:spLocks noChangeShapeType="1"/>
            </p:cNvSpPr>
            <p:nvPr/>
          </p:nvSpPr>
          <p:spPr bwMode="auto">
            <a:xfrm flipV="1">
              <a:off x="6107113" y="1751013"/>
              <a:ext cx="1587" cy="18748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7" name="Freeform 28"/>
            <p:cNvSpPr>
              <a:spLocks/>
            </p:cNvSpPr>
            <p:nvPr/>
          </p:nvSpPr>
          <p:spPr bwMode="auto">
            <a:xfrm>
              <a:off x="4862513" y="2441575"/>
              <a:ext cx="2655887" cy="1200150"/>
            </a:xfrm>
            <a:custGeom>
              <a:avLst/>
              <a:gdLst>
                <a:gd name="T0" fmla="*/ 0 w 1536"/>
                <a:gd name="T1" fmla="*/ 2147483646 h 584"/>
                <a:gd name="T2" fmla="*/ 2147483646 w 1536"/>
                <a:gd name="T3" fmla="*/ 0 h 584"/>
                <a:gd name="T4" fmla="*/ 2147483646 w 1536"/>
                <a:gd name="T5" fmla="*/ 2147483646 h 584"/>
                <a:gd name="T6" fmla="*/ 2147483646 w 1536"/>
                <a:gd name="T7" fmla="*/ 0 h 584"/>
                <a:gd name="T8" fmla="*/ 2147483646 w 1536"/>
                <a:gd name="T9" fmla="*/ 2147483646 h 584"/>
                <a:gd name="T10" fmla="*/ 2147483646 w 1536"/>
                <a:gd name="T11" fmla="*/ 2147483646 h 584"/>
                <a:gd name="T12" fmla="*/ 2147483646 w 1536"/>
                <a:gd name="T13" fmla="*/ 2147483646 h 5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6"/>
                <a:gd name="T22" fmla="*/ 0 h 584"/>
                <a:gd name="T23" fmla="*/ 1536 w 1536"/>
                <a:gd name="T24" fmla="*/ 584 h 5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6" h="584">
                  <a:moveTo>
                    <a:pt x="0" y="576"/>
                  </a:moveTo>
                  <a:cubicBezTo>
                    <a:pt x="80" y="288"/>
                    <a:pt x="160" y="0"/>
                    <a:pt x="240" y="0"/>
                  </a:cubicBezTo>
                  <a:cubicBezTo>
                    <a:pt x="320" y="0"/>
                    <a:pt x="400" y="576"/>
                    <a:pt x="480" y="576"/>
                  </a:cubicBezTo>
                  <a:cubicBezTo>
                    <a:pt x="560" y="576"/>
                    <a:pt x="632" y="0"/>
                    <a:pt x="720" y="0"/>
                  </a:cubicBezTo>
                  <a:cubicBezTo>
                    <a:pt x="808" y="0"/>
                    <a:pt x="912" y="568"/>
                    <a:pt x="1008" y="576"/>
                  </a:cubicBezTo>
                  <a:cubicBezTo>
                    <a:pt x="1104" y="584"/>
                    <a:pt x="1208" y="48"/>
                    <a:pt x="1296" y="48"/>
                  </a:cubicBezTo>
                  <a:cubicBezTo>
                    <a:pt x="1384" y="48"/>
                    <a:pt x="1460" y="312"/>
                    <a:pt x="1536" y="57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8" name="Text Box 29"/>
            <p:cNvSpPr txBox="1">
              <a:spLocks noChangeArrowheads="1"/>
            </p:cNvSpPr>
            <p:nvPr/>
          </p:nvSpPr>
          <p:spPr bwMode="auto">
            <a:xfrm>
              <a:off x="5922963" y="3527425"/>
              <a:ext cx="336550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0</a:t>
              </a:r>
              <a:endParaRPr kumimoji="1" lang="en-US" altLang="zh-CN" sz="32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699" name="Line 30"/>
            <p:cNvSpPr>
              <a:spLocks noChangeShapeType="1"/>
            </p:cNvSpPr>
            <p:nvPr/>
          </p:nvSpPr>
          <p:spPr bwMode="auto">
            <a:xfrm>
              <a:off x="5691188" y="3625850"/>
              <a:ext cx="0" cy="788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0" name="Line 31"/>
            <p:cNvSpPr>
              <a:spLocks noChangeShapeType="1"/>
            </p:cNvSpPr>
            <p:nvPr/>
          </p:nvSpPr>
          <p:spPr bwMode="auto">
            <a:xfrm>
              <a:off x="6605588" y="3625850"/>
              <a:ext cx="0" cy="788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1" name="Line 32"/>
            <p:cNvSpPr>
              <a:spLocks noChangeShapeType="1"/>
            </p:cNvSpPr>
            <p:nvPr/>
          </p:nvSpPr>
          <p:spPr bwMode="auto">
            <a:xfrm flipH="1">
              <a:off x="5691188" y="4217988"/>
              <a:ext cx="2492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2" name="Line 33"/>
            <p:cNvSpPr>
              <a:spLocks noChangeShapeType="1"/>
            </p:cNvSpPr>
            <p:nvPr/>
          </p:nvSpPr>
          <p:spPr bwMode="auto">
            <a:xfrm>
              <a:off x="6356350" y="4217988"/>
              <a:ext cx="249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703" name="Object 34"/>
            <p:cNvGraphicFramePr>
              <a:graphicFrameLocks noChangeAspect="1"/>
            </p:cNvGraphicFramePr>
            <p:nvPr/>
          </p:nvGraphicFramePr>
          <p:xfrm>
            <a:off x="5988233" y="4048814"/>
            <a:ext cx="400386" cy="367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3" name="Equation" r:id="rId4" imgW="228402" imgH="177646" progId="Equation.DSMT4">
                    <p:embed/>
                  </p:oleObj>
                </mc:Choice>
                <mc:Fallback>
                  <p:oleObj name="Equation" r:id="rId4" imgW="228402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88233" y="4048814"/>
                          <a:ext cx="400386" cy="367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4" name="Object 35"/>
            <p:cNvGraphicFramePr>
              <a:graphicFrameLocks noChangeAspect="1"/>
            </p:cNvGraphicFramePr>
            <p:nvPr/>
          </p:nvGraphicFramePr>
          <p:xfrm>
            <a:off x="8442691" y="3458244"/>
            <a:ext cx="307273" cy="332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4" name="Equation" r:id="rId6" imgW="152334" imgH="139639" progId="Equation.DSMT4">
                    <p:embed/>
                  </p:oleObj>
                </mc:Choice>
                <mc:Fallback>
                  <p:oleObj name="Equation" r:id="rId6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42691" y="3458244"/>
                          <a:ext cx="307273" cy="332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5" name="Object 36"/>
            <p:cNvGraphicFramePr>
              <a:graphicFrameLocks noChangeAspect="1"/>
            </p:cNvGraphicFramePr>
            <p:nvPr/>
          </p:nvGraphicFramePr>
          <p:xfrm>
            <a:off x="5593759" y="1160023"/>
            <a:ext cx="992585" cy="508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5" name="Equation" r:id="rId8" imgW="533169" imgH="279279" progId="Equation.DSMT4">
                    <p:embed/>
                  </p:oleObj>
                </mc:Choice>
                <mc:Fallback>
                  <p:oleObj name="Equation" r:id="rId8" imgW="533169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3759" y="1160023"/>
                          <a:ext cx="992585" cy="508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6" name="Text Box 37"/>
            <p:cNvSpPr txBox="1">
              <a:spLocks noChangeArrowheads="1"/>
            </p:cNvSpPr>
            <p:nvPr/>
          </p:nvSpPr>
          <p:spPr bwMode="auto">
            <a:xfrm>
              <a:off x="4114800" y="2817813"/>
              <a:ext cx="639763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---</a:t>
              </a:r>
            </a:p>
          </p:txBody>
        </p:sp>
        <p:sp>
          <p:nvSpPr>
            <p:cNvPr id="28707" name="Text Box 38"/>
            <p:cNvSpPr txBox="1">
              <a:spLocks noChangeArrowheads="1"/>
            </p:cNvSpPr>
            <p:nvPr/>
          </p:nvSpPr>
          <p:spPr bwMode="auto">
            <a:xfrm>
              <a:off x="7518400" y="2836863"/>
              <a:ext cx="722313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---</a:t>
              </a:r>
            </a:p>
          </p:txBody>
        </p:sp>
      </p:grpSp>
      <p:sp>
        <p:nvSpPr>
          <p:cNvPr id="2" name="Right Arrow 1"/>
          <p:cNvSpPr/>
          <p:nvPr/>
        </p:nvSpPr>
        <p:spPr>
          <a:xfrm>
            <a:off x="3979863" y="4500563"/>
            <a:ext cx="668337" cy="3429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8676" name="Group 24"/>
          <p:cNvGrpSpPr>
            <a:grpSpLocks/>
          </p:cNvGrpSpPr>
          <p:nvPr/>
        </p:nvGrpSpPr>
        <p:grpSpPr bwMode="auto">
          <a:xfrm>
            <a:off x="628650" y="2736850"/>
            <a:ext cx="3409950" cy="2927350"/>
            <a:chOff x="1440" y="1051"/>
            <a:chExt cx="2363" cy="2028"/>
          </a:xfrm>
        </p:grpSpPr>
        <p:sp>
          <p:nvSpPr>
            <p:cNvPr id="28682" name="Line 6"/>
            <p:cNvSpPr>
              <a:spLocks noChangeShapeType="1"/>
            </p:cNvSpPr>
            <p:nvPr/>
          </p:nvSpPr>
          <p:spPr bwMode="auto">
            <a:xfrm>
              <a:off x="1440" y="2806"/>
              <a:ext cx="21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3" name="Line 7"/>
            <p:cNvSpPr>
              <a:spLocks noChangeShapeType="1"/>
            </p:cNvSpPr>
            <p:nvPr/>
          </p:nvSpPr>
          <p:spPr bwMode="auto">
            <a:xfrm flipV="1">
              <a:off x="2493" y="1414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4" name="Line 8"/>
            <p:cNvSpPr>
              <a:spLocks noChangeShapeType="1"/>
            </p:cNvSpPr>
            <p:nvPr/>
          </p:nvSpPr>
          <p:spPr bwMode="auto">
            <a:xfrm flipV="1">
              <a:off x="2493" y="184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5" name="Line 9"/>
            <p:cNvSpPr>
              <a:spLocks noChangeShapeType="1"/>
            </p:cNvSpPr>
            <p:nvPr/>
          </p:nvSpPr>
          <p:spPr bwMode="auto">
            <a:xfrm flipV="1">
              <a:off x="2845" y="201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" name="Line 10"/>
            <p:cNvSpPr>
              <a:spLocks noChangeShapeType="1"/>
            </p:cNvSpPr>
            <p:nvPr/>
          </p:nvSpPr>
          <p:spPr bwMode="auto">
            <a:xfrm flipV="1">
              <a:off x="3196" y="218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7" name="Line 11"/>
            <p:cNvSpPr>
              <a:spLocks noChangeShapeType="1"/>
            </p:cNvSpPr>
            <p:nvPr/>
          </p:nvSpPr>
          <p:spPr bwMode="auto">
            <a:xfrm flipV="1">
              <a:off x="2160" y="216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8" name="Line 12"/>
            <p:cNvSpPr>
              <a:spLocks noChangeShapeType="1"/>
            </p:cNvSpPr>
            <p:nvPr/>
          </p:nvSpPr>
          <p:spPr bwMode="auto">
            <a:xfrm flipV="1">
              <a:off x="1791" y="203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Text Box 13"/>
            <p:cNvSpPr txBox="1">
              <a:spLocks noChangeArrowheads="1"/>
            </p:cNvSpPr>
            <p:nvPr/>
          </p:nvSpPr>
          <p:spPr bwMode="auto">
            <a:xfrm>
              <a:off x="2159" y="1051"/>
              <a:ext cx="56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nT</a:t>
              </a:r>
              <a:r>
                <a:rPr kumimoji="1" lang="en-US" altLang="zh-CN" sz="2400" i="1" baseline="-25000">
                  <a:latin typeface="Times New Roman" pitchFamily="18" charset="0"/>
                  <a:ea typeface="宋体" pitchFamily="2" charset="-122"/>
                </a:rPr>
                <a:t>s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)</a:t>
              </a:r>
            </a:p>
          </p:txBody>
        </p:sp>
        <p:sp>
          <p:nvSpPr>
            <p:cNvPr id="28690" name="Text Box 19"/>
            <p:cNvSpPr txBox="1">
              <a:spLocks noChangeArrowheads="1"/>
            </p:cNvSpPr>
            <p:nvPr/>
          </p:nvSpPr>
          <p:spPr bwMode="auto">
            <a:xfrm>
              <a:off x="1956" y="2784"/>
              <a:ext cx="3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-</a:t>
              </a:r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 T</a:t>
              </a:r>
              <a:r>
                <a:rPr kumimoji="1" lang="en-US" altLang="zh-CN" sz="2400" i="1" baseline="-25000">
                  <a:latin typeface="Times New Roman" pitchFamily="18" charset="0"/>
                  <a:ea typeface="宋体" pitchFamily="2" charset="-122"/>
                </a:rPr>
                <a:t>s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691" name="Text Box 20"/>
            <p:cNvSpPr txBox="1">
              <a:spLocks noChangeArrowheads="1"/>
            </p:cNvSpPr>
            <p:nvPr/>
          </p:nvSpPr>
          <p:spPr bwMode="auto">
            <a:xfrm>
              <a:off x="2400" y="27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28692" name="Text Box 21"/>
            <p:cNvSpPr txBox="1">
              <a:spLocks noChangeArrowheads="1"/>
            </p:cNvSpPr>
            <p:nvPr/>
          </p:nvSpPr>
          <p:spPr bwMode="auto">
            <a:xfrm>
              <a:off x="2719" y="2788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kumimoji="1" lang="en-US" altLang="zh-CN" sz="2400" i="1" baseline="-25000">
                  <a:latin typeface="Times New Roman" pitchFamily="18" charset="0"/>
                  <a:ea typeface="宋体" pitchFamily="2" charset="-122"/>
                </a:rPr>
                <a:t>s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693" name="Text Box 22"/>
            <p:cNvSpPr txBox="1">
              <a:spLocks noChangeArrowheads="1"/>
            </p:cNvSpPr>
            <p:nvPr/>
          </p:nvSpPr>
          <p:spPr bwMode="auto">
            <a:xfrm>
              <a:off x="3055" y="2788"/>
              <a:ext cx="35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2T</a:t>
              </a:r>
              <a:r>
                <a:rPr kumimoji="1" lang="en-US" altLang="zh-CN" sz="2400" i="1" baseline="-25000">
                  <a:latin typeface="Times New Roman" pitchFamily="18" charset="0"/>
                  <a:ea typeface="宋体" pitchFamily="2" charset="-122"/>
                </a:rPr>
                <a:t>s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694" name="Text Box 23"/>
            <p:cNvSpPr txBox="1">
              <a:spLocks noChangeArrowheads="1"/>
            </p:cNvSpPr>
            <p:nvPr/>
          </p:nvSpPr>
          <p:spPr bwMode="auto">
            <a:xfrm>
              <a:off x="3634" y="2662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t</a:t>
              </a:r>
            </a:p>
          </p:txBody>
        </p:sp>
      </p:grp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5272088" y="5848350"/>
          <a:ext cx="34067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Equation" r:id="rId10" imgW="1371600" imgH="381000" progId="Equation.DSMT4">
                  <p:embed/>
                </p:oleObj>
              </mc:Choice>
              <mc:Fallback>
                <p:oleObj name="Equation" r:id="rId10" imgW="13716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8" y="5848350"/>
                        <a:ext cx="340677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439738" y="5811838"/>
          <a:ext cx="403701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name="Equation" r:id="rId12" imgW="1675673" imgH="393529" progId="Equation.DSMT4">
                  <p:embed/>
                </p:oleObj>
              </mc:Choice>
              <mc:Fallback>
                <p:oleObj name="Equation" r:id="rId12" imgW="1675673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5811838"/>
                        <a:ext cx="4037012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17"/>
          <p:cNvSpPr>
            <a:spLocks noChangeArrowheads="1"/>
          </p:cNvSpPr>
          <p:nvPr/>
        </p:nvSpPr>
        <p:spPr bwMode="auto">
          <a:xfrm>
            <a:off x="544513" y="2057400"/>
            <a:ext cx="83708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离散、非周期时域信号</a:t>
            </a:r>
            <a:r>
              <a:rPr lang="en-US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← </a:t>
            </a: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FT</a:t>
            </a:r>
            <a:r>
              <a:rPr lang="zh-CN" altLang="en-US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 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周期、连续频域信号</a:t>
            </a:r>
            <a:endParaRPr lang="zh-CN" altLang="en-US" sz="2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8680" name="TextBox 57"/>
          <p:cNvSpPr txBox="1">
            <a:spLocks noChangeArrowheads="1"/>
          </p:cNvSpPr>
          <p:nvPr/>
        </p:nvSpPr>
        <p:spPr bwMode="auto">
          <a:xfrm>
            <a:off x="457200" y="1335088"/>
            <a:ext cx="8153400" cy="58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</a:rPr>
              <a:t>3. </a:t>
            </a:r>
            <a:r>
              <a:rPr lang="zh-CN" altLang="en-US" sz="2400" dirty="0">
                <a:latin typeface="Times New Roman" pitchFamily="18" charset="0"/>
                <a:ea typeface="微软雅黑" pitchFamily="34" charset="-122"/>
              </a:rPr>
              <a:t>离散时间傅里叶变换（</a:t>
            </a:r>
            <a:r>
              <a:rPr lang="en-US" altLang="zh-CN" sz="2400" dirty="0">
                <a:latin typeface="Times New Roman" pitchFamily="18" charset="0"/>
                <a:ea typeface="微软雅黑" pitchFamily="34" charset="-122"/>
              </a:rPr>
              <a:t>Discrete-time Fourier Transformation</a:t>
            </a:r>
            <a:r>
              <a:rPr lang="zh-CN" altLang="en-US" sz="2400" dirty="0">
                <a:latin typeface="Times New Roman" pitchFamily="18" charset="0"/>
                <a:ea typeface="微软雅黑" pitchFamily="34" charset="-122"/>
              </a:rPr>
              <a:t>）</a:t>
            </a:r>
          </a:p>
        </p:txBody>
      </p:sp>
      <p:sp>
        <p:nvSpPr>
          <p:cNvPr id="59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4000" spc="-100" dirty="0">
                <a:solidFill>
                  <a:schemeClr val="tx2"/>
                </a:solidFill>
                <a:cs typeface="+mj-cs"/>
              </a:rPr>
              <a:t>不同傅里叶变换比较</a:t>
            </a:r>
            <a:endParaRPr lang="en-US" sz="4000" spc="-100" dirty="0">
              <a:solidFill>
                <a:schemeClr val="tx2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7092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/>
          </a:p>
        </p:txBody>
      </p:sp>
      <p:grpSp>
        <p:nvGrpSpPr>
          <p:cNvPr id="36867" name="Group 5"/>
          <p:cNvGrpSpPr>
            <a:grpSpLocks/>
          </p:cNvGrpSpPr>
          <p:nvPr/>
        </p:nvGrpSpPr>
        <p:grpSpPr bwMode="auto">
          <a:xfrm>
            <a:off x="241300" y="2787650"/>
            <a:ext cx="8286750" cy="2774950"/>
            <a:chOff x="228600" y="417000"/>
            <a:chExt cx="8286750" cy="2775463"/>
          </a:xfrm>
        </p:grpSpPr>
        <p:sp>
          <p:nvSpPr>
            <p:cNvPr id="36871" name="Line 4"/>
            <p:cNvSpPr>
              <a:spLocks noChangeShapeType="1"/>
            </p:cNvSpPr>
            <p:nvPr/>
          </p:nvSpPr>
          <p:spPr bwMode="auto">
            <a:xfrm>
              <a:off x="228600" y="2514600"/>
              <a:ext cx="8118475" cy="22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2" name="Line 5"/>
            <p:cNvSpPr>
              <a:spLocks noChangeShapeType="1"/>
            </p:cNvSpPr>
            <p:nvPr/>
          </p:nvSpPr>
          <p:spPr bwMode="auto">
            <a:xfrm flipV="1">
              <a:off x="3124200" y="914400"/>
              <a:ext cx="1588" cy="134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3" name="Line 6"/>
            <p:cNvSpPr>
              <a:spLocks noChangeShapeType="1"/>
            </p:cNvSpPr>
            <p:nvPr/>
          </p:nvSpPr>
          <p:spPr bwMode="auto">
            <a:xfrm flipV="1">
              <a:off x="3124200" y="1828800"/>
              <a:ext cx="1588" cy="72231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4" name="Line 7"/>
            <p:cNvSpPr>
              <a:spLocks noChangeShapeType="1"/>
            </p:cNvSpPr>
            <p:nvPr/>
          </p:nvSpPr>
          <p:spPr bwMode="auto">
            <a:xfrm flipV="1">
              <a:off x="3516313" y="1450975"/>
              <a:ext cx="1587" cy="10842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5" name="Line 8"/>
            <p:cNvSpPr>
              <a:spLocks noChangeShapeType="1"/>
            </p:cNvSpPr>
            <p:nvPr/>
          </p:nvSpPr>
          <p:spPr bwMode="auto">
            <a:xfrm>
              <a:off x="3937000" y="1606550"/>
              <a:ext cx="1588" cy="9286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6" name="Line 9"/>
            <p:cNvSpPr>
              <a:spLocks noChangeShapeType="1"/>
            </p:cNvSpPr>
            <p:nvPr/>
          </p:nvSpPr>
          <p:spPr bwMode="auto">
            <a:xfrm>
              <a:off x="4356100" y="1812925"/>
              <a:ext cx="1588" cy="72231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7" name="Line 10"/>
            <p:cNvSpPr>
              <a:spLocks noChangeShapeType="1"/>
            </p:cNvSpPr>
            <p:nvPr/>
          </p:nvSpPr>
          <p:spPr bwMode="auto">
            <a:xfrm>
              <a:off x="4706938" y="1968500"/>
              <a:ext cx="1587" cy="56673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8" name="Line 11"/>
            <p:cNvSpPr>
              <a:spLocks noChangeShapeType="1"/>
            </p:cNvSpPr>
            <p:nvPr/>
          </p:nvSpPr>
          <p:spPr bwMode="auto">
            <a:xfrm>
              <a:off x="5056188" y="2122488"/>
              <a:ext cx="1587" cy="4127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9" name="Line 12"/>
            <p:cNvSpPr>
              <a:spLocks noChangeShapeType="1"/>
            </p:cNvSpPr>
            <p:nvPr/>
          </p:nvSpPr>
          <p:spPr bwMode="auto">
            <a:xfrm>
              <a:off x="5407025" y="2278063"/>
              <a:ext cx="1588" cy="2571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0" name="Line 13"/>
            <p:cNvSpPr>
              <a:spLocks noChangeShapeType="1"/>
            </p:cNvSpPr>
            <p:nvPr/>
          </p:nvSpPr>
          <p:spPr bwMode="auto">
            <a:xfrm>
              <a:off x="5756275" y="1812925"/>
              <a:ext cx="1588" cy="722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Line 14"/>
            <p:cNvSpPr>
              <a:spLocks noChangeShapeType="1"/>
            </p:cNvSpPr>
            <p:nvPr/>
          </p:nvSpPr>
          <p:spPr bwMode="auto">
            <a:xfrm flipV="1">
              <a:off x="6176963" y="1450975"/>
              <a:ext cx="1587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2" name="Line 15"/>
            <p:cNvSpPr>
              <a:spLocks noChangeShapeType="1"/>
            </p:cNvSpPr>
            <p:nvPr/>
          </p:nvSpPr>
          <p:spPr bwMode="auto">
            <a:xfrm>
              <a:off x="6597650" y="1606550"/>
              <a:ext cx="1588" cy="928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3" name="Line 16"/>
            <p:cNvSpPr>
              <a:spLocks noChangeShapeType="1"/>
            </p:cNvSpPr>
            <p:nvPr/>
          </p:nvSpPr>
          <p:spPr bwMode="auto">
            <a:xfrm>
              <a:off x="7016750" y="1812925"/>
              <a:ext cx="1588" cy="722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Line 17"/>
            <p:cNvSpPr>
              <a:spLocks noChangeShapeType="1"/>
            </p:cNvSpPr>
            <p:nvPr/>
          </p:nvSpPr>
          <p:spPr bwMode="auto">
            <a:xfrm>
              <a:off x="7367588" y="1968500"/>
              <a:ext cx="1587" cy="566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5" name="Line 18"/>
            <p:cNvSpPr>
              <a:spLocks noChangeShapeType="1"/>
            </p:cNvSpPr>
            <p:nvPr/>
          </p:nvSpPr>
          <p:spPr bwMode="auto">
            <a:xfrm>
              <a:off x="7716838" y="2122488"/>
              <a:ext cx="1587" cy="412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6" name="Line 19"/>
            <p:cNvSpPr>
              <a:spLocks noChangeShapeType="1"/>
            </p:cNvSpPr>
            <p:nvPr/>
          </p:nvSpPr>
          <p:spPr bwMode="auto">
            <a:xfrm>
              <a:off x="8067675" y="2278063"/>
              <a:ext cx="1588" cy="257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7" name="Line 20"/>
            <p:cNvSpPr>
              <a:spLocks noChangeShapeType="1"/>
            </p:cNvSpPr>
            <p:nvPr/>
          </p:nvSpPr>
          <p:spPr bwMode="auto">
            <a:xfrm>
              <a:off x="2667000" y="2286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8" name="Line 21"/>
            <p:cNvSpPr>
              <a:spLocks noChangeShapeType="1"/>
            </p:cNvSpPr>
            <p:nvPr/>
          </p:nvSpPr>
          <p:spPr bwMode="auto">
            <a:xfrm>
              <a:off x="2255838" y="2122488"/>
              <a:ext cx="1587" cy="412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9" name="Line 22"/>
            <p:cNvSpPr>
              <a:spLocks noChangeShapeType="1"/>
            </p:cNvSpPr>
            <p:nvPr/>
          </p:nvSpPr>
          <p:spPr bwMode="auto">
            <a:xfrm>
              <a:off x="1906588" y="1968500"/>
              <a:ext cx="1587" cy="566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0" name="Line 23"/>
            <p:cNvSpPr>
              <a:spLocks noChangeShapeType="1"/>
            </p:cNvSpPr>
            <p:nvPr/>
          </p:nvSpPr>
          <p:spPr bwMode="auto">
            <a:xfrm>
              <a:off x="1555750" y="1812925"/>
              <a:ext cx="1588" cy="722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1" name="Line 24"/>
            <p:cNvSpPr>
              <a:spLocks noChangeShapeType="1"/>
            </p:cNvSpPr>
            <p:nvPr/>
          </p:nvSpPr>
          <p:spPr bwMode="auto">
            <a:xfrm>
              <a:off x="1206500" y="1606550"/>
              <a:ext cx="1588" cy="928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2" name="Line 25"/>
            <p:cNvSpPr>
              <a:spLocks noChangeShapeType="1"/>
            </p:cNvSpPr>
            <p:nvPr/>
          </p:nvSpPr>
          <p:spPr bwMode="auto">
            <a:xfrm flipV="1">
              <a:off x="855663" y="1450975"/>
              <a:ext cx="1587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Line 26"/>
            <p:cNvSpPr>
              <a:spLocks noChangeShapeType="1"/>
            </p:cNvSpPr>
            <p:nvPr/>
          </p:nvSpPr>
          <p:spPr bwMode="auto">
            <a:xfrm flipV="1">
              <a:off x="506413" y="1812925"/>
              <a:ext cx="1587" cy="722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Text Box 27"/>
            <p:cNvSpPr txBox="1">
              <a:spLocks noChangeArrowheads="1"/>
            </p:cNvSpPr>
            <p:nvPr/>
          </p:nvSpPr>
          <p:spPr bwMode="auto">
            <a:xfrm>
              <a:off x="2449312" y="417000"/>
              <a:ext cx="15224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nT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)=</a:t>
              </a:r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)</a:t>
              </a:r>
            </a:p>
          </p:txBody>
        </p:sp>
        <p:sp>
          <p:nvSpPr>
            <p:cNvPr id="36895" name="Line 28"/>
            <p:cNvSpPr>
              <a:spLocks noChangeShapeType="1"/>
            </p:cNvSpPr>
            <p:nvPr/>
          </p:nvSpPr>
          <p:spPr bwMode="auto">
            <a:xfrm flipV="1">
              <a:off x="5756275" y="1167302"/>
              <a:ext cx="0" cy="501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Line 29"/>
            <p:cNvSpPr>
              <a:spLocks noChangeShapeType="1"/>
            </p:cNvSpPr>
            <p:nvPr/>
          </p:nvSpPr>
          <p:spPr bwMode="auto">
            <a:xfrm flipH="1" flipV="1">
              <a:off x="3124200" y="1295400"/>
              <a:ext cx="8826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97" name="Object 30"/>
            <p:cNvGraphicFramePr>
              <a:graphicFrameLocks noChangeAspect="1"/>
            </p:cNvGraphicFramePr>
            <p:nvPr/>
          </p:nvGraphicFramePr>
          <p:xfrm>
            <a:off x="4204421" y="993566"/>
            <a:ext cx="940269" cy="665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2" name="Equation" r:id="rId3" imgW="431613" imgH="418918" progId="Equation.DSMT4">
                    <p:embed/>
                  </p:oleObj>
                </mc:Choice>
                <mc:Fallback>
                  <p:oleObj name="Equation" r:id="rId3" imgW="431613" imgH="4189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4421" y="993566"/>
                          <a:ext cx="940269" cy="6655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8" name="Line 31"/>
            <p:cNvSpPr>
              <a:spLocks noChangeShapeType="1"/>
            </p:cNvSpPr>
            <p:nvPr/>
          </p:nvSpPr>
          <p:spPr bwMode="auto">
            <a:xfrm>
              <a:off x="5311775" y="1296988"/>
              <a:ext cx="4445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9" name="Text Box 32"/>
            <p:cNvSpPr txBox="1">
              <a:spLocks noChangeArrowheads="1"/>
            </p:cNvSpPr>
            <p:nvPr/>
          </p:nvSpPr>
          <p:spPr bwMode="auto">
            <a:xfrm>
              <a:off x="8193232" y="2480747"/>
              <a:ext cx="268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t</a:t>
              </a:r>
            </a:p>
          </p:txBody>
        </p:sp>
        <p:sp>
          <p:nvSpPr>
            <p:cNvPr id="36900" name="Text Box 33"/>
            <p:cNvSpPr txBox="1">
              <a:spLocks noChangeArrowheads="1"/>
            </p:cNvSpPr>
            <p:nvPr/>
          </p:nvSpPr>
          <p:spPr bwMode="auto">
            <a:xfrm>
              <a:off x="3024188" y="2535238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36901" name="Text Box 34"/>
            <p:cNvSpPr txBox="1">
              <a:spLocks noChangeArrowheads="1"/>
            </p:cNvSpPr>
            <p:nvPr/>
          </p:nvSpPr>
          <p:spPr bwMode="auto">
            <a:xfrm>
              <a:off x="3438525" y="2562225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i="1">
                  <a:latin typeface="Times New Roman" pitchFamily="18" charset="0"/>
                  <a:ea typeface="宋体" pitchFamily="2" charset="-122"/>
                </a:rPr>
                <a:t>T</a:t>
              </a:r>
            </a:p>
          </p:txBody>
        </p:sp>
        <p:sp>
          <p:nvSpPr>
            <p:cNvPr id="36902" name="Text Box 35"/>
            <p:cNvSpPr txBox="1">
              <a:spLocks noChangeArrowheads="1"/>
            </p:cNvSpPr>
            <p:nvPr/>
          </p:nvSpPr>
          <p:spPr bwMode="auto">
            <a:xfrm>
              <a:off x="3832225" y="2562225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kumimoji="1" lang="en-US" altLang="zh-CN" i="1">
                  <a:latin typeface="Times New Roman" pitchFamily="18" charset="0"/>
                  <a:ea typeface="宋体" pitchFamily="2" charset="-122"/>
                </a:rPr>
                <a:t>T</a:t>
              </a:r>
            </a:p>
          </p:txBody>
        </p:sp>
        <p:sp>
          <p:nvSpPr>
            <p:cNvPr id="36903" name="Text Box 36"/>
            <p:cNvSpPr txBox="1">
              <a:spLocks noChangeArrowheads="1"/>
            </p:cNvSpPr>
            <p:nvPr/>
          </p:nvSpPr>
          <p:spPr bwMode="auto">
            <a:xfrm>
              <a:off x="3429000" y="2819400"/>
              <a:ext cx="27622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itchFamily="18" charset="0"/>
                  <a:ea typeface="宋体" pitchFamily="2" charset="-122"/>
                </a:rPr>
                <a:t>1      2                            </a:t>
              </a:r>
              <a:r>
                <a:rPr kumimoji="1" lang="en-US" altLang="zh-CN" i="1">
                  <a:latin typeface="Times New Roman" pitchFamily="18" charset="0"/>
                  <a:ea typeface="宋体" pitchFamily="2" charset="-122"/>
                </a:rPr>
                <a:t>N </a:t>
              </a:r>
              <a:r>
                <a:rPr kumimoji="1" lang="en-US" altLang="zh-CN">
                  <a:latin typeface="Times New Roman" pitchFamily="18" charset="0"/>
                  <a:ea typeface="宋体" pitchFamily="2" charset="-122"/>
                </a:rPr>
                <a:t>  </a:t>
              </a:r>
            </a:p>
          </p:txBody>
        </p:sp>
        <p:sp>
          <p:nvSpPr>
            <p:cNvPr id="36904" name="Text Box 37"/>
            <p:cNvSpPr txBox="1">
              <a:spLocks noChangeArrowheads="1"/>
            </p:cNvSpPr>
            <p:nvPr/>
          </p:nvSpPr>
          <p:spPr bwMode="auto">
            <a:xfrm>
              <a:off x="5572125" y="2549525"/>
              <a:ext cx="146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kumimoji="1"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36905" name="Object 38"/>
            <p:cNvGraphicFramePr>
              <a:graphicFrameLocks noChangeAspect="1"/>
            </p:cNvGraphicFramePr>
            <p:nvPr/>
          </p:nvGraphicFramePr>
          <p:xfrm>
            <a:off x="6660482" y="952151"/>
            <a:ext cx="1227208" cy="4959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3" name="Equation" r:id="rId5" imgW="520700" imgH="228600" progId="Equation.DSMT4">
                    <p:embed/>
                  </p:oleObj>
                </mc:Choice>
                <mc:Fallback>
                  <p:oleObj name="Equation" r:id="rId5" imgW="5207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0482" y="952151"/>
                          <a:ext cx="1227208" cy="4959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6" name="Text Box 39"/>
            <p:cNvSpPr txBox="1">
              <a:spLocks noChangeArrowheads="1"/>
            </p:cNvSpPr>
            <p:nvPr/>
          </p:nvSpPr>
          <p:spPr bwMode="auto">
            <a:xfrm>
              <a:off x="8178800" y="2735263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n</a:t>
              </a:r>
            </a:p>
          </p:txBody>
        </p:sp>
        <p:sp>
          <p:nvSpPr>
            <p:cNvPr id="36907" name="Text Box 84"/>
            <p:cNvSpPr txBox="1">
              <a:spLocks noChangeArrowheads="1"/>
            </p:cNvSpPr>
            <p:nvPr/>
          </p:nvSpPr>
          <p:spPr bwMode="auto">
            <a:xfrm>
              <a:off x="5473861" y="2532525"/>
              <a:ext cx="838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pitchFamily="18" charset="0"/>
                  <a:ea typeface="宋体" pitchFamily="2" charset="-122"/>
                </a:rPr>
                <a:t>NT</a:t>
              </a:r>
            </a:p>
          </p:txBody>
        </p:sp>
      </p:grpSp>
      <p:sp>
        <p:nvSpPr>
          <p:cNvPr id="36868" name="Rectangle 17"/>
          <p:cNvSpPr>
            <a:spLocks noChangeArrowheads="1"/>
          </p:cNvSpPr>
          <p:nvPr/>
        </p:nvSpPr>
        <p:spPr bwMode="auto">
          <a:xfrm>
            <a:off x="544513" y="2057400"/>
            <a:ext cx="83708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离散、周期时域信号</a:t>
            </a:r>
            <a:r>
              <a:rPr lang="en-US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← </a:t>
            </a: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FT</a:t>
            </a:r>
            <a:r>
              <a:rPr lang="zh-CN" altLang="en-US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周期、离散频域信号</a:t>
            </a:r>
            <a:endParaRPr lang="zh-CN" altLang="en-US" sz="2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869" name="TextBox 44"/>
          <p:cNvSpPr txBox="1">
            <a:spLocks noChangeArrowheads="1"/>
          </p:cNvSpPr>
          <p:nvPr/>
        </p:nvSpPr>
        <p:spPr bwMode="auto">
          <a:xfrm>
            <a:off x="457200" y="1335088"/>
            <a:ext cx="8153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>
                <a:latin typeface="Times New Roman" pitchFamily="18" charset="0"/>
                <a:ea typeface="微软雅黑" pitchFamily="34" charset="-122"/>
              </a:rPr>
              <a:t>4. </a:t>
            </a:r>
            <a:r>
              <a:rPr lang="zh-CN" altLang="en-US" sz="2400">
                <a:latin typeface="Times New Roman" pitchFamily="18" charset="0"/>
                <a:ea typeface="微软雅黑" pitchFamily="34" charset="-122"/>
              </a:rPr>
              <a:t>离散傅里叶级数（</a:t>
            </a:r>
            <a:r>
              <a:rPr lang="en-US" altLang="zh-CN" sz="2400">
                <a:latin typeface="Times New Roman" pitchFamily="18" charset="0"/>
                <a:ea typeface="微软雅黑" pitchFamily="34" charset="-122"/>
              </a:rPr>
              <a:t>Discrete-time Fourier Series</a:t>
            </a:r>
            <a:r>
              <a:rPr lang="zh-CN" altLang="en-US" sz="2400">
                <a:latin typeface="Times New Roman" pitchFamily="18" charset="0"/>
                <a:ea typeface="微软雅黑" pitchFamily="34" charset="-122"/>
              </a:rPr>
              <a:t>， </a:t>
            </a:r>
            <a:r>
              <a:rPr lang="en-US" altLang="zh-CN" sz="2400">
                <a:latin typeface="Times New Roman" pitchFamily="18" charset="0"/>
                <a:ea typeface="微软雅黑" pitchFamily="34" charset="-122"/>
              </a:rPr>
              <a:t>DFS</a:t>
            </a:r>
            <a:r>
              <a:rPr lang="zh-CN" altLang="en-US" sz="2400">
                <a:latin typeface="Times New Roman" pitchFamily="18" charset="0"/>
                <a:ea typeface="微软雅黑" pitchFamily="34" charset="-122"/>
              </a:rPr>
              <a:t>）</a:t>
            </a: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4000" spc="-100" dirty="0">
                <a:solidFill>
                  <a:schemeClr val="tx2"/>
                </a:solidFill>
                <a:cs typeface="+mj-cs"/>
              </a:rPr>
              <a:t>不同傅里叶变换比较</a:t>
            </a:r>
            <a:endParaRPr lang="en-US" sz="4000" spc="-100" dirty="0">
              <a:solidFill>
                <a:schemeClr val="tx2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810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42"/>
          <p:cNvGrpSpPr>
            <a:grpSpLocks/>
          </p:cNvGrpSpPr>
          <p:nvPr/>
        </p:nvGrpSpPr>
        <p:grpSpPr bwMode="auto">
          <a:xfrm>
            <a:off x="288925" y="3914775"/>
            <a:ext cx="8789988" cy="2867025"/>
            <a:chOff x="182" y="1728"/>
            <a:chExt cx="5537" cy="2525"/>
          </a:xfrm>
        </p:grpSpPr>
        <p:sp>
          <p:nvSpPr>
            <p:cNvPr id="37934" name="Line 43"/>
            <p:cNvSpPr>
              <a:spLocks noChangeShapeType="1"/>
            </p:cNvSpPr>
            <p:nvPr/>
          </p:nvSpPr>
          <p:spPr bwMode="auto">
            <a:xfrm>
              <a:off x="182" y="3312"/>
              <a:ext cx="5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5" name="Line 44"/>
            <p:cNvSpPr>
              <a:spLocks noChangeShapeType="1"/>
            </p:cNvSpPr>
            <p:nvPr/>
          </p:nvSpPr>
          <p:spPr bwMode="auto">
            <a:xfrm flipV="1">
              <a:off x="1958" y="1728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6" name="Line 45"/>
            <p:cNvSpPr>
              <a:spLocks noChangeShapeType="1"/>
            </p:cNvSpPr>
            <p:nvPr/>
          </p:nvSpPr>
          <p:spPr bwMode="auto">
            <a:xfrm flipV="1">
              <a:off x="1958" y="2203"/>
              <a:ext cx="0" cy="1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7" name="Line 46"/>
            <p:cNvSpPr>
              <a:spLocks noChangeShapeType="1"/>
            </p:cNvSpPr>
            <p:nvPr/>
          </p:nvSpPr>
          <p:spPr bwMode="auto">
            <a:xfrm flipV="1">
              <a:off x="230" y="2208"/>
              <a:ext cx="537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8" name="Line 47"/>
            <p:cNvSpPr>
              <a:spLocks noChangeShapeType="1"/>
            </p:cNvSpPr>
            <p:nvPr/>
          </p:nvSpPr>
          <p:spPr bwMode="auto">
            <a:xfrm>
              <a:off x="2171" y="2373"/>
              <a:ext cx="0" cy="9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9" name="Line 48"/>
            <p:cNvSpPr>
              <a:spLocks noChangeShapeType="1"/>
            </p:cNvSpPr>
            <p:nvPr/>
          </p:nvSpPr>
          <p:spPr bwMode="auto">
            <a:xfrm>
              <a:off x="2411" y="2587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0" name="Line 49"/>
            <p:cNvSpPr>
              <a:spLocks noChangeShapeType="1"/>
            </p:cNvSpPr>
            <p:nvPr/>
          </p:nvSpPr>
          <p:spPr bwMode="auto">
            <a:xfrm>
              <a:off x="2651" y="2757"/>
              <a:ext cx="0" cy="5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1" name="Line 50"/>
            <p:cNvSpPr>
              <a:spLocks noChangeShapeType="1"/>
            </p:cNvSpPr>
            <p:nvPr/>
          </p:nvSpPr>
          <p:spPr bwMode="auto">
            <a:xfrm>
              <a:off x="2891" y="2757"/>
              <a:ext cx="0" cy="5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2" name="Line 51"/>
            <p:cNvSpPr>
              <a:spLocks noChangeShapeType="1"/>
            </p:cNvSpPr>
            <p:nvPr/>
          </p:nvSpPr>
          <p:spPr bwMode="auto">
            <a:xfrm>
              <a:off x="3131" y="2587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3" name="Line 52"/>
            <p:cNvSpPr>
              <a:spLocks noChangeShapeType="1"/>
            </p:cNvSpPr>
            <p:nvPr/>
          </p:nvSpPr>
          <p:spPr bwMode="auto">
            <a:xfrm>
              <a:off x="3371" y="2373"/>
              <a:ext cx="0" cy="9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4" name="Line 53"/>
            <p:cNvSpPr>
              <a:spLocks noChangeShapeType="1"/>
            </p:cNvSpPr>
            <p:nvPr/>
          </p:nvSpPr>
          <p:spPr bwMode="auto">
            <a:xfrm flipV="1">
              <a:off x="3611" y="2203"/>
              <a:ext cx="0" cy="1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5" name="Line 54"/>
            <p:cNvSpPr>
              <a:spLocks noChangeShapeType="1"/>
            </p:cNvSpPr>
            <p:nvPr/>
          </p:nvSpPr>
          <p:spPr bwMode="auto">
            <a:xfrm>
              <a:off x="3885" y="2373"/>
              <a:ext cx="0" cy="9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6" name="Line 55"/>
            <p:cNvSpPr>
              <a:spLocks noChangeShapeType="1"/>
            </p:cNvSpPr>
            <p:nvPr/>
          </p:nvSpPr>
          <p:spPr bwMode="auto">
            <a:xfrm>
              <a:off x="4125" y="2587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7" name="Line 56"/>
            <p:cNvSpPr>
              <a:spLocks noChangeShapeType="1"/>
            </p:cNvSpPr>
            <p:nvPr/>
          </p:nvSpPr>
          <p:spPr bwMode="auto">
            <a:xfrm>
              <a:off x="4331" y="2757"/>
              <a:ext cx="0" cy="5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8" name="Line 57"/>
            <p:cNvSpPr>
              <a:spLocks noChangeShapeType="1"/>
            </p:cNvSpPr>
            <p:nvPr/>
          </p:nvSpPr>
          <p:spPr bwMode="auto">
            <a:xfrm>
              <a:off x="4536" y="2757"/>
              <a:ext cx="0" cy="5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9" name="Line 58"/>
            <p:cNvSpPr>
              <a:spLocks noChangeShapeType="1"/>
            </p:cNvSpPr>
            <p:nvPr/>
          </p:nvSpPr>
          <p:spPr bwMode="auto">
            <a:xfrm>
              <a:off x="4776" y="2587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0" name="Line 59"/>
            <p:cNvSpPr>
              <a:spLocks noChangeShapeType="1"/>
            </p:cNvSpPr>
            <p:nvPr/>
          </p:nvSpPr>
          <p:spPr bwMode="auto">
            <a:xfrm>
              <a:off x="5016" y="2373"/>
              <a:ext cx="0" cy="9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1" name="Line 60"/>
            <p:cNvSpPr>
              <a:spLocks noChangeShapeType="1"/>
            </p:cNvSpPr>
            <p:nvPr/>
          </p:nvSpPr>
          <p:spPr bwMode="auto">
            <a:xfrm flipV="1">
              <a:off x="5256" y="2203"/>
              <a:ext cx="0" cy="1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2" name="Line 61"/>
            <p:cNvSpPr>
              <a:spLocks noChangeShapeType="1"/>
            </p:cNvSpPr>
            <p:nvPr/>
          </p:nvSpPr>
          <p:spPr bwMode="auto">
            <a:xfrm>
              <a:off x="1691" y="2373"/>
              <a:ext cx="0" cy="9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3" name="Line 62"/>
            <p:cNvSpPr>
              <a:spLocks noChangeShapeType="1"/>
            </p:cNvSpPr>
            <p:nvPr/>
          </p:nvSpPr>
          <p:spPr bwMode="auto">
            <a:xfrm>
              <a:off x="1416" y="2587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4" name="Line 63"/>
            <p:cNvSpPr>
              <a:spLocks noChangeShapeType="1"/>
            </p:cNvSpPr>
            <p:nvPr/>
          </p:nvSpPr>
          <p:spPr bwMode="auto">
            <a:xfrm>
              <a:off x="1176" y="2757"/>
              <a:ext cx="0" cy="5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5" name="Line 64"/>
            <p:cNvSpPr>
              <a:spLocks noChangeShapeType="1"/>
            </p:cNvSpPr>
            <p:nvPr/>
          </p:nvSpPr>
          <p:spPr bwMode="auto">
            <a:xfrm>
              <a:off x="971" y="2757"/>
              <a:ext cx="0" cy="5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6" name="Line 65"/>
            <p:cNvSpPr>
              <a:spLocks noChangeShapeType="1"/>
            </p:cNvSpPr>
            <p:nvPr/>
          </p:nvSpPr>
          <p:spPr bwMode="auto">
            <a:xfrm>
              <a:off x="765" y="2587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7" name="Line 66"/>
            <p:cNvSpPr>
              <a:spLocks noChangeShapeType="1"/>
            </p:cNvSpPr>
            <p:nvPr/>
          </p:nvSpPr>
          <p:spPr bwMode="auto">
            <a:xfrm>
              <a:off x="593" y="2373"/>
              <a:ext cx="0" cy="9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8" name="Line 67"/>
            <p:cNvSpPr>
              <a:spLocks noChangeShapeType="1"/>
            </p:cNvSpPr>
            <p:nvPr/>
          </p:nvSpPr>
          <p:spPr bwMode="auto">
            <a:xfrm flipV="1">
              <a:off x="422" y="2203"/>
              <a:ext cx="0" cy="1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9" name="Text Box 68"/>
            <p:cNvSpPr txBox="1">
              <a:spLocks noChangeArrowheads="1"/>
            </p:cNvSpPr>
            <p:nvPr/>
          </p:nvSpPr>
          <p:spPr bwMode="auto">
            <a:xfrm>
              <a:off x="1842" y="3312"/>
              <a:ext cx="212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graphicFrame>
          <p:nvGraphicFramePr>
            <p:cNvPr id="37960" name="Object 69"/>
            <p:cNvGraphicFramePr>
              <a:graphicFrameLocks noChangeAspect="1"/>
            </p:cNvGraphicFramePr>
            <p:nvPr/>
          </p:nvGraphicFramePr>
          <p:xfrm>
            <a:off x="2069" y="3360"/>
            <a:ext cx="22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6" name="公式" r:id="rId3" imgW="342720" imgH="368280" progId="Equation.3">
                    <p:embed/>
                  </p:oleObj>
                </mc:Choice>
                <mc:Fallback>
                  <p:oleObj name="公式" r:id="rId3" imgW="3427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9" y="3360"/>
                          <a:ext cx="22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61" name="Object 70"/>
            <p:cNvGraphicFramePr>
              <a:graphicFrameLocks noChangeAspect="1"/>
            </p:cNvGraphicFramePr>
            <p:nvPr/>
          </p:nvGraphicFramePr>
          <p:xfrm>
            <a:off x="2325" y="3360"/>
            <a:ext cx="30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7" name="公式" r:id="rId5" imgW="469800" imgH="368280" progId="Equation.3">
                    <p:embed/>
                  </p:oleObj>
                </mc:Choice>
                <mc:Fallback>
                  <p:oleObj name="公式" r:id="rId5" imgW="46980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5" y="3360"/>
                          <a:ext cx="30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62" name="Text Box 71"/>
            <p:cNvSpPr txBox="1">
              <a:spLocks noChangeArrowheads="1"/>
            </p:cNvSpPr>
            <p:nvPr/>
          </p:nvSpPr>
          <p:spPr bwMode="auto">
            <a:xfrm>
              <a:off x="1766" y="3578"/>
              <a:ext cx="1028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  0  1    2   3</a:t>
              </a:r>
            </a:p>
          </p:txBody>
        </p:sp>
        <p:graphicFrame>
          <p:nvGraphicFramePr>
            <p:cNvPr id="37963" name="Object 73"/>
            <p:cNvGraphicFramePr>
              <a:graphicFrameLocks noChangeAspect="1"/>
            </p:cNvGraphicFramePr>
            <p:nvPr/>
          </p:nvGraphicFramePr>
          <p:xfrm>
            <a:off x="3131" y="3828"/>
            <a:ext cx="624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8" name="Equation" r:id="rId7" imgW="634725" imgH="431613" progId="Equation.DSMT4">
                    <p:embed/>
                  </p:oleObj>
                </mc:Choice>
                <mc:Fallback>
                  <p:oleObj name="Equation" r:id="rId7" imgW="634725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" y="3828"/>
                          <a:ext cx="624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64" name="Object 74"/>
            <p:cNvGraphicFramePr>
              <a:graphicFrameLocks noChangeAspect="1"/>
            </p:cNvGraphicFramePr>
            <p:nvPr/>
          </p:nvGraphicFramePr>
          <p:xfrm>
            <a:off x="3456" y="3371"/>
            <a:ext cx="391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9" name="Equation" r:id="rId9" imgW="330057" imgH="406224" progId="Equation.DSMT4">
                    <p:embed/>
                  </p:oleObj>
                </mc:Choice>
                <mc:Fallback>
                  <p:oleObj name="Equation" r:id="rId9" imgW="330057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371"/>
                          <a:ext cx="391" cy="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65" name="Object 75"/>
            <p:cNvGraphicFramePr>
              <a:graphicFrameLocks noChangeAspect="1"/>
            </p:cNvGraphicFramePr>
            <p:nvPr/>
          </p:nvGraphicFramePr>
          <p:xfrm>
            <a:off x="5558" y="3343"/>
            <a:ext cx="161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0" name="公式" r:id="rId11" imgW="266400" imgH="266760" progId="Equation.3">
                    <p:embed/>
                  </p:oleObj>
                </mc:Choice>
                <mc:Fallback>
                  <p:oleObj name="公式" r:id="rId11" imgW="266400" imgH="266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8" y="3343"/>
                          <a:ext cx="161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66" name="Text Box 76"/>
            <p:cNvSpPr txBox="1">
              <a:spLocks noChangeArrowheads="1"/>
            </p:cNvSpPr>
            <p:nvPr/>
          </p:nvSpPr>
          <p:spPr bwMode="auto">
            <a:xfrm>
              <a:off x="5406" y="3343"/>
              <a:ext cx="20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k</a:t>
              </a:r>
            </a:p>
          </p:txBody>
        </p:sp>
        <p:sp>
          <p:nvSpPr>
            <p:cNvPr id="37967" name="Line 78"/>
            <p:cNvSpPr>
              <a:spLocks noChangeShapeType="1"/>
            </p:cNvSpPr>
            <p:nvPr/>
          </p:nvSpPr>
          <p:spPr bwMode="auto">
            <a:xfrm>
              <a:off x="3600" y="177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8" name="Line 79"/>
            <p:cNvSpPr>
              <a:spLocks noChangeShapeType="1"/>
            </p:cNvSpPr>
            <p:nvPr/>
          </p:nvSpPr>
          <p:spPr bwMode="auto">
            <a:xfrm flipH="1">
              <a:off x="1958" y="18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9" name="Line 81"/>
            <p:cNvSpPr>
              <a:spLocks noChangeShapeType="1"/>
            </p:cNvSpPr>
            <p:nvPr/>
          </p:nvSpPr>
          <p:spPr bwMode="auto">
            <a:xfrm>
              <a:off x="3120" y="18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970" name="Object 82"/>
            <p:cNvGraphicFramePr>
              <a:graphicFrameLocks noChangeAspect="1"/>
            </p:cNvGraphicFramePr>
            <p:nvPr/>
          </p:nvGraphicFramePr>
          <p:xfrm>
            <a:off x="3932" y="1837"/>
            <a:ext cx="71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1" name="Equation" r:id="rId13" imgW="774364" imgH="228501" progId="Equation.DSMT4">
                    <p:embed/>
                  </p:oleObj>
                </mc:Choice>
                <mc:Fallback>
                  <p:oleObj name="Equation" r:id="rId13" imgW="774364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2" y="1837"/>
                          <a:ext cx="715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1" name="灯片编号占位符 8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29B00DB-7CA6-450D-8A93-9F6C40CC7858}" type="slidenum">
              <a:rPr lang="en-US" altLang="zh-CN">
                <a:solidFill>
                  <a:srgbClr val="FFFFFF"/>
                </a:solidFill>
                <a:latin typeface="Times New Roman" pitchFamily="18" charset="0"/>
              </a:rPr>
              <a:pPr/>
              <a:t>23</a:t>
            </a:fld>
            <a:endParaRPr lang="en-US" altLang="zh-CN">
              <a:solidFill>
                <a:srgbClr val="FFFFFF"/>
              </a:solidFill>
              <a:latin typeface="Times New Roman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351463" y="5842000"/>
            <a:ext cx="0" cy="379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893" name="Object 6"/>
          <p:cNvGraphicFramePr>
            <a:graphicFrameLocks noChangeAspect="1"/>
          </p:cNvGraphicFramePr>
          <p:nvPr/>
        </p:nvGraphicFramePr>
        <p:xfrm>
          <a:off x="2263775" y="3729038"/>
          <a:ext cx="7953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2" name="Equation" r:id="rId15" imgW="469900" imgH="279400" progId="Equation.DSMT4">
                  <p:embed/>
                </p:oleObj>
              </mc:Choice>
              <mc:Fallback>
                <p:oleObj name="Equation" r:id="rId15" imgW="469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3729038"/>
                        <a:ext cx="795338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4" name="Group 83"/>
          <p:cNvGrpSpPr>
            <a:grpSpLocks/>
          </p:cNvGrpSpPr>
          <p:nvPr/>
        </p:nvGrpSpPr>
        <p:grpSpPr bwMode="auto">
          <a:xfrm>
            <a:off x="241300" y="990600"/>
            <a:ext cx="8286750" cy="2774950"/>
            <a:chOff x="228600" y="417000"/>
            <a:chExt cx="8286750" cy="2775463"/>
          </a:xfrm>
        </p:grpSpPr>
        <p:sp>
          <p:nvSpPr>
            <p:cNvPr id="37897" name="Line 4"/>
            <p:cNvSpPr>
              <a:spLocks noChangeShapeType="1"/>
            </p:cNvSpPr>
            <p:nvPr/>
          </p:nvSpPr>
          <p:spPr bwMode="auto">
            <a:xfrm>
              <a:off x="228600" y="2514600"/>
              <a:ext cx="8118475" cy="22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8" name="Line 5"/>
            <p:cNvSpPr>
              <a:spLocks noChangeShapeType="1"/>
            </p:cNvSpPr>
            <p:nvPr/>
          </p:nvSpPr>
          <p:spPr bwMode="auto">
            <a:xfrm flipV="1">
              <a:off x="3124200" y="914400"/>
              <a:ext cx="1588" cy="1341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9" name="Line 6"/>
            <p:cNvSpPr>
              <a:spLocks noChangeShapeType="1"/>
            </p:cNvSpPr>
            <p:nvPr/>
          </p:nvSpPr>
          <p:spPr bwMode="auto">
            <a:xfrm flipV="1">
              <a:off x="3124200" y="1828800"/>
              <a:ext cx="1588" cy="72231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0" name="Line 7"/>
            <p:cNvSpPr>
              <a:spLocks noChangeShapeType="1"/>
            </p:cNvSpPr>
            <p:nvPr/>
          </p:nvSpPr>
          <p:spPr bwMode="auto">
            <a:xfrm flipV="1">
              <a:off x="3516313" y="1450975"/>
              <a:ext cx="1587" cy="10842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1" name="Line 8"/>
            <p:cNvSpPr>
              <a:spLocks noChangeShapeType="1"/>
            </p:cNvSpPr>
            <p:nvPr/>
          </p:nvSpPr>
          <p:spPr bwMode="auto">
            <a:xfrm>
              <a:off x="3937000" y="1606550"/>
              <a:ext cx="1588" cy="9286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2" name="Line 9"/>
            <p:cNvSpPr>
              <a:spLocks noChangeShapeType="1"/>
            </p:cNvSpPr>
            <p:nvPr/>
          </p:nvSpPr>
          <p:spPr bwMode="auto">
            <a:xfrm>
              <a:off x="4356100" y="1812925"/>
              <a:ext cx="1588" cy="72231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3" name="Line 10"/>
            <p:cNvSpPr>
              <a:spLocks noChangeShapeType="1"/>
            </p:cNvSpPr>
            <p:nvPr/>
          </p:nvSpPr>
          <p:spPr bwMode="auto">
            <a:xfrm>
              <a:off x="4706938" y="1968500"/>
              <a:ext cx="1587" cy="56673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4" name="Line 11"/>
            <p:cNvSpPr>
              <a:spLocks noChangeShapeType="1"/>
            </p:cNvSpPr>
            <p:nvPr/>
          </p:nvSpPr>
          <p:spPr bwMode="auto">
            <a:xfrm>
              <a:off x="5056188" y="2122488"/>
              <a:ext cx="1587" cy="4127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5" name="Line 12"/>
            <p:cNvSpPr>
              <a:spLocks noChangeShapeType="1"/>
            </p:cNvSpPr>
            <p:nvPr/>
          </p:nvSpPr>
          <p:spPr bwMode="auto">
            <a:xfrm>
              <a:off x="5407025" y="2278063"/>
              <a:ext cx="1588" cy="2571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6" name="Line 13"/>
            <p:cNvSpPr>
              <a:spLocks noChangeShapeType="1"/>
            </p:cNvSpPr>
            <p:nvPr/>
          </p:nvSpPr>
          <p:spPr bwMode="auto">
            <a:xfrm>
              <a:off x="5756275" y="1812925"/>
              <a:ext cx="1588" cy="722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7" name="Line 14"/>
            <p:cNvSpPr>
              <a:spLocks noChangeShapeType="1"/>
            </p:cNvSpPr>
            <p:nvPr/>
          </p:nvSpPr>
          <p:spPr bwMode="auto">
            <a:xfrm flipV="1">
              <a:off x="6176963" y="1450975"/>
              <a:ext cx="1587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8" name="Line 15"/>
            <p:cNvSpPr>
              <a:spLocks noChangeShapeType="1"/>
            </p:cNvSpPr>
            <p:nvPr/>
          </p:nvSpPr>
          <p:spPr bwMode="auto">
            <a:xfrm>
              <a:off x="6597650" y="1606550"/>
              <a:ext cx="1588" cy="928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Line 16"/>
            <p:cNvSpPr>
              <a:spLocks noChangeShapeType="1"/>
            </p:cNvSpPr>
            <p:nvPr/>
          </p:nvSpPr>
          <p:spPr bwMode="auto">
            <a:xfrm>
              <a:off x="7016750" y="1812925"/>
              <a:ext cx="1588" cy="722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0" name="Line 17"/>
            <p:cNvSpPr>
              <a:spLocks noChangeShapeType="1"/>
            </p:cNvSpPr>
            <p:nvPr/>
          </p:nvSpPr>
          <p:spPr bwMode="auto">
            <a:xfrm>
              <a:off x="7367588" y="1968500"/>
              <a:ext cx="1587" cy="566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1" name="Line 18"/>
            <p:cNvSpPr>
              <a:spLocks noChangeShapeType="1"/>
            </p:cNvSpPr>
            <p:nvPr/>
          </p:nvSpPr>
          <p:spPr bwMode="auto">
            <a:xfrm>
              <a:off x="7716838" y="2122488"/>
              <a:ext cx="1587" cy="412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2" name="Line 19"/>
            <p:cNvSpPr>
              <a:spLocks noChangeShapeType="1"/>
            </p:cNvSpPr>
            <p:nvPr/>
          </p:nvSpPr>
          <p:spPr bwMode="auto">
            <a:xfrm>
              <a:off x="8067675" y="2278063"/>
              <a:ext cx="1588" cy="257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3" name="Line 20"/>
            <p:cNvSpPr>
              <a:spLocks noChangeShapeType="1"/>
            </p:cNvSpPr>
            <p:nvPr/>
          </p:nvSpPr>
          <p:spPr bwMode="auto">
            <a:xfrm>
              <a:off x="2667000" y="2286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4" name="Line 21"/>
            <p:cNvSpPr>
              <a:spLocks noChangeShapeType="1"/>
            </p:cNvSpPr>
            <p:nvPr/>
          </p:nvSpPr>
          <p:spPr bwMode="auto">
            <a:xfrm>
              <a:off x="2255838" y="2122488"/>
              <a:ext cx="1587" cy="412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5" name="Line 22"/>
            <p:cNvSpPr>
              <a:spLocks noChangeShapeType="1"/>
            </p:cNvSpPr>
            <p:nvPr/>
          </p:nvSpPr>
          <p:spPr bwMode="auto">
            <a:xfrm>
              <a:off x="1906588" y="1968500"/>
              <a:ext cx="1587" cy="566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6" name="Line 23"/>
            <p:cNvSpPr>
              <a:spLocks noChangeShapeType="1"/>
            </p:cNvSpPr>
            <p:nvPr/>
          </p:nvSpPr>
          <p:spPr bwMode="auto">
            <a:xfrm>
              <a:off x="1555750" y="1812925"/>
              <a:ext cx="1588" cy="722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7" name="Line 24"/>
            <p:cNvSpPr>
              <a:spLocks noChangeShapeType="1"/>
            </p:cNvSpPr>
            <p:nvPr/>
          </p:nvSpPr>
          <p:spPr bwMode="auto">
            <a:xfrm>
              <a:off x="1206500" y="1606550"/>
              <a:ext cx="1588" cy="928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8" name="Line 25"/>
            <p:cNvSpPr>
              <a:spLocks noChangeShapeType="1"/>
            </p:cNvSpPr>
            <p:nvPr/>
          </p:nvSpPr>
          <p:spPr bwMode="auto">
            <a:xfrm flipV="1">
              <a:off x="855663" y="1450975"/>
              <a:ext cx="1587" cy="1084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9" name="Line 26"/>
            <p:cNvSpPr>
              <a:spLocks noChangeShapeType="1"/>
            </p:cNvSpPr>
            <p:nvPr/>
          </p:nvSpPr>
          <p:spPr bwMode="auto">
            <a:xfrm flipV="1">
              <a:off x="506413" y="1812925"/>
              <a:ext cx="1587" cy="722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0" name="Text Box 27"/>
            <p:cNvSpPr txBox="1">
              <a:spLocks noChangeArrowheads="1"/>
            </p:cNvSpPr>
            <p:nvPr/>
          </p:nvSpPr>
          <p:spPr bwMode="auto">
            <a:xfrm>
              <a:off x="2449312" y="417000"/>
              <a:ext cx="15224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nT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)=</a:t>
              </a:r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)</a:t>
              </a:r>
            </a:p>
          </p:txBody>
        </p:sp>
        <p:sp>
          <p:nvSpPr>
            <p:cNvPr id="37921" name="Line 28"/>
            <p:cNvSpPr>
              <a:spLocks noChangeShapeType="1"/>
            </p:cNvSpPr>
            <p:nvPr/>
          </p:nvSpPr>
          <p:spPr bwMode="auto">
            <a:xfrm flipV="1">
              <a:off x="5756275" y="1167302"/>
              <a:ext cx="0" cy="501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2" name="Line 29"/>
            <p:cNvSpPr>
              <a:spLocks noChangeShapeType="1"/>
            </p:cNvSpPr>
            <p:nvPr/>
          </p:nvSpPr>
          <p:spPr bwMode="auto">
            <a:xfrm flipH="1" flipV="1">
              <a:off x="3124200" y="1295400"/>
              <a:ext cx="8826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923" name="Object 30"/>
            <p:cNvGraphicFramePr>
              <a:graphicFrameLocks noChangeAspect="1"/>
            </p:cNvGraphicFramePr>
            <p:nvPr/>
          </p:nvGraphicFramePr>
          <p:xfrm>
            <a:off x="4102261" y="1194875"/>
            <a:ext cx="941388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3" name="Equation" r:id="rId17" imgW="431613" imgH="165028" progId="Equation.DSMT4">
                    <p:embed/>
                  </p:oleObj>
                </mc:Choice>
                <mc:Fallback>
                  <p:oleObj name="Equation" r:id="rId17" imgW="431613" imgH="16502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2261" y="1194875"/>
                          <a:ext cx="941388" cy="261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24" name="Line 31"/>
            <p:cNvSpPr>
              <a:spLocks noChangeShapeType="1"/>
            </p:cNvSpPr>
            <p:nvPr/>
          </p:nvSpPr>
          <p:spPr bwMode="auto">
            <a:xfrm>
              <a:off x="5081250" y="1296988"/>
              <a:ext cx="650793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5" name="Text Box 32"/>
            <p:cNvSpPr txBox="1">
              <a:spLocks noChangeArrowheads="1"/>
            </p:cNvSpPr>
            <p:nvPr/>
          </p:nvSpPr>
          <p:spPr bwMode="auto">
            <a:xfrm>
              <a:off x="8193232" y="2480747"/>
              <a:ext cx="268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t</a:t>
              </a:r>
            </a:p>
          </p:txBody>
        </p:sp>
        <p:sp>
          <p:nvSpPr>
            <p:cNvPr id="37926" name="Text Box 33"/>
            <p:cNvSpPr txBox="1">
              <a:spLocks noChangeArrowheads="1"/>
            </p:cNvSpPr>
            <p:nvPr/>
          </p:nvSpPr>
          <p:spPr bwMode="auto">
            <a:xfrm>
              <a:off x="3024188" y="2535238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37927" name="Text Box 34"/>
            <p:cNvSpPr txBox="1">
              <a:spLocks noChangeArrowheads="1"/>
            </p:cNvSpPr>
            <p:nvPr/>
          </p:nvSpPr>
          <p:spPr bwMode="auto">
            <a:xfrm>
              <a:off x="3438525" y="2562225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i="1">
                  <a:latin typeface="Times New Roman" pitchFamily="18" charset="0"/>
                  <a:ea typeface="宋体" pitchFamily="2" charset="-122"/>
                </a:rPr>
                <a:t>T</a:t>
              </a:r>
            </a:p>
          </p:txBody>
        </p:sp>
        <p:sp>
          <p:nvSpPr>
            <p:cNvPr id="37928" name="Text Box 35"/>
            <p:cNvSpPr txBox="1">
              <a:spLocks noChangeArrowheads="1"/>
            </p:cNvSpPr>
            <p:nvPr/>
          </p:nvSpPr>
          <p:spPr bwMode="auto">
            <a:xfrm>
              <a:off x="3832225" y="2562225"/>
              <a:ext cx="428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itchFamily="18" charset="0"/>
                  <a:ea typeface="宋体" pitchFamily="2" charset="-122"/>
                </a:rPr>
                <a:t>2</a:t>
              </a:r>
              <a:r>
                <a:rPr kumimoji="1" lang="en-US" altLang="zh-CN" i="1">
                  <a:latin typeface="Times New Roman" pitchFamily="18" charset="0"/>
                  <a:ea typeface="宋体" pitchFamily="2" charset="-122"/>
                </a:rPr>
                <a:t>T</a:t>
              </a:r>
            </a:p>
          </p:txBody>
        </p:sp>
        <p:sp>
          <p:nvSpPr>
            <p:cNvPr id="37929" name="Text Box 36"/>
            <p:cNvSpPr txBox="1">
              <a:spLocks noChangeArrowheads="1"/>
            </p:cNvSpPr>
            <p:nvPr/>
          </p:nvSpPr>
          <p:spPr bwMode="auto">
            <a:xfrm>
              <a:off x="3429000" y="2819400"/>
              <a:ext cx="27622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itchFamily="18" charset="0"/>
                  <a:ea typeface="宋体" pitchFamily="2" charset="-122"/>
                </a:rPr>
                <a:t>1      2                            </a:t>
              </a:r>
              <a:r>
                <a:rPr kumimoji="1" lang="en-US" altLang="zh-CN" i="1">
                  <a:latin typeface="Times New Roman" pitchFamily="18" charset="0"/>
                  <a:ea typeface="宋体" pitchFamily="2" charset="-122"/>
                </a:rPr>
                <a:t>N </a:t>
              </a:r>
              <a:r>
                <a:rPr kumimoji="1" lang="en-US" altLang="zh-CN">
                  <a:latin typeface="Times New Roman" pitchFamily="18" charset="0"/>
                  <a:ea typeface="宋体" pitchFamily="2" charset="-122"/>
                </a:rPr>
                <a:t>  </a:t>
              </a:r>
            </a:p>
          </p:txBody>
        </p:sp>
        <p:sp>
          <p:nvSpPr>
            <p:cNvPr id="37930" name="Text Box 37"/>
            <p:cNvSpPr txBox="1">
              <a:spLocks noChangeArrowheads="1"/>
            </p:cNvSpPr>
            <p:nvPr/>
          </p:nvSpPr>
          <p:spPr bwMode="auto">
            <a:xfrm>
              <a:off x="5572125" y="2549525"/>
              <a:ext cx="146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kumimoji="1"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37931" name="Object 38"/>
            <p:cNvGraphicFramePr>
              <a:graphicFrameLocks noChangeAspect="1"/>
            </p:cNvGraphicFramePr>
            <p:nvPr/>
          </p:nvGraphicFramePr>
          <p:xfrm>
            <a:off x="6660482" y="952151"/>
            <a:ext cx="1227208" cy="4959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4" name="Equation" r:id="rId19" imgW="520700" imgH="228600" progId="Equation.DSMT4">
                    <p:embed/>
                  </p:oleObj>
                </mc:Choice>
                <mc:Fallback>
                  <p:oleObj name="Equation" r:id="rId19" imgW="5207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0482" y="952151"/>
                          <a:ext cx="1227208" cy="4959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32" name="Text Box 39"/>
            <p:cNvSpPr txBox="1">
              <a:spLocks noChangeArrowheads="1"/>
            </p:cNvSpPr>
            <p:nvPr/>
          </p:nvSpPr>
          <p:spPr bwMode="auto">
            <a:xfrm>
              <a:off x="8178800" y="2735263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n</a:t>
              </a:r>
            </a:p>
          </p:txBody>
        </p:sp>
        <p:sp>
          <p:nvSpPr>
            <p:cNvPr id="37933" name="Text Box 84"/>
            <p:cNvSpPr txBox="1">
              <a:spLocks noChangeArrowheads="1"/>
            </p:cNvSpPr>
            <p:nvPr/>
          </p:nvSpPr>
          <p:spPr bwMode="auto">
            <a:xfrm>
              <a:off x="5473861" y="2532525"/>
              <a:ext cx="838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pitchFamily="18" charset="0"/>
                  <a:ea typeface="宋体" pitchFamily="2" charset="-122"/>
                </a:rPr>
                <a:t>NT</a:t>
              </a:r>
            </a:p>
          </p:txBody>
        </p:sp>
      </p:grpSp>
      <p:sp>
        <p:nvSpPr>
          <p:cNvPr id="37895" name="TextBox 121"/>
          <p:cNvSpPr txBox="1">
            <a:spLocks noChangeArrowheads="1"/>
          </p:cNvSpPr>
          <p:nvPr/>
        </p:nvSpPr>
        <p:spPr bwMode="auto">
          <a:xfrm>
            <a:off x="381000" y="381000"/>
            <a:ext cx="8153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>
                <a:latin typeface="Times New Roman" pitchFamily="18" charset="0"/>
                <a:ea typeface="微软雅黑" pitchFamily="34" charset="-122"/>
              </a:rPr>
              <a:t>4. </a:t>
            </a:r>
            <a:r>
              <a:rPr lang="zh-CN" altLang="en-US" sz="2400">
                <a:latin typeface="Times New Roman" pitchFamily="18" charset="0"/>
                <a:ea typeface="微软雅黑" pitchFamily="34" charset="-122"/>
              </a:rPr>
              <a:t>离散傅里叶级数（</a:t>
            </a:r>
            <a:r>
              <a:rPr lang="en-US" altLang="zh-CN" sz="2400">
                <a:latin typeface="Times New Roman" pitchFamily="18" charset="0"/>
                <a:ea typeface="微软雅黑" pitchFamily="34" charset="-122"/>
              </a:rPr>
              <a:t>Discrete-time Fourier Series</a:t>
            </a:r>
            <a:r>
              <a:rPr lang="zh-CN" altLang="en-US" sz="2400">
                <a:latin typeface="Times New Roman" pitchFamily="18" charset="0"/>
                <a:ea typeface="微软雅黑" pitchFamily="34" charset="-122"/>
              </a:rPr>
              <a:t>， </a:t>
            </a:r>
            <a:r>
              <a:rPr lang="en-US" altLang="zh-CN" sz="2400">
                <a:latin typeface="Times New Roman" pitchFamily="18" charset="0"/>
                <a:ea typeface="微软雅黑" pitchFamily="34" charset="-122"/>
              </a:rPr>
              <a:t>DFS</a:t>
            </a:r>
            <a:r>
              <a:rPr lang="zh-CN" altLang="en-US" sz="2400">
                <a:latin typeface="Times New Roman" pitchFamily="18" charset="0"/>
                <a:ea typeface="微软雅黑" pitchFamily="34" charset="-122"/>
              </a:rPr>
              <a:t>）</a:t>
            </a:r>
          </a:p>
        </p:txBody>
      </p:sp>
      <p:graphicFrame>
        <p:nvGraphicFramePr>
          <p:cNvPr id="37896" name="Object 30"/>
          <p:cNvGraphicFramePr>
            <a:graphicFrameLocks noChangeAspect="1"/>
          </p:cNvGraphicFramePr>
          <p:nvPr/>
        </p:nvGraphicFramePr>
        <p:xfrm>
          <a:off x="3965575" y="3924300"/>
          <a:ext cx="9398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5" name="Equation" r:id="rId21" imgW="431613" imgH="165028" progId="Equation.DSMT4">
                  <p:embed/>
                </p:oleObj>
              </mc:Choice>
              <mc:Fallback>
                <p:oleObj name="Equation" r:id="rId21" imgW="431613" imgH="16502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3924300"/>
                        <a:ext cx="939800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80442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D9F83F-5ABF-46B2-BCD5-88FDBFC9C885}" type="datetime2">
              <a:rPr lang="en-US" altLang="zh-CN" smtClean="0">
                <a:solidFill>
                  <a:srgbClr val="FFFFFF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Thursday, September 21, 2017</a:t>
            </a:fld>
            <a:endParaRPr lang="en-US" altLang="zh-CN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3891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491D781-AD84-40A7-8BD0-01BCAECF6E29}" type="slidenum">
              <a:rPr lang="en-US" altLang="zh-CN">
                <a:solidFill>
                  <a:srgbClr val="FFFFFF"/>
                </a:solidFill>
                <a:latin typeface="Times New Roman" pitchFamily="18" charset="0"/>
              </a:rPr>
              <a:pPr/>
              <a:t>24</a:t>
            </a:fld>
            <a:endParaRPr lang="en-US" altLang="zh-CN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38916" name="Rectangle 17"/>
          <p:cNvSpPr>
            <a:spLocks noChangeArrowheads="1"/>
          </p:cNvSpPr>
          <p:nvPr/>
        </p:nvSpPr>
        <p:spPr bwMode="auto">
          <a:xfrm>
            <a:off x="609600" y="2246313"/>
            <a:ext cx="7772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离散、有限长时域信号</a:t>
            </a:r>
            <a:r>
              <a:rPr lang="en-US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← </a:t>
            </a: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FT</a:t>
            </a:r>
            <a:r>
              <a:rPr lang="zh-CN" altLang="en-US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非周期、离散频域信号</a:t>
            </a:r>
            <a:endParaRPr lang="zh-CN" altLang="en-US" sz="2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/>
            </a:pPr>
            <a:r>
              <a:rPr lang="zh-CN" altLang="en-US" sz="4000" dirty="0"/>
              <a:t>离散傅里叶变换</a:t>
            </a:r>
            <a:endParaRPr lang="en-US" sz="4000" spc="-100" dirty="0">
              <a:solidFill>
                <a:schemeClr val="tx2"/>
              </a:solidFill>
              <a:cs typeface="+mj-cs"/>
            </a:endParaRPr>
          </a:p>
        </p:txBody>
      </p:sp>
      <p:sp>
        <p:nvSpPr>
          <p:cNvPr id="38919" name="TextBox 7"/>
          <p:cNvSpPr txBox="1">
            <a:spLocks noChangeArrowheads="1"/>
          </p:cNvSpPr>
          <p:nvPr/>
        </p:nvSpPr>
        <p:spPr bwMode="auto">
          <a:xfrm>
            <a:off x="990600" y="2895600"/>
            <a:ext cx="73914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微软雅黑" pitchFamily="34" charset="-122"/>
              </a:rPr>
              <a:t>把有限长序列进行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</a:rPr>
              <a:t>周期延拓</a:t>
            </a:r>
            <a:r>
              <a:rPr lang="zh-CN" altLang="en-US" sz="2400" dirty="0" smtClean="0">
                <a:latin typeface="Times New Roman" pitchFamily="18" charset="0"/>
                <a:ea typeface="微软雅黑" pitchFamily="34" charset="-122"/>
              </a:rPr>
              <a:t>，即</a:t>
            </a:r>
            <a:r>
              <a:rPr lang="zh-CN" altLang="en-US" sz="2400" dirty="0">
                <a:latin typeface="Times New Roman" pitchFamily="18" charset="0"/>
                <a:ea typeface="微软雅黑" pitchFamily="34" charset="-122"/>
              </a:rPr>
              <a:t>可以展开为</a:t>
            </a:r>
            <a:r>
              <a:rPr lang="en-US" altLang="zh-CN" sz="2400" dirty="0">
                <a:latin typeface="Times New Roman" pitchFamily="18" charset="0"/>
                <a:ea typeface="微软雅黑" pitchFamily="34" charset="-122"/>
              </a:rPr>
              <a:t>DFS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latin typeface="Times New Roman" pitchFamily="18" charset="0"/>
                <a:ea typeface="微软雅黑" pitchFamily="34" charset="-122"/>
              </a:rPr>
              <a:t>取</a:t>
            </a:r>
            <a:r>
              <a:rPr lang="en-US" altLang="zh-CN" sz="2400" dirty="0">
                <a:latin typeface="Times New Roman" pitchFamily="18" charset="0"/>
                <a:ea typeface="微软雅黑" pitchFamily="34" charset="-122"/>
              </a:rPr>
              <a:t>DFS</a:t>
            </a:r>
            <a:r>
              <a:rPr lang="zh-CN" altLang="en-US" sz="2400" dirty="0">
                <a:latin typeface="Times New Roman" pitchFamily="18" charset="0"/>
                <a:ea typeface="微软雅黑" pitchFamily="34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</a:rPr>
              <a:t>主值序列</a:t>
            </a:r>
            <a:r>
              <a:rPr lang="zh-CN" altLang="en-US" sz="2400" dirty="0">
                <a:latin typeface="Times New Roman" pitchFamily="18" charset="0"/>
                <a:ea typeface="微软雅黑" pitchFamily="34" charset="-122"/>
              </a:rPr>
              <a:t>，即可得到</a:t>
            </a:r>
            <a:r>
              <a:rPr lang="en-US" altLang="zh-CN" sz="2400" dirty="0">
                <a:latin typeface="Times New Roman" pitchFamily="18" charset="0"/>
                <a:ea typeface="微软雅黑" pitchFamily="34" charset="-122"/>
              </a:rPr>
              <a:t>DFT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400" dirty="0">
              <a:latin typeface="Times New Roman" pitchFamily="18" charset="0"/>
              <a:ea typeface="微软雅黑" pitchFamily="34" charset="-122"/>
            </a:endParaRPr>
          </a:p>
        </p:txBody>
      </p:sp>
      <p:graphicFrame>
        <p:nvGraphicFramePr>
          <p:cNvPr id="38921" name="Object 3"/>
          <p:cNvGraphicFramePr>
            <a:graphicFrameLocks noChangeAspect="1"/>
          </p:cNvGraphicFramePr>
          <p:nvPr/>
        </p:nvGraphicFramePr>
        <p:xfrm>
          <a:off x="2989263" y="4049713"/>
          <a:ext cx="25098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Equation" r:id="rId3" imgW="1206500" imgH="241300" progId="Equation.DSMT4">
                  <p:embed/>
                </p:oleObj>
              </mc:Choice>
              <mc:Fallback>
                <p:oleObj name="Equation" r:id="rId3" imgW="1206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4049713"/>
                        <a:ext cx="25098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700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458F499-A9CB-4E26-B6E6-107ACCEC84B8}" type="datetime2">
              <a:rPr lang="en-US" altLang="zh-CN" smtClean="0">
                <a:solidFill>
                  <a:srgbClr val="FFFFFF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Thursday, September 21, 2017</a:t>
            </a:fld>
            <a:endParaRPr lang="en-US" altLang="zh-CN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3993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28656F5-175F-46BC-9EC7-2600E2AC1C99}" type="slidenum">
              <a:rPr lang="en-US" altLang="zh-CN">
                <a:solidFill>
                  <a:srgbClr val="FFFFFF"/>
                </a:solidFill>
                <a:latin typeface="Times New Roman" pitchFamily="18" charset="0"/>
              </a:rPr>
              <a:pPr/>
              <a:t>25</a:t>
            </a:fld>
            <a:endParaRPr lang="en-US" altLang="zh-CN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39940" name="Rectangle 17"/>
          <p:cNvSpPr>
            <a:spLocks noChangeArrowheads="1"/>
          </p:cNvSpPr>
          <p:nvPr/>
        </p:nvSpPr>
        <p:spPr bwMode="auto">
          <a:xfrm>
            <a:off x="609600" y="2246313"/>
            <a:ext cx="7772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离散、有限长时域信号</a:t>
            </a:r>
            <a:r>
              <a:rPr lang="en-US" altLang="zh-CN" sz="2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← </a:t>
            </a:r>
            <a:r>
              <a:rPr lang="en-US" altLang="zh-CN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FT</a:t>
            </a:r>
            <a:r>
              <a:rPr lang="zh-CN" altLang="en-US" sz="2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→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非周期、离散频域信号</a:t>
            </a:r>
            <a:endParaRPr lang="zh-CN" altLang="en-US" sz="2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  <a:defRPr/>
            </a:pPr>
            <a:r>
              <a:rPr lang="zh-CN" altLang="en-US" sz="4000" dirty="0"/>
              <a:t>离散傅里叶变换</a:t>
            </a:r>
            <a:endParaRPr lang="en-US" sz="4000" spc="-100" dirty="0">
              <a:solidFill>
                <a:schemeClr val="tx2"/>
              </a:solidFill>
              <a:cs typeface="+mj-cs"/>
            </a:endParaRPr>
          </a:p>
        </p:txBody>
      </p:sp>
      <p:grpSp>
        <p:nvGrpSpPr>
          <p:cNvPr id="39943" name="Group 24"/>
          <p:cNvGrpSpPr>
            <a:grpSpLocks/>
          </p:cNvGrpSpPr>
          <p:nvPr/>
        </p:nvGrpSpPr>
        <p:grpSpPr bwMode="auto">
          <a:xfrm>
            <a:off x="628650" y="2736850"/>
            <a:ext cx="3409950" cy="2927350"/>
            <a:chOff x="1440" y="1051"/>
            <a:chExt cx="2363" cy="2028"/>
          </a:xfrm>
        </p:grpSpPr>
        <p:sp>
          <p:nvSpPr>
            <p:cNvPr id="39962" name="Line 6"/>
            <p:cNvSpPr>
              <a:spLocks noChangeShapeType="1"/>
            </p:cNvSpPr>
            <p:nvPr/>
          </p:nvSpPr>
          <p:spPr bwMode="auto">
            <a:xfrm>
              <a:off x="1440" y="2806"/>
              <a:ext cx="21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3" name="Line 7"/>
            <p:cNvSpPr>
              <a:spLocks noChangeShapeType="1"/>
            </p:cNvSpPr>
            <p:nvPr/>
          </p:nvSpPr>
          <p:spPr bwMode="auto">
            <a:xfrm flipV="1">
              <a:off x="2493" y="1414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4" name="Line 8"/>
            <p:cNvSpPr>
              <a:spLocks noChangeShapeType="1"/>
            </p:cNvSpPr>
            <p:nvPr/>
          </p:nvSpPr>
          <p:spPr bwMode="auto">
            <a:xfrm flipV="1">
              <a:off x="2493" y="184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5" name="Line 9"/>
            <p:cNvSpPr>
              <a:spLocks noChangeShapeType="1"/>
            </p:cNvSpPr>
            <p:nvPr/>
          </p:nvSpPr>
          <p:spPr bwMode="auto">
            <a:xfrm flipV="1">
              <a:off x="2845" y="201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6" name="Line 10"/>
            <p:cNvSpPr>
              <a:spLocks noChangeShapeType="1"/>
            </p:cNvSpPr>
            <p:nvPr/>
          </p:nvSpPr>
          <p:spPr bwMode="auto">
            <a:xfrm flipV="1">
              <a:off x="3196" y="218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7" name="Line 11"/>
            <p:cNvSpPr>
              <a:spLocks noChangeShapeType="1"/>
            </p:cNvSpPr>
            <p:nvPr/>
          </p:nvSpPr>
          <p:spPr bwMode="auto">
            <a:xfrm flipV="1">
              <a:off x="2160" y="216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8" name="Line 12"/>
            <p:cNvSpPr>
              <a:spLocks noChangeShapeType="1"/>
            </p:cNvSpPr>
            <p:nvPr/>
          </p:nvSpPr>
          <p:spPr bwMode="auto">
            <a:xfrm flipV="1">
              <a:off x="1791" y="203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9" name="Text Box 13"/>
            <p:cNvSpPr txBox="1">
              <a:spLocks noChangeArrowheads="1"/>
            </p:cNvSpPr>
            <p:nvPr/>
          </p:nvSpPr>
          <p:spPr bwMode="auto">
            <a:xfrm>
              <a:off x="2159" y="1051"/>
              <a:ext cx="56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nT</a:t>
              </a:r>
              <a:r>
                <a:rPr kumimoji="1" lang="en-US" altLang="zh-CN" sz="2400" i="1" baseline="-25000">
                  <a:latin typeface="Times New Roman" pitchFamily="18" charset="0"/>
                  <a:ea typeface="宋体" pitchFamily="2" charset="-122"/>
                </a:rPr>
                <a:t>s</a:t>
              </a:r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)</a:t>
              </a:r>
            </a:p>
          </p:txBody>
        </p:sp>
        <p:sp>
          <p:nvSpPr>
            <p:cNvPr id="39970" name="Text Box 19"/>
            <p:cNvSpPr txBox="1">
              <a:spLocks noChangeArrowheads="1"/>
            </p:cNvSpPr>
            <p:nvPr/>
          </p:nvSpPr>
          <p:spPr bwMode="auto">
            <a:xfrm>
              <a:off x="1956" y="2784"/>
              <a:ext cx="3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-</a:t>
              </a:r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 T</a:t>
              </a:r>
              <a:r>
                <a:rPr kumimoji="1" lang="en-US" altLang="zh-CN" sz="2400" i="1" baseline="-25000">
                  <a:latin typeface="Times New Roman" pitchFamily="18" charset="0"/>
                  <a:ea typeface="宋体" pitchFamily="2" charset="-122"/>
                </a:rPr>
                <a:t>s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971" name="Text Box 20"/>
            <p:cNvSpPr txBox="1">
              <a:spLocks noChangeArrowheads="1"/>
            </p:cNvSpPr>
            <p:nvPr/>
          </p:nvSpPr>
          <p:spPr bwMode="auto">
            <a:xfrm>
              <a:off x="2400" y="27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39972" name="Text Box 21"/>
            <p:cNvSpPr txBox="1">
              <a:spLocks noChangeArrowheads="1"/>
            </p:cNvSpPr>
            <p:nvPr/>
          </p:nvSpPr>
          <p:spPr bwMode="auto">
            <a:xfrm>
              <a:off x="2719" y="2788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kumimoji="1" lang="en-US" altLang="zh-CN" sz="2400" i="1" baseline="-25000">
                  <a:latin typeface="Times New Roman" pitchFamily="18" charset="0"/>
                  <a:ea typeface="宋体" pitchFamily="2" charset="-122"/>
                </a:rPr>
                <a:t>s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973" name="Text Box 22"/>
            <p:cNvSpPr txBox="1">
              <a:spLocks noChangeArrowheads="1"/>
            </p:cNvSpPr>
            <p:nvPr/>
          </p:nvSpPr>
          <p:spPr bwMode="auto">
            <a:xfrm>
              <a:off x="3055" y="2788"/>
              <a:ext cx="35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2T</a:t>
              </a:r>
              <a:r>
                <a:rPr kumimoji="1" lang="en-US" altLang="zh-CN" sz="2400" i="1" baseline="-25000">
                  <a:latin typeface="Times New Roman" pitchFamily="18" charset="0"/>
                  <a:ea typeface="宋体" pitchFamily="2" charset="-122"/>
                </a:rPr>
                <a:t>s</a:t>
              </a:r>
              <a:endParaRPr kumimoji="1" lang="en-US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974" name="Text Box 23"/>
            <p:cNvSpPr txBox="1">
              <a:spLocks noChangeArrowheads="1"/>
            </p:cNvSpPr>
            <p:nvPr/>
          </p:nvSpPr>
          <p:spPr bwMode="auto">
            <a:xfrm>
              <a:off x="3634" y="2662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t</a:t>
              </a:r>
            </a:p>
          </p:txBody>
        </p:sp>
      </p:grpSp>
      <p:graphicFrame>
        <p:nvGraphicFramePr>
          <p:cNvPr id="39944" name="Object 26"/>
          <p:cNvGraphicFramePr>
            <a:graphicFrameLocks noChangeAspect="1"/>
          </p:cNvGraphicFramePr>
          <p:nvPr/>
        </p:nvGraphicFramePr>
        <p:xfrm>
          <a:off x="4191000" y="5807075"/>
          <a:ext cx="460375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9" name="Equation" r:id="rId3" imgW="2362200" imgH="482600" progId="Equation.DSMT4">
                  <p:embed/>
                </p:oleObj>
              </mc:Choice>
              <mc:Fallback>
                <p:oleObj name="Equation" r:id="rId3" imgW="23622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807075"/>
                        <a:ext cx="460375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5" name="Group 66"/>
          <p:cNvGrpSpPr>
            <a:grpSpLocks/>
          </p:cNvGrpSpPr>
          <p:nvPr/>
        </p:nvGrpSpPr>
        <p:grpSpPr bwMode="auto">
          <a:xfrm>
            <a:off x="4643438" y="3379788"/>
            <a:ext cx="3619500" cy="2393950"/>
            <a:chOff x="2746375" y="3854265"/>
            <a:chExt cx="3619500" cy="2393811"/>
          </a:xfrm>
        </p:grpSpPr>
        <p:sp>
          <p:nvSpPr>
            <p:cNvPr id="39948" name="Line 43"/>
            <p:cNvSpPr>
              <a:spLocks noChangeShapeType="1"/>
            </p:cNvSpPr>
            <p:nvPr/>
          </p:nvSpPr>
          <p:spPr bwMode="auto">
            <a:xfrm>
              <a:off x="2746375" y="5713216"/>
              <a:ext cx="36195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9" name="Line 44"/>
            <p:cNvSpPr>
              <a:spLocks noChangeShapeType="1"/>
            </p:cNvSpPr>
            <p:nvPr/>
          </p:nvSpPr>
          <p:spPr bwMode="auto">
            <a:xfrm flipV="1">
              <a:off x="3108325" y="3854265"/>
              <a:ext cx="0" cy="23938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0" name="Line 45"/>
            <p:cNvSpPr>
              <a:spLocks noChangeShapeType="1"/>
            </p:cNvSpPr>
            <p:nvPr/>
          </p:nvSpPr>
          <p:spPr bwMode="auto">
            <a:xfrm flipV="1">
              <a:off x="3108325" y="4453853"/>
              <a:ext cx="0" cy="1259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1" name="Line 47"/>
            <p:cNvSpPr>
              <a:spLocks noChangeShapeType="1"/>
            </p:cNvSpPr>
            <p:nvPr/>
          </p:nvSpPr>
          <p:spPr bwMode="auto">
            <a:xfrm>
              <a:off x="3446463" y="4646903"/>
              <a:ext cx="0" cy="1066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2" name="Line 48"/>
            <p:cNvSpPr>
              <a:spLocks noChangeShapeType="1"/>
            </p:cNvSpPr>
            <p:nvPr/>
          </p:nvSpPr>
          <p:spPr bwMode="auto">
            <a:xfrm>
              <a:off x="3827463" y="4889918"/>
              <a:ext cx="0" cy="823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3" name="Line 49"/>
            <p:cNvSpPr>
              <a:spLocks noChangeShapeType="1"/>
            </p:cNvSpPr>
            <p:nvPr/>
          </p:nvSpPr>
          <p:spPr bwMode="auto">
            <a:xfrm>
              <a:off x="4208463" y="5082967"/>
              <a:ext cx="0" cy="630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4" name="Line 50"/>
            <p:cNvSpPr>
              <a:spLocks noChangeShapeType="1"/>
            </p:cNvSpPr>
            <p:nvPr/>
          </p:nvSpPr>
          <p:spPr bwMode="auto">
            <a:xfrm>
              <a:off x="4589463" y="5082967"/>
              <a:ext cx="0" cy="630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5" name="Line 51"/>
            <p:cNvSpPr>
              <a:spLocks noChangeShapeType="1"/>
            </p:cNvSpPr>
            <p:nvPr/>
          </p:nvSpPr>
          <p:spPr bwMode="auto">
            <a:xfrm>
              <a:off x="4970463" y="4889918"/>
              <a:ext cx="0" cy="823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6" name="Line 52"/>
            <p:cNvSpPr>
              <a:spLocks noChangeShapeType="1"/>
            </p:cNvSpPr>
            <p:nvPr/>
          </p:nvSpPr>
          <p:spPr bwMode="auto">
            <a:xfrm>
              <a:off x="5351463" y="4646903"/>
              <a:ext cx="0" cy="1066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7" name="Line 53"/>
            <p:cNvSpPr>
              <a:spLocks noChangeShapeType="1"/>
            </p:cNvSpPr>
            <p:nvPr/>
          </p:nvSpPr>
          <p:spPr bwMode="auto">
            <a:xfrm flipV="1">
              <a:off x="5732463" y="4453853"/>
              <a:ext cx="0" cy="1259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58" name="Object 69"/>
            <p:cNvGraphicFramePr>
              <a:graphicFrameLocks noChangeAspect="1"/>
            </p:cNvGraphicFramePr>
            <p:nvPr/>
          </p:nvGraphicFramePr>
          <p:xfrm>
            <a:off x="3284538" y="5767724"/>
            <a:ext cx="357188" cy="272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0" name="公式" r:id="rId5" imgW="342720" imgH="368280" progId="Equation.3">
                    <p:embed/>
                  </p:oleObj>
                </mc:Choice>
                <mc:Fallback>
                  <p:oleObj name="公式" r:id="rId5" imgW="34272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4538" y="5767724"/>
                          <a:ext cx="357188" cy="272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9" name="Object 70"/>
            <p:cNvGraphicFramePr>
              <a:graphicFrameLocks noChangeAspect="1"/>
            </p:cNvGraphicFramePr>
            <p:nvPr/>
          </p:nvGraphicFramePr>
          <p:xfrm>
            <a:off x="3690938" y="5767724"/>
            <a:ext cx="484188" cy="272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51" name="公式" r:id="rId7" imgW="469800" imgH="368280" progId="Equation.3">
                    <p:embed/>
                  </p:oleObj>
                </mc:Choice>
                <mc:Fallback>
                  <p:oleObj name="公式" r:id="rId7" imgW="46980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0938" y="5767724"/>
                          <a:ext cx="484188" cy="272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0" name="Text Box 71"/>
            <p:cNvSpPr txBox="1">
              <a:spLocks noChangeArrowheads="1"/>
            </p:cNvSpPr>
            <p:nvPr/>
          </p:nvSpPr>
          <p:spPr bwMode="auto">
            <a:xfrm>
              <a:off x="2803525" y="5715487"/>
              <a:ext cx="3178175" cy="462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  <a:ea typeface="宋体" pitchFamily="2" charset="-122"/>
                </a:rPr>
                <a:t>  0  1    2   3  4   …      </a:t>
              </a:r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N</a:t>
              </a:r>
            </a:p>
          </p:txBody>
        </p:sp>
        <p:sp>
          <p:nvSpPr>
            <p:cNvPr id="39961" name="Text Box 76"/>
            <p:cNvSpPr txBox="1">
              <a:spLocks noChangeArrowheads="1"/>
            </p:cNvSpPr>
            <p:nvPr/>
          </p:nvSpPr>
          <p:spPr bwMode="auto">
            <a:xfrm>
              <a:off x="6010275" y="5252169"/>
              <a:ext cx="320675" cy="462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kumimoji="1" lang="en-US" altLang="zh-CN" sz="2400" i="1">
                  <a:latin typeface="Times New Roman" pitchFamily="18" charset="0"/>
                  <a:ea typeface="宋体" pitchFamily="2" charset="-122"/>
                </a:rPr>
                <a:t>k</a:t>
              </a:r>
            </a:p>
          </p:txBody>
        </p:sp>
      </p:grpSp>
      <p:graphicFrame>
        <p:nvGraphicFramePr>
          <p:cNvPr id="39946" name="Object 84"/>
          <p:cNvGraphicFramePr>
            <a:graphicFrameLocks noChangeAspect="1"/>
          </p:cNvGraphicFramePr>
          <p:nvPr/>
        </p:nvGraphicFramePr>
        <p:xfrm>
          <a:off x="4587875" y="2827338"/>
          <a:ext cx="7953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2" name="Equation" r:id="rId9" imgW="469900" imgH="279400" progId="Equation.DSMT4">
                  <p:embed/>
                </p:oleObj>
              </mc:Choice>
              <mc:Fallback>
                <p:oleObj name="Equation" r:id="rId9" imgW="469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5" y="2827338"/>
                        <a:ext cx="795338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85"/>
          <p:cNvGraphicFramePr>
            <a:graphicFrameLocks noChangeAspect="1"/>
          </p:cNvGraphicFramePr>
          <p:nvPr/>
        </p:nvGraphicFramePr>
        <p:xfrm>
          <a:off x="685800" y="5791200"/>
          <a:ext cx="29924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3" name="Equation" r:id="rId11" imgW="1396394" imgH="444307" progId="Equation.DSMT4">
                  <p:embed/>
                </p:oleObj>
              </mc:Choice>
              <mc:Fallback>
                <p:oleObj name="Equation" r:id="rId11" imgW="1396394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791200"/>
                        <a:ext cx="29924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43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772400" cy="1206500"/>
          </a:xfrm>
        </p:spPr>
        <p:txBody>
          <a:bodyPr/>
          <a:lstStyle/>
          <a:p>
            <a:r>
              <a:rPr lang="zh-CN" altLang="en-US" sz="4800" dirty="0"/>
              <a:t>四种傅里叶变换形式的归纳</a:t>
            </a:r>
          </a:p>
        </p:txBody>
      </p:sp>
      <p:graphicFrame>
        <p:nvGraphicFramePr>
          <p:cNvPr id="124966" name="Group 38"/>
          <p:cNvGraphicFramePr>
            <a:graphicFrameLocks noGrp="1"/>
          </p:cNvGraphicFramePr>
          <p:nvPr>
            <p:ph type="tbl" idx="1"/>
          </p:nvPr>
        </p:nvGraphicFramePr>
        <p:xfrm>
          <a:off x="2590800" y="1981200"/>
          <a:ext cx="6400800" cy="3533776"/>
        </p:xfrm>
        <a:graphic>
          <a:graphicData uri="http://schemas.openxmlformats.org/drawingml/2006/table">
            <a:tbl>
              <a:tblPr/>
              <a:tblGrid>
                <a:gridCol w="2632075"/>
                <a:gridCol w="3768725"/>
              </a:tblGrid>
              <a:tr h="715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时间函数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频率函数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连续和非周期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非周期和连续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连续和周期(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非周期和离散(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Ω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=2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π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/T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离散(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T)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和非周期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周期(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Ωs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=2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π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/T)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和连续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离散(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T)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和周期(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周期(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Ωs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=2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π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/T)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和离散(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Ω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=2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π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/T</a:t>
                      </a:r>
                      <a:r>
                        <a:rPr kumimoji="1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4962" name="Rectangle 34"/>
          <p:cNvSpPr>
            <a:spLocks noChangeArrowheads="1"/>
          </p:cNvSpPr>
          <p:nvPr/>
        </p:nvSpPr>
        <p:spPr bwMode="auto">
          <a:xfrm>
            <a:off x="152400" y="2608263"/>
            <a:ext cx="1828800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/>
              <a:t>傅里叶变换</a:t>
            </a:r>
          </a:p>
        </p:txBody>
      </p:sp>
      <p:sp>
        <p:nvSpPr>
          <p:cNvPr id="124963" name="Rectangle 35"/>
          <p:cNvSpPr>
            <a:spLocks noChangeArrowheads="1"/>
          </p:cNvSpPr>
          <p:nvPr/>
        </p:nvSpPr>
        <p:spPr bwMode="auto">
          <a:xfrm>
            <a:off x="76200" y="3429000"/>
            <a:ext cx="1905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/>
              <a:t>傅里叶级数</a:t>
            </a:r>
          </a:p>
        </p:txBody>
      </p:sp>
      <p:sp>
        <p:nvSpPr>
          <p:cNvPr id="124964" name="Rectangle 36"/>
          <p:cNvSpPr>
            <a:spLocks noChangeArrowheads="1"/>
          </p:cNvSpPr>
          <p:nvPr/>
        </p:nvSpPr>
        <p:spPr bwMode="auto">
          <a:xfrm>
            <a:off x="76200" y="4056063"/>
            <a:ext cx="2819400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/>
              <a:t>序列的傅里叶变换</a:t>
            </a:r>
          </a:p>
        </p:txBody>
      </p:sp>
      <p:sp>
        <p:nvSpPr>
          <p:cNvPr id="124965" name="Rectangle 37"/>
          <p:cNvSpPr>
            <a:spLocks noChangeArrowheads="1"/>
          </p:cNvSpPr>
          <p:nvPr/>
        </p:nvSpPr>
        <p:spPr bwMode="auto">
          <a:xfrm>
            <a:off x="76200" y="4818063"/>
            <a:ext cx="2514600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/>
              <a:t>离散傅里叶变换</a:t>
            </a:r>
          </a:p>
        </p:txBody>
      </p:sp>
      <p:sp>
        <p:nvSpPr>
          <p:cNvPr id="124967" name="Rectangle 39"/>
          <p:cNvSpPr>
            <a:spLocks noChangeArrowheads="1"/>
          </p:cNvSpPr>
          <p:nvPr/>
        </p:nvSpPr>
        <p:spPr bwMode="auto">
          <a:xfrm>
            <a:off x="381000" y="5807075"/>
            <a:ext cx="73654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(</a:t>
            </a:r>
            <a:r>
              <a:rPr lang="en-US" altLang="zh-CN" dirty="0"/>
              <a:t>DFS：</a:t>
            </a:r>
            <a:r>
              <a:rPr lang="zh-CN" altLang="en-US" dirty="0"/>
              <a:t>离散傅里叶级数，</a:t>
            </a:r>
            <a:r>
              <a:rPr lang="en-US" altLang="zh-CN" dirty="0"/>
              <a:t>DTFT</a:t>
            </a:r>
            <a:r>
              <a:rPr lang="en-US" altLang="zh-CN" dirty="0" smtClean="0"/>
              <a:t>：</a:t>
            </a:r>
            <a:r>
              <a:rPr lang="zh-CN" altLang="en-US" dirty="0" smtClean="0"/>
              <a:t>离散时间函数（序列）的</a:t>
            </a:r>
            <a:r>
              <a:rPr lang="zh-CN" altLang="en-US" dirty="0"/>
              <a:t>傅里叶变换，</a:t>
            </a:r>
          </a:p>
          <a:p>
            <a:r>
              <a:rPr lang="en-US" altLang="zh-CN" dirty="0"/>
              <a:t>DFT：</a:t>
            </a:r>
            <a:r>
              <a:rPr lang="zh-CN" altLang="en-US" dirty="0"/>
              <a:t>离散傅里叶变换</a:t>
            </a:r>
            <a:r>
              <a:rPr lang="en-US" altLang="zh-CN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29048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autoUpdateAnimBg="0"/>
      <p:bldP spid="124962" grpId="0" autoUpdateAnimBg="0"/>
      <p:bldP spid="124963" grpId="0" autoUpdateAnimBg="0"/>
      <p:bldP spid="124964" grpId="0" autoUpdateAnimBg="0"/>
      <p:bldP spid="12496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B2ED52-86B6-4665-ACEA-CAFDF294B77B}" type="datetime2">
              <a:rPr lang="en-US" altLang="zh-CN" smtClean="0">
                <a:solidFill>
                  <a:srgbClr val="FFFFFF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Thursday, September 21, 2017</a:t>
            </a:fld>
            <a:endParaRPr lang="en-US" altLang="zh-CN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4198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5AA07B0-C628-4ED2-B2F5-A39976097960}" type="slidenum">
              <a:rPr lang="en-US" altLang="zh-CN">
                <a:solidFill>
                  <a:srgbClr val="FFFFFF"/>
                </a:solidFill>
                <a:latin typeface="Times New Roman" pitchFamily="18" charset="0"/>
              </a:rPr>
              <a:pPr/>
              <a:t>27</a:t>
            </a:fld>
            <a:endParaRPr lang="en-US" altLang="zh-CN">
              <a:solidFill>
                <a:srgbClr val="FFFFFF"/>
              </a:solidFill>
              <a:latin typeface="Times New Roman" pitchFamily="18" charset="0"/>
            </a:endParaRP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1" t="1843" r="3979" b="1251"/>
          <a:stretch>
            <a:fillRect/>
          </a:stretch>
        </p:blipFill>
        <p:spPr bwMode="auto">
          <a:xfrm rot="164167">
            <a:off x="1130300" y="606425"/>
            <a:ext cx="6407150" cy="597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70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077473"/>
              </p:ext>
            </p:extLst>
          </p:nvPr>
        </p:nvGraphicFramePr>
        <p:xfrm>
          <a:off x="899592" y="188640"/>
          <a:ext cx="7200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4" name="Equation" r:id="rId4" imgW="6235560" imgH="939600" progId="Equation.DSMT4">
                  <p:embed/>
                </p:oleObj>
              </mc:Choice>
              <mc:Fallback>
                <p:oleObj name="Equation" r:id="rId4" imgW="62355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88640"/>
                        <a:ext cx="7200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747215"/>
              </p:ext>
            </p:extLst>
          </p:nvPr>
        </p:nvGraphicFramePr>
        <p:xfrm>
          <a:off x="971600" y="1484784"/>
          <a:ext cx="31115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5" name="Equation" r:id="rId6" imgW="3111480" imgH="1473120" progId="Equation.DSMT4">
                  <p:embed/>
                </p:oleObj>
              </mc:Choice>
              <mc:Fallback>
                <p:oleObj name="Equation" r:id="rId6" imgW="311148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484784"/>
                        <a:ext cx="31115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056476"/>
              </p:ext>
            </p:extLst>
          </p:nvPr>
        </p:nvGraphicFramePr>
        <p:xfrm>
          <a:off x="1331640" y="3033911"/>
          <a:ext cx="1943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6" name="Equation" r:id="rId8" imgW="1942920" imgH="914400" progId="Equation.DSMT4">
                  <p:embed/>
                </p:oleObj>
              </mc:Choice>
              <mc:Fallback>
                <p:oleObj name="Equation" r:id="rId8" imgW="19429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033911"/>
                        <a:ext cx="1943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004603"/>
              </p:ext>
            </p:extLst>
          </p:nvPr>
        </p:nvGraphicFramePr>
        <p:xfrm>
          <a:off x="1187624" y="3965575"/>
          <a:ext cx="47117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7" name="Equation" r:id="rId10" imgW="4711680" imgH="1447560" progId="Equation.DSMT4">
                  <p:embed/>
                </p:oleObj>
              </mc:Choice>
              <mc:Fallback>
                <p:oleObj name="Equation" r:id="rId10" imgW="471168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965575"/>
                        <a:ext cx="47117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9030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288" y="1700808"/>
            <a:ext cx="3810000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9031" name="Object 7"/>
          <p:cNvGraphicFramePr>
            <a:graphicFrameLocks noChangeAspect="1"/>
          </p:cNvGraphicFramePr>
          <p:nvPr/>
        </p:nvGraphicFramePr>
        <p:xfrm>
          <a:off x="1803400" y="5664200"/>
          <a:ext cx="68072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8" name="Equation" r:id="rId13" imgW="6806880" imgH="1117440" progId="Equation.DSMT4">
                  <p:embed/>
                </p:oleObj>
              </mc:Choice>
              <mc:Fallback>
                <p:oleObj name="Equation" r:id="rId13" imgW="680688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5664200"/>
                        <a:ext cx="68072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3895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61680"/>
              </p:ext>
            </p:extLst>
          </p:nvPr>
        </p:nvGraphicFramePr>
        <p:xfrm>
          <a:off x="611560" y="337261"/>
          <a:ext cx="7289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4" name="Equation" r:id="rId4" imgW="7289640" imgH="990360" progId="Equation.DSMT4">
                  <p:embed/>
                </p:oleObj>
              </mc:Choice>
              <mc:Fallback>
                <p:oleObj name="Equation" r:id="rId4" imgW="728964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37261"/>
                        <a:ext cx="7289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20289"/>
              </p:ext>
            </p:extLst>
          </p:nvPr>
        </p:nvGraphicFramePr>
        <p:xfrm>
          <a:off x="539552" y="1844824"/>
          <a:ext cx="2514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5" name="Equation" r:id="rId6" imgW="2514600" imgH="380880" progId="Equation.DSMT4">
                  <p:embed/>
                </p:oleObj>
              </mc:Choice>
              <mc:Fallback>
                <p:oleObj name="Equation" r:id="rId6" imgW="25146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844824"/>
                        <a:ext cx="2514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858448"/>
              </p:ext>
            </p:extLst>
          </p:nvPr>
        </p:nvGraphicFramePr>
        <p:xfrm>
          <a:off x="1115616" y="2492896"/>
          <a:ext cx="2781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6" name="Equation" r:id="rId8" imgW="2781000" imgH="914400" progId="Equation.DSMT4">
                  <p:embed/>
                </p:oleObj>
              </mc:Choice>
              <mc:Fallback>
                <p:oleObj name="Equation" r:id="rId8" imgW="27810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492896"/>
                        <a:ext cx="2781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1625600" y="3352800"/>
          <a:ext cx="1943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7" name="Equation" r:id="rId10" imgW="1942920" imgH="914400" progId="Equation.DSMT4">
                  <p:embed/>
                </p:oleObj>
              </mc:Choice>
              <mc:Fallback>
                <p:oleObj name="Equation" r:id="rId10" imgW="19429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3352800"/>
                        <a:ext cx="1943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003971"/>
              </p:ext>
            </p:extLst>
          </p:nvPr>
        </p:nvGraphicFramePr>
        <p:xfrm>
          <a:off x="899592" y="4503738"/>
          <a:ext cx="41529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8" name="Equation" r:id="rId12" imgW="4152600" imgH="634680" progId="Equation.DSMT4">
                  <p:embed/>
                </p:oleObj>
              </mc:Choice>
              <mc:Fallback>
                <p:oleObj name="Equation" r:id="rId12" imgW="415260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503738"/>
                        <a:ext cx="41529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Object 7"/>
          <p:cNvGraphicFramePr>
            <a:graphicFrameLocks noChangeAspect="1"/>
          </p:cNvGraphicFramePr>
          <p:nvPr/>
        </p:nvGraphicFramePr>
        <p:xfrm>
          <a:off x="3644900" y="3352800"/>
          <a:ext cx="1308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9" name="Equation" r:id="rId14" imgW="1307880" imgH="914400" progId="Equation.DSMT4">
                  <p:embed/>
                </p:oleObj>
              </mc:Choice>
              <mc:Fallback>
                <p:oleObj name="Equation" r:id="rId14" imgW="13078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3352800"/>
                        <a:ext cx="1308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6" name="Object 8"/>
          <p:cNvGraphicFramePr>
            <a:graphicFrameLocks noChangeAspect="1"/>
          </p:cNvGraphicFramePr>
          <p:nvPr/>
        </p:nvGraphicFramePr>
        <p:xfrm>
          <a:off x="1139825" y="5518150"/>
          <a:ext cx="800417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0" name="Equation" r:id="rId16" imgW="9410400" imgH="1396800" progId="Equation.DSMT4">
                  <p:embed/>
                </p:oleObj>
              </mc:Choice>
              <mc:Fallback>
                <p:oleObj name="Equation" r:id="rId16" imgW="941040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5518150"/>
                        <a:ext cx="8004175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0057" name="Picture 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878525"/>
            <a:ext cx="3779837" cy="320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7925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面向计算机的傅里叶变换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/>
              <a:t>计算机只能处理数字信号，不能处理连续的无限长（全轴定义）的函数。因此</a:t>
            </a:r>
            <a:r>
              <a:rPr lang="zh-CN" altLang="en-US" sz="2400" dirty="0" smtClean="0"/>
              <a:t>，需要</a:t>
            </a:r>
            <a:r>
              <a:rPr lang="zh-CN" altLang="en-US" sz="2400" dirty="0" smtClean="0"/>
              <a:t>数字化处理，即，时间上采样，数值上量化，且在频域上也需要做数字化处理。即，</a:t>
            </a:r>
            <a:r>
              <a:rPr lang="zh-CN" altLang="en-US" sz="2400" dirty="0"/>
              <a:t>对</a:t>
            </a:r>
            <a:r>
              <a:rPr lang="zh-CN" altLang="en-US" sz="2400" dirty="0" smtClean="0"/>
              <a:t>𝑥</a:t>
            </a:r>
            <a:r>
              <a:rPr lang="en-US" altLang="zh-CN" sz="2400" dirty="0"/>
              <a:t>(</a:t>
            </a:r>
            <a:r>
              <a:rPr lang="zh-CN" altLang="en-US" sz="2400" dirty="0"/>
              <a:t>𝑡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和𝑋</a:t>
            </a:r>
            <a:r>
              <a:rPr lang="en-US" altLang="zh-CN" sz="2400" dirty="0"/>
              <a:t>(</a:t>
            </a:r>
            <a:r>
              <a:rPr lang="zh-CN" altLang="en-US" sz="2400" dirty="0"/>
              <a:t>𝜔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均做数字化处理。</a:t>
            </a:r>
            <a:endParaRPr lang="en-US" altLang="zh-CN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/>
              <a:t>问题</a:t>
            </a:r>
            <a:r>
              <a:rPr lang="zh-CN" altLang="en-US" sz="2400" dirty="0" smtClean="0"/>
              <a:t>：现实</a:t>
            </a:r>
            <a:r>
              <a:rPr lang="zh-CN" altLang="en-US" sz="2400" dirty="0" smtClean="0"/>
              <a:t>中的计算机能处理的信号，都是有限的数字序列，如何计算其频谱？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1653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8064" y="332656"/>
            <a:ext cx="3429000" cy="685800"/>
          </a:xfrm>
        </p:spPr>
        <p:txBody>
          <a:bodyPr/>
          <a:lstStyle/>
          <a:p>
            <a:r>
              <a:rPr lang="zh-CN" altLang="en-US" sz="3200" dirty="0"/>
              <a:t>频谱泄漏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6248400"/>
            <a:ext cx="1981200" cy="60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/>
              <a:t>改善方法：</a:t>
            </a: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971600" y="1340768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zh-CN" altLang="en-US" sz="2800" dirty="0"/>
              <a:t>对时域截短，使频谱变宽拖尾，称为泄漏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3429000" y="62484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zh-CN" altLang="en-US" sz="2800" dirty="0"/>
              <a:t>1）增加</a:t>
            </a:r>
            <a:r>
              <a:rPr lang="en-US" altLang="zh-CN" sz="2800" i="1" dirty="0"/>
              <a:t>x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</a:t>
            </a:r>
            <a:r>
              <a:rPr lang="zh-CN" altLang="en-US" sz="2800" dirty="0"/>
              <a:t>长度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6553200" y="6248400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zh-CN" altLang="en-US" sz="2800"/>
              <a:t>2）缓慢截短</a:t>
            </a: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27335" name="Picture 7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35613"/>
            <a:ext cx="6990928" cy="3891189"/>
          </a:xfrm>
          <a:prstGeom prst="rect">
            <a:avLst/>
          </a:prstGeom>
          <a:solidFill>
            <a:schemeClr val="tx1"/>
          </a:solidFill>
          <a:extLst/>
        </p:spPr>
      </p:pic>
    </p:spTree>
    <p:extLst>
      <p:ext uri="{BB962C8B-B14F-4D97-AF65-F5344CB8AC3E}">
        <p14:creationId xmlns:p14="http://schemas.microsoft.com/office/powerpoint/2010/main" val="31406023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0" grpId="0" autoUpdateAnimBg="0"/>
      <p:bldP spid="227331" grpId="0" build="p" autoUpdateAnimBg="0"/>
      <p:bldP spid="227332" grpId="0" autoUpdateAnimBg="0"/>
      <p:bldP spid="227333" grpId="0" autoUpdateAnimBg="0"/>
      <p:bldP spid="22733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2362200" cy="914400"/>
          </a:xfrm>
        </p:spPr>
        <p:txBody>
          <a:bodyPr/>
          <a:lstStyle/>
          <a:p>
            <a:r>
              <a:rPr lang="zh-CN" altLang="en-US" sz="3200" dirty="0"/>
              <a:t>栅栏效应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5638800"/>
            <a:ext cx="7772400" cy="1066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/>
              <a:t>改善方法：</a:t>
            </a:r>
          </a:p>
          <a:p>
            <a:pPr>
              <a:buFont typeface="Wingdings" pitchFamily="2" charset="2"/>
              <a:buNone/>
            </a:pPr>
            <a:r>
              <a:rPr lang="zh-CN" altLang="en-US" sz="2800"/>
              <a:t>增加频域抽样点数</a:t>
            </a:r>
            <a:r>
              <a:rPr lang="en-US" altLang="zh-CN" sz="2800" i="1"/>
              <a:t>N</a:t>
            </a:r>
            <a:r>
              <a:rPr lang="en-US" altLang="zh-CN" sz="2800"/>
              <a:t>（</a:t>
            </a:r>
            <a:r>
              <a:rPr lang="zh-CN" altLang="en-US" sz="2800"/>
              <a:t>时域补零），使谱线更密</a:t>
            </a: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971600" y="1124744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90000"/>
              <a:buFont typeface="Symbol" pitchFamily="18" charset="2"/>
              <a:buNone/>
            </a:pPr>
            <a:r>
              <a:rPr lang="en-US" altLang="zh-CN" sz="2800" dirty="0"/>
              <a:t>DFT</a:t>
            </a:r>
            <a:r>
              <a:rPr lang="zh-CN" altLang="en-US" sz="2800" dirty="0"/>
              <a:t>只计算离散点（基频</a:t>
            </a:r>
            <a:r>
              <a:rPr lang="en-US" altLang="zh-CN" sz="2800" i="1" dirty="0"/>
              <a:t>F</a:t>
            </a:r>
            <a:r>
              <a:rPr lang="en-US" altLang="zh-CN" sz="2800" i="1" baseline="-25000" dirty="0"/>
              <a:t>0</a:t>
            </a:r>
            <a:r>
              <a:rPr lang="zh-CN" altLang="en-US" sz="2800" dirty="0"/>
              <a:t>的整数倍处）的频谱，而不是连续函数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pic>
        <p:nvPicPr>
          <p:cNvPr id="228357" name="Picture 5" descr="3-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76872"/>
            <a:ext cx="6056772" cy="3125837"/>
          </a:xfrm>
          <a:prstGeom prst="rect">
            <a:avLst/>
          </a:prstGeom>
          <a:solidFill>
            <a:schemeClr val="tx1"/>
          </a:solidFill>
          <a:extLst/>
        </p:spPr>
      </p:pic>
    </p:spTree>
    <p:extLst>
      <p:ext uri="{BB962C8B-B14F-4D97-AF65-F5344CB8AC3E}">
        <p14:creationId xmlns:p14="http://schemas.microsoft.com/office/powerpoint/2010/main" val="155331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4" grpId="0" autoUpdateAnimBg="0"/>
      <p:bldP spid="228355" grpId="0" build="p" autoUpdateAnimBg="0"/>
      <p:bldP spid="22835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离散傅里叶变换及其</a:t>
            </a:r>
            <a:r>
              <a:rPr lang="en-US" altLang="zh-CN" dirty="0" err="1" smtClean="0"/>
              <a:t>matlab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765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FFT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dirty="0" smtClean="0"/>
                  <a:t>DFT</a:t>
                </a:r>
                <a:r>
                  <a:rPr lang="zh-CN" altLang="en-US" dirty="0" smtClean="0"/>
                  <a:t>的计算量大约</a:t>
                </a:r>
                <a:r>
                  <a:rPr lang="en-US" altLang="zh-CN" dirty="0"/>
                  <a:t>N</a:t>
                </a:r>
                <a:r>
                  <a:rPr lang="en-US" altLang="zh-CN" baseline="30000" dirty="0"/>
                  <a:t>2</a:t>
                </a:r>
                <a:r>
                  <a:rPr lang="zh-CN" altLang="en-US" dirty="0"/>
                  <a:t>次乘法</a:t>
                </a:r>
                <a:r>
                  <a:rPr lang="zh-CN" altLang="en-US" dirty="0" smtClean="0"/>
                  <a:t>和</a:t>
                </a:r>
                <a:r>
                  <a:rPr lang="en-US" altLang="zh-CN" dirty="0"/>
                  <a:t>N</a:t>
                </a:r>
                <a:r>
                  <a:rPr lang="en-US" altLang="zh-CN" baseline="30000" dirty="0"/>
                  <a:t>2</a:t>
                </a:r>
                <a:r>
                  <a:rPr lang="zh-CN" altLang="en-US" dirty="0" smtClean="0"/>
                  <a:t>次</a:t>
                </a:r>
                <a:r>
                  <a:rPr lang="zh-CN" altLang="en-US" dirty="0"/>
                  <a:t>加法</a:t>
                </a:r>
                <a:r>
                  <a:rPr lang="zh-CN" altLang="en-US" dirty="0" smtClean="0"/>
                  <a:t>。对于数据点较多的序列，计算量大到无法应用。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dirty="0" smtClean="0"/>
                  <a:t>1965</a:t>
                </a:r>
                <a:r>
                  <a:rPr lang="zh-CN" altLang="en-US" dirty="0" smtClean="0"/>
                  <a:t>年</a:t>
                </a:r>
                <a:r>
                  <a:rPr lang="en-US" altLang="zh-CN" dirty="0" smtClean="0"/>
                  <a:t>J</a:t>
                </a:r>
                <a:r>
                  <a:rPr lang="en-US" altLang="zh-CN" dirty="0"/>
                  <a:t>. W. </a:t>
                </a:r>
                <a:r>
                  <a:rPr lang="en-US" altLang="zh-CN" dirty="0" err="1" smtClean="0"/>
                  <a:t>Tukey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T</a:t>
                </a:r>
                <a:r>
                  <a:rPr lang="en-US" altLang="zh-CN" dirty="0"/>
                  <a:t>. W. </a:t>
                </a:r>
                <a:r>
                  <a:rPr lang="en-US" altLang="zh-CN" dirty="0" err="1" smtClean="0"/>
                  <a:t>Coody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提出了快速算法，将计算量提高到只需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𝑁𝑙𝑜𝑔</m:t>
                    </m:r>
                    <m:r>
                      <a:rPr lang="en-US" altLang="zh-CN" i="1" baseline="-25000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en-US" altLang="zh-CN" i="1" baseline="-2500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zh-CN" altLang="en-US" dirty="0"/>
                  <a:t>乘法</a:t>
                </a:r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𝑁𝑙𝑜𝑔</m:t>
                    </m:r>
                    <m:r>
                      <a:rPr lang="en-US" altLang="zh-CN" i="1" baseline="-25000">
                        <a:latin typeface="Cambria Math"/>
                      </a:rPr>
                      <m:t>2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𝑁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加法，运算</a:t>
                </a:r>
                <a:r>
                  <a:rPr lang="zh-CN" altLang="en-US" dirty="0"/>
                  <a:t>效率提高</a:t>
                </a:r>
                <a:r>
                  <a:rPr lang="en-US" altLang="zh-CN" dirty="0"/>
                  <a:t>1~2</a:t>
                </a:r>
                <a:r>
                  <a:rPr lang="zh-CN" altLang="en-US" dirty="0"/>
                  <a:t>个</a:t>
                </a:r>
                <a:r>
                  <a:rPr lang="zh-CN" altLang="en-US" dirty="0" smtClean="0"/>
                  <a:t>数量级。</a:t>
                </a:r>
                <a:endParaRPr lang="zh-CN" altLang="en-US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该算法最早发表在</a:t>
                </a:r>
                <a:r>
                  <a:rPr lang="en-US" altLang="zh-CN" dirty="0"/>
                  <a:t>《</a:t>
                </a:r>
                <a:r>
                  <a:rPr lang="zh-CN" altLang="en-US" dirty="0"/>
                  <a:t>计算数学</a:t>
                </a:r>
                <a:r>
                  <a:rPr lang="en-US" altLang="zh-CN" dirty="0"/>
                  <a:t>》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Math. Computation , Vol. 19, 1965</a:t>
                </a:r>
                <a:r>
                  <a:rPr lang="zh-CN" altLang="en-US" dirty="0" smtClean="0"/>
                  <a:t>），名为</a:t>
                </a:r>
                <a:r>
                  <a:rPr lang="en-US" altLang="zh-CN" dirty="0" smtClean="0"/>
                  <a:t>《</a:t>
                </a:r>
                <a:r>
                  <a:rPr lang="zh-CN" altLang="en-US" dirty="0"/>
                  <a:t>机器计算傅立叶级数的一种算法</a:t>
                </a:r>
                <a:r>
                  <a:rPr lang="en-US" altLang="zh-CN" dirty="0" smtClean="0"/>
                  <a:t>》</a:t>
                </a:r>
                <a:r>
                  <a:rPr lang="zh-CN" altLang="en-US" dirty="0" smtClean="0"/>
                  <a:t>后又</a:t>
                </a:r>
                <a:r>
                  <a:rPr lang="zh-CN" altLang="en-US" dirty="0"/>
                  <a:t>经人们进行改进，很快形成一套高效运算方法，这</a:t>
                </a:r>
                <a:r>
                  <a:rPr lang="zh-CN" altLang="en-US" dirty="0" smtClean="0"/>
                  <a:t>就目前是</a:t>
                </a:r>
                <a:r>
                  <a:rPr lang="zh-CN" altLang="en-US" dirty="0"/>
                  <a:t>快速傅立叶变换简称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Fast Fourier Transform</a:t>
                </a:r>
                <a:r>
                  <a:rPr lang="zh-CN" altLang="en-US" dirty="0"/>
                  <a:t>）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这种算法又称蝶形算法，利用了</a:t>
                </a:r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函数的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 smtClean="0"/>
                  <a:t>）对称性</a:t>
                </a:r>
                <a:r>
                  <a:rPr lang="zh-CN" altLang="en-US" dirty="0"/>
                  <a:t> 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 smtClean="0"/>
                  <a:t>）周期性</a:t>
                </a:r>
                <a:r>
                  <a:rPr lang="zh-CN" altLang="en-US" dirty="0"/>
                  <a:t> 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 smtClean="0"/>
                  <a:t>）可</a:t>
                </a:r>
                <a:r>
                  <a:rPr lang="zh-CN" altLang="en-US" dirty="0"/>
                  <a:t>约性 </a:t>
                </a:r>
              </a:p>
              <a:p>
                <a:endParaRPr lang="en-US" altLang="zh-CN" b="0" i="1" dirty="0" smtClean="0">
                  <a:latin typeface="Cambria Math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0" t="-943" r="-4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458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蝶形算法</a:t>
            </a:r>
            <a:r>
              <a:rPr lang="zh-CN" altLang="en-US" dirty="0" smtClean="0"/>
              <a:t>示意图</a:t>
            </a:r>
            <a:endParaRPr lang="zh-CN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320137" cy="4136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414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FFT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 </a:t>
            </a:r>
            <a:r>
              <a:rPr lang="zh-CN" altLang="en-US" dirty="0" smtClean="0"/>
              <a:t>画时域曲线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t </a:t>
            </a:r>
            <a:r>
              <a:rPr lang="en-US" altLang="zh-CN" dirty="0"/>
              <a:t>= 0:0.001:0.6;</a:t>
            </a:r>
          </a:p>
          <a:p>
            <a:pPr marL="457200" lvl="1" indent="0">
              <a:buNone/>
            </a:pPr>
            <a:r>
              <a:rPr lang="en-US" altLang="zh-CN" dirty="0"/>
              <a:t>x = sin(2*pi*50*t)+sin(2*pi*120*t);</a:t>
            </a:r>
          </a:p>
          <a:p>
            <a:pPr marL="457200" lvl="1" indent="0">
              <a:buNone/>
            </a:pPr>
            <a:r>
              <a:rPr lang="en-US" altLang="zh-CN" dirty="0"/>
              <a:t>y = x + 2*</a:t>
            </a:r>
            <a:r>
              <a:rPr lang="en-US" altLang="zh-CN" dirty="0" err="1"/>
              <a:t>randn</a:t>
            </a:r>
            <a:r>
              <a:rPr lang="en-US" altLang="zh-CN" dirty="0"/>
              <a:t>(size(t));</a:t>
            </a:r>
          </a:p>
          <a:p>
            <a:pPr marL="457200" lvl="1" indent="0">
              <a:buNone/>
            </a:pPr>
            <a:r>
              <a:rPr lang="en-US" altLang="zh-CN" dirty="0"/>
              <a:t>plot(1000*t(1:50),y(1:50))</a:t>
            </a:r>
          </a:p>
          <a:p>
            <a:pPr marL="457200" lvl="1" indent="0">
              <a:buNone/>
            </a:pPr>
            <a:r>
              <a:rPr lang="en-US" altLang="zh-CN" dirty="0"/>
              <a:t>title('Signal Corrupted with Zero-Mean Random Noise')</a:t>
            </a:r>
          </a:p>
          <a:p>
            <a:pPr marL="457200" lvl="1" indent="0">
              <a:buNone/>
            </a:pPr>
            <a:r>
              <a:rPr lang="en-US" altLang="zh-CN" dirty="0" err="1"/>
              <a:t>xlabel</a:t>
            </a:r>
            <a:r>
              <a:rPr lang="en-US" altLang="zh-CN" dirty="0"/>
              <a:t>('time (milliseconds)')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432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利用傅里叶变换画</a:t>
            </a:r>
            <a:r>
              <a:rPr lang="zh-CN" altLang="en-US" dirty="0"/>
              <a:t>出函数</a:t>
            </a:r>
            <a:r>
              <a:rPr lang="en-US" altLang="zh-CN" dirty="0"/>
              <a:t>y(t)</a:t>
            </a:r>
            <a:r>
              <a:rPr lang="zh-CN" altLang="en-US" dirty="0" smtClean="0"/>
              <a:t>的频谱。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Y = </a:t>
            </a:r>
            <a:r>
              <a:rPr lang="en-US" altLang="zh-CN" dirty="0" err="1"/>
              <a:t>fft</a:t>
            </a:r>
            <a:r>
              <a:rPr lang="en-US" altLang="zh-CN" dirty="0"/>
              <a:t>(y,512);</a:t>
            </a:r>
          </a:p>
          <a:p>
            <a:pPr marL="457200" lvl="1" indent="0">
              <a:buNone/>
            </a:pPr>
            <a:r>
              <a:rPr lang="en-US" altLang="zh-CN" dirty="0" err="1"/>
              <a:t>Pyy</a:t>
            </a:r>
            <a:r>
              <a:rPr lang="en-US" altLang="zh-CN" dirty="0"/>
              <a:t> = Y.* </a:t>
            </a:r>
            <a:r>
              <a:rPr lang="en-US" altLang="zh-CN" dirty="0" err="1"/>
              <a:t>conj</a:t>
            </a:r>
            <a:r>
              <a:rPr lang="en-US" altLang="zh-CN" dirty="0"/>
              <a:t>(Y) / 512;</a:t>
            </a:r>
          </a:p>
          <a:p>
            <a:pPr marL="457200" lvl="1" indent="0">
              <a:buNone/>
            </a:pPr>
            <a:r>
              <a:rPr lang="en-US" altLang="zh-CN" dirty="0"/>
              <a:t>f = 1000*(0:256)/512;</a:t>
            </a:r>
          </a:p>
          <a:p>
            <a:pPr marL="457200" lvl="1" indent="0">
              <a:buNone/>
            </a:pPr>
            <a:r>
              <a:rPr lang="en-US" altLang="zh-CN" dirty="0"/>
              <a:t>plot(</a:t>
            </a:r>
            <a:r>
              <a:rPr lang="en-US" altLang="zh-CN" dirty="0" err="1"/>
              <a:t>f,Pyy</a:t>
            </a:r>
            <a:r>
              <a:rPr lang="en-US" altLang="zh-CN" dirty="0"/>
              <a:t>(1:257))</a:t>
            </a:r>
          </a:p>
          <a:p>
            <a:pPr marL="457200" lvl="1" indent="0">
              <a:buNone/>
            </a:pPr>
            <a:r>
              <a:rPr lang="en-US" altLang="zh-CN" dirty="0"/>
              <a:t>title('Frequency content of y')</a:t>
            </a:r>
          </a:p>
          <a:p>
            <a:pPr marL="457200" lvl="1" indent="0">
              <a:buNone/>
            </a:pPr>
            <a:r>
              <a:rPr lang="en-US" altLang="zh-CN" dirty="0" err="1"/>
              <a:t>xlabel</a:t>
            </a:r>
            <a:r>
              <a:rPr lang="en-US" altLang="zh-CN" dirty="0"/>
              <a:t>('frequency (Hz)')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073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f (t) = </a:t>
                </a:r>
                <a:r>
                  <a:rPr lang="en-US" altLang="zh-CN" dirty="0" smtClean="0"/>
                  <a:t>sin(100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altLang="zh-CN" dirty="0" smtClean="0"/>
                  <a:t>t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的频谱图</a:t>
                </a:r>
              </a:p>
              <a:p>
                <a:pPr marL="457200" lvl="1" indent="0">
                  <a:buNone/>
                </a:pPr>
                <a:r>
                  <a:rPr lang="en-US" altLang="zh-CN" dirty="0" smtClean="0"/>
                  <a:t>t </a:t>
                </a:r>
                <a:r>
                  <a:rPr lang="en-US" altLang="zh-CN" dirty="0"/>
                  <a:t>= 0:.001:.25;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x = sin(2*pi*50*t)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y = x;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Y = </a:t>
                </a:r>
                <a:r>
                  <a:rPr lang="en-US" altLang="zh-CN" dirty="0" err="1"/>
                  <a:t>fft</a:t>
                </a:r>
                <a:r>
                  <a:rPr lang="en-US" altLang="zh-CN" dirty="0"/>
                  <a:t>(y,256);</a:t>
                </a:r>
              </a:p>
              <a:p>
                <a:pPr marL="457200" lvl="1" indent="0">
                  <a:buNone/>
                </a:pPr>
                <a:r>
                  <a:rPr lang="en-US" altLang="zh-CN" dirty="0" err="1"/>
                  <a:t>Pyy</a:t>
                </a:r>
                <a:r>
                  <a:rPr lang="en-US" altLang="zh-CN" dirty="0"/>
                  <a:t> = Y.*</a:t>
                </a:r>
                <a:r>
                  <a:rPr lang="en-US" altLang="zh-CN" dirty="0" err="1"/>
                  <a:t>conj</a:t>
                </a:r>
                <a:r>
                  <a:rPr lang="en-US" altLang="zh-CN" dirty="0"/>
                  <a:t>(Y)/256;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f = 1000/256*(0:127);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plot(</a:t>
                </a:r>
                <a:r>
                  <a:rPr lang="en-US" altLang="zh-CN" dirty="0" err="1"/>
                  <a:t>f,Pyy</a:t>
                </a:r>
                <a:r>
                  <a:rPr lang="en-US" altLang="zh-CN" dirty="0"/>
                  <a:t>(1:128));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title('Power spectral density');</a:t>
                </a:r>
              </a:p>
              <a:p>
                <a:pPr marL="457200" lvl="1" indent="0">
                  <a:buNone/>
                </a:pPr>
                <a:r>
                  <a:rPr lang="en-US" altLang="zh-CN" dirty="0" err="1"/>
                  <a:t>xlabel</a:t>
                </a:r>
                <a:r>
                  <a:rPr lang="en-US" altLang="zh-CN" dirty="0"/>
                  <a:t>('Frequency (Hz)');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61" t="-2965" b="-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284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/>
                  <a:t>f (t) = sin(100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</a:rPr>
                      <m:t>𝜋</m:t>
                    </m:r>
                  </m:oMath>
                </a14:m>
                <a:r>
                  <a:rPr lang="en-US" altLang="zh-CN" dirty="0"/>
                  <a:t>t) + 2sin(280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</a:rPr>
                      <m:t>𝜋</m:t>
                    </m:r>
                  </m:oMath>
                </a14:m>
                <a:r>
                  <a:rPr lang="en-US" altLang="zh-CN" dirty="0"/>
                  <a:t>t)</a:t>
                </a:r>
                <a:r>
                  <a:rPr lang="zh-CN" altLang="en-US" dirty="0"/>
                  <a:t>的频谱图</a:t>
                </a:r>
              </a:p>
              <a:p>
                <a:r>
                  <a:rPr lang="en-US" altLang="zh-CN" dirty="0"/>
                  <a:t>【</a:t>
                </a:r>
                <a:r>
                  <a:rPr lang="zh-CN" altLang="en-US" dirty="0"/>
                  <a:t>程序</a:t>
                </a:r>
                <a:r>
                  <a:rPr lang="en-US" altLang="zh-CN" dirty="0"/>
                  <a:t>】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t = 0:.001:.25;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x = sin(2*pi*50*t)</a:t>
                </a:r>
                <a:r>
                  <a:rPr lang="zh-CN" altLang="en-US" dirty="0"/>
                  <a:t>＋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＊</a:t>
                </a:r>
                <a:r>
                  <a:rPr lang="en-US" altLang="zh-CN" dirty="0"/>
                  <a:t>sin(2*pi*140*t)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y = x;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Y = </a:t>
                </a:r>
                <a:r>
                  <a:rPr lang="en-US" altLang="zh-CN" dirty="0" err="1"/>
                  <a:t>fft</a:t>
                </a:r>
                <a:r>
                  <a:rPr lang="en-US" altLang="zh-CN" dirty="0"/>
                  <a:t>(y,256);</a:t>
                </a:r>
              </a:p>
              <a:p>
                <a:pPr marL="457200" lvl="1" indent="0">
                  <a:buNone/>
                </a:pPr>
                <a:r>
                  <a:rPr lang="en-US" altLang="zh-CN" dirty="0" err="1"/>
                  <a:t>Pyy</a:t>
                </a:r>
                <a:r>
                  <a:rPr lang="en-US" altLang="zh-CN" dirty="0"/>
                  <a:t> = Y.*</a:t>
                </a:r>
                <a:r>
                  <a:rPr lang="en-US" altLang="zh-CN" dirty="0" err="1"/>
                  <a:t>conj</a:t>
                </a:r>
                <a:r>
                  <a:rPr lang="en-US" altLang="zh-CN" dirty="0"/>
                  <a:t>(Y)/256;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f = 1000/256*(0:127);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plot(</a:t>
                </a:r>
                <a:r>
                  <a:rPr lang="en-US" altLang="zh-CN" dirty="0" err="1"/>
                  <a:t>f,Pyy</a:t>
                </a:r>
                <a:r>
                  <a:rPr lang="en-US" altLang="zh-CN" dirty="0"/>
                  <a:t>(1:128));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title('Power spectral density');</a:t>
                </a:r>
              </a:p>
              <a:p>
                <a:pPr marL="457200" lvl="1" indent="0">
                  <a:buNone/>
                </a:pPr>
                <a:r>
                  <a:rPr lang="en-US" altLang="zh-CN" dirty="0" err="1"/>
                  <a:t>xlabel</a:t>
                </a:r>
                <a:r>
                  <a:rPr lang="en-US" altLang="zh-CN" dirty="0"/>
                  <a:t>('Frequency (Hz)');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51" t="-2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31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语音</a:t>
            </a:r>
            <a:r>
              <a:rPr lang="zh-CN" altLang="en-US" dirty="0"/>
              <a:t>信号的频谱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00100" lvl="2" indent="0">
              <a:buNone/>
            </a:pPr>
            <a:r>
              <a:rPr lang="en-US" altLang="zh-CN" dirty="0" smtClean="0"/>
              <a:t>[</a:t>
            </a:r>
            <a:r>
              <a:rPr lang="en-US" altLang="zh-CN" dirty="0" err="1"/>
              <a:t>X,fs</a:t>
            </a:r>
            <a:r>
              <a:rPr lang="en-US" altLang="zh-CN" dirty="0"/>
              <a:t>]=</a:t>
            </a:r>
            <a:r>
              <a:rPr lang="en-US" altLang="zh-CN" dirty="0" err="1" smtClean="0"/>
              <a:t>audioread</a:t>
            </a:r>
            <a:r>
              <a:rPr lang="en-US" altLang="zh-CN" dirty="0" smtClean="0"/>
              <a:t>(sound.wav</a:t>
            </a:r>
            <a:r>
              <a:rPr lang="en-US" altLang="zh-CN" dirty="0"/>
              <a:t>');</a:t>
            </a:r>
          </a:p>
          <a:p>
            <a:pPr marL="800100" lvl="2" indent="0">
              <a:buNone/>
            </a:pPr>
            <a:r>
              <a:rPr lang="en-US" altLang="zh-CN" dirty="0"/>
              <a:t>subplot(211);</a:t>
            </a:r>
          </a:p>
          <a:p>
            <a:pPr marL="800100" lvl="2" indent="0">
              <a:buNone/>
            </a:pPr>
            <a:r>
              <a:rPr lang="en-US" altLang="zh-CN" dirty="0"/>
              <a:t>t=(0:length(X)-1)/</a:t>
            </a:r>
            <a:r>
              <a:rPr lang="en-US" altLang="zh-CN" dirty="0" err="1"/>
              <a:t>fs</a:t>
            </a:r>
            <a:r>
              <a:rPr lang="en-US" altLang="zh-CN" dirty="0"/>
              <a:t>;</a:t>
            </a:r>
          </a:p>
          <a:p>
            <a:pPr marL="800100" lvl="2" indent="0">
              <a:buNone/>
            </a:pPr>
            <a:r>
              <a:rPr lang="en-US" altLang="zh-CN" dirty="0"/>
              <a:t>plot(</a:t>
            </a:r>
            <a:r>
              <a:rPr lang="en-US" altLang="zh-CN" dirty="0" err="1"/>
              <a:t>t,X</a:t>
            </a:r>
            <a:r>
              <a:rPr lang="en-US" altLang="zh-CN" dirty="0"/>
              <a:t>);</a:t>
            </a:r>
          </a:p>
          <a:p>
            <a:pPr marL="800100" lvl="2" indent="0">
              <a:buNone/>
            </a:pPr>
            <a:r>
              <a:rPr lang="en-US" altLang="zh-CN" dirty="0"/>
              <a:t>title('</a:t>
            </a:r>
            <a:r>
              <a:rPr lang="zh-CN" altLang="en-US" dirty="0"/>
              <a:t>时域分析图</a:t>
            </a:r>
            <a:r>
              <a:rPr lang="en-US" altLang="zh-CN" dirty="0"/>
              <a:t>');</a:t>
            </a:r>
          </a:p>
          <a:p>
            <a:pPr marL="800100" lvl="2" indent="0">
              <a:buNone/>
            </a:pPr>
            <a:r>
              <a:rPr lang="en-US" altLang="zh-CN" dirty="0"/>
              <a:t>subplot(212);</a:t>
            </a:r>
          </a:p>
          <a:p>
            <a:pPr marL="800100" lvl="2" indent="0">
              <a:buNone/>
            </a:pPr>
            <a:r>
              <a:rPr lang="en-US" altLang="zh-CN" dirty="0"/>
              <a:t>y=</a:t>
            </a:r>
            <a:r>
              <a:rPr lang="en-US" altLang="zh-CN" dirty="0" err="1"/>
              <a:t>fft</a:t>
            </a:r>
            <a:r>
              <a:rPr lang="en-US" altLang="zh-CN" dirty="0"/>
              <a:t>(</a:t>
            </a:r>
            <a:r>
              <a:rPr lang="en-US" altLang="zh-CN" dirty="0" err="1"/>
              <a:t>X,fs</a:t>
            </a:r>
            <a:r>
              <a:rPr lang="en-US" altLang="zh-CN" dirty="0"/>
              <a:t>);</a:t>
            </a:r>
          </a:p>
          <a:p>
            <a:pPr marL="800100" lvl="2" indent="0">
              <a:buNone/>
            </a:pPr>
            <a:r>
              <a:rPr lang="en-US" altLang="zh-CN" dirty="0" err="1"/>
              <a:t>df</a:t>
            </a:r>
            <a:r>
              <a:rPr lang="en-US" altLang="zh-CN" dirty="0"/>
              <a:t>=</a:t>
            </a:r>
            <a:r>
              <a:rPr lang="en-US" altLang="zh-CN" dirty="0" err="1"/>
              <a:t>fs</a:t>
            </a:r>
            <a:r>
              <a:rPr lang="en-US" altLang="zh-CN" dirty="0"/>
              <a:t>/(length(y)-1);</a:t>
            </a:r>
          </a:p>
          <a:p>
            <a:pPr marL="800100" lvl="2" indent="0">
              <a:buNone/>
            </a:pPr>
            <a:r>
              <a:rPr lang="en-US" altLang="zh-CN" dirty="0" err="1"/>
              <a:t>fx</a:t>
            </a:r>
            <a:r>
              <a:rPr lang="en-US" altLang="zh-CN" dirty="0"/>
              <a:t>=</a:t>
            </a:r>
            <a:r>
              <a:rPr lang="en-US" altLang="zh-CN" dirty="0" err="1"/>
              <a:t>df</a:t>
            </a:r>
            <a:r>
              <a:rPr lang="en-US" altLang="zh-CN" dirty="0"/>
              <a:t>*(0:length(y)-1);</a:t>
            </a:r>
          </a:p>
          <a:p>
            <a:pPr marL="800100" lvl="2" indent="0">
              <a:buNone/>
            </a:pPr>
            <a:r>
              <a:rPr lang="en-US" altLang="zh-CN" dirty="0"/>
              <a:t>plot(</a:t>
            </a:r>
            <a:r>
              <a:rPr lang="en-US" altLang="zh-CN" dirty="0" err="1"/>
              <a:t>fx,abs</a:t>
            </a:r>
            <a:r>
              <a:rPr lang="en-US" altLang="zh-CN" dirty="0"/>
              <a:t>(y));</a:t>
            </a:r>
          </a:p>
          <a:p>
            <a:pPr marL="800100" lvl="2" indent="0">
              <a:buNone/>
            </a:pPr>
            <a:r>
              <a:rPr lang="en-US" altLang="zh-CN" dirty="0"/>
              <a:t>axis([0 20000 0 500]);</a:t>
            </a:r>
          </a:p>
          <a:p>
            <a:pPr marL="800100" lvl="2" indent="0">
              <a:buNone/>
            </a:pPr>
            <a:r>
              <a:rPr lang="en-US" altLang="zh-CN" dirty="0"/>
              <a:t>title('</a:t>
            </a:r>
            <a:r>
              <a:rPr lang="zh-CN" altLang="en-US" dirty="0"/>
              <a:t>频域分析图</a:t>
            </a:r>
            <a:r>
              <a:rPr lang="en-US" altLang="zh-CN" dirty="0"/>
              <a:t>');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18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DTFT</a:t>
            </a:r>
            <a:r>
              <a:rPr lang="zh-CN" altLang="en-US" dirty="0" smtClean="0"/>
              <a:t>的特点</a:t>
            </a:r>
            <a:endParaRPr lang="en-US" dirty="0"/>
          </a:p>
        </p:txBody>
      </p:sp>
      <p:sp>
        <p:nvSpPr>
          <p:cNvPr id="13314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C515446-E6F8-49ED-87F5-8661CE700877}" type="datetime2">
              <a:rPr lang="en-US" altLang="zh-CN" smtClean="0">
                <a:solidFill>
                  <a:srgbClr val="FFFFFF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Thursday, September 21, 2017</a:t>
            </a:fld>
            <a:endParaRPr lang="en-US" altLang="zh-CN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EB57F4F-9F83-4ACF-84CF-92E38EC007D3}" type="slidenum">
              <a:rPr lang="en-US" altLang="zh-CN">
                <a:solidFill>
                  <a:srgbClr val="FFFFFF"/>
                </a:solidFill>
                <a:latin typeface="Times New Roman" pitchFamily="18" charset="0"/>
              </a:rPr>
              <a:pPr/>
              <a:t>4</a:t>
            </a:fld>
            <a:endParaRPr lang="en-US" altLang="zh-CN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3318" name="Rectangle 28"/>
          <p:cNvSpPr>
            <a:spLocks noChangeArrowheads="1"/>
          </p:cNvSpPr>
          <p:nvPr/>
        </p:nvSpPr>
        <p:spPr bwMode="auto">
          <a:xfrm>
            <a:off x="1412875" y="635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 altLang="zh-CN">
              <a:ea typeface="宋体" pitchFamily="2" charset="-122"/>
            </a:endParaRPr>
          </a:p>
        </p:txBody>
      </p:sp>
      <p:graphicFrame>
        <p:nvGraphicFramePr>
          <p:cNvPr id="13319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835179"/>
              </p:ext>
            </p:extLst>
          </p:nvPr>
        </p:nvGraphicFramePr>
        <p:xfrm>
          <a:off x="1495425" y="2047875"/>
          <a:ext cx="58959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3" imgW="2273300" imgH="444500" progId="Equation.DSMT4">
                  <p:embed/>
                </p:oleObj>
              </mc:Choice>
              <mc:Fallback>
                <p:oleObj name="Equation" r:id="rId3" imgW="22733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2047875"/>
                        <a:ext cx="58959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0" name="Group 8"/>
          <p:cNvGrpSpPr>
            <a:grpSpLocks/>
          </p:cNvGrpSpPr>
          <p:nvPr/>
        </p:nvGrpSpPr>
        <p:grpSpPr bwMode="auto">
          <a:xfrm>
            <a:off x="1046163" y="3078163"/>
            <a:ext cx="6573837" cy="795337"/>
            <a:chOff x="1252223" y="2957466"/>
            <a:chExt cx="6574364" cy="796162"/>
          </a:xfrm>
        </p:grpSpPr>
        <p:sp>
          <p:nvSpPr>
            <p:cNvPr id="13323" name="TextBox 33"/>
            <p:cNvSpPr txBox="1">
              <a:spLocks noChangeArrowheads="1"/>
            </p:cNvSpPr>
            <p:nvPr/>
          </p:nvSpPr>
          <p:spPr bwMode="auto">
            <a:xfrm>
              <a:off x="1252223" y="3201626"/>
              <a:ext cx="243767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b="1" baseline="-25000">
                  <a:solidFill>
                    <a:srgbClr val="FF0000"/>
                  </a:solidFill>
                  <a:latin typeface="Times New Roman" pitchFamily="18" charset="0"/>
                  <a:ea typeface="微软雅黑" pitchFamily="34" charset="-122"/>
                </a:rPr>
                <a:t>信号离散、非周期</a:t>
              </a:r>
            </a:p>
          </p:txBody>
        </p:sp>
        <p:sp>
          <p:nvSpPr>
            <p:cNvPr id="13324" name="Right Arrow 6"/>
            <p:cNvSpPr>
              <a:spLocks noChangeArrowheads="1"/>
            </p:cNvSpPr>
            <p:nvPr/>
          </p:nvSpPr>
          <p:spPr bwMode="auto">
            <a:xfrm>
              <a:off x="3646594" y="3515169"/>
              <a:ext cx="1143000" cy="208711"/>
            </a:xfrm>
            <a:prstGeom prst="rightArrow">
              <a:avLst>
                <a:gd name="adj1" fmla="val 50000"/>
                <a:gd name="adj2" fmla="val 49998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en-US" altLang="zh-CN" sz="2400"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13325" name="TextBox 7"/>
            <p:cNvSpPr txBox="1">
              <a:spLocks noChangeArrowheads="1"/>
            </p:cNvSpPr>
            <p:nvPr/>
          </p:nvSpPr>
          <p:spPr bwMode="auto">
            <a:xfrm>
              <a:off x="3700055" y="2957466"/>
              <a:ext cx="1036078" cy="5799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400" dirty="0">
                  <a:latin typeface="Times New Roman" pitchFamily="18" charset="0"/>
                  <a:ea typeface="微软雅黑" pitchFamily="34" charset="-122"/>
                </a:rPr>
                <a:t>DTFT</a:t>
              </a:r>
            </a:p>
          </p:txBody>
        </p:sp>
        <p:sp>
          <p:nvSpPr>
            <p:cNvPr id="13326" name="TextBox 37"/>
            <p:cNvSpPr txBox="1">
              <a:spLocks noChangeArrowheads="1"/>
            </p:cNvSpPr>
            <p:nvPr/>
          </p:nvSpPr>
          <p:spPr bwMode="auto">
            <a:xfrm>
              <a:off x="5029200" y="3230408"/>
              <a:ext cx="27973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800" b="1" baseline="-25000">
                  <a:solidFill>
                    <a:srgbClr val="FF0000"/>
                  </a:solidFill>
                  <a:latin typeface="Times New Roman" pitchFamily="18" charset="0"/>
                  <a:ea typeface="微软雅黑" pitchFamily="34" charset="-122"/>
                </a:rPr>
                <a:t>具有周期性、连续曲线</a:t>
              </a: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3994150"/>
            <a:ext cx="393065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037013"/>
            <a:ext cx="4044950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95536" y="1556792"/>
                <a:ext cx="84969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𝑥</m:t>
                    </m:r>
                    <m:r>
                      <a:rPr lang="en-US" altLang="zh-CN" sz="2400" i="1">
                        <a:latin typeface="Cambria Math"/>
                      </a:rPr>
                      <m:t>[</m:t>
                    </m:r>
                    <m:r>
                      <a:rPr lang="en-US" altLang="zh-CN" sz="2400" i="1">
                        <a:latin typeface="Cambria Math"/>
                      </a:rPr>
                      <m:t>𝑛</m:t>
                    </m:r>
                    <m:r>
                      <a:rPr lang="en-US" altLang="zh-CN" sz="2400" i="1">
                        <a:latin typeface="Cambria Math"/>
                      </a:rPr>
                      <m:t>]</m:t>
                    </m:r>
                  </m:oMath>
                </a14:m>
                <a:r>
                  <a:rPr lang="zh-CN" altLang="en-US" sz="2400" dirty="0"/>
                  <a:t>是一</a:t>
                </a:r>
                <a:r>
                  <a:rPr lang="zh-CN" altLang="en-US" sz="2400" dirty="0" smtClean="0"/>
                  <a:t>个离散信号，则：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56792"/>
                <a:ext cx="8496944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148" t="-157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41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读入给定语音信号，</a:t>
            </a:r>
            <a:r>
              <a:rPr lang="en-US" altLang="zh-CN" dirty="0" smtClean="0">
                <a:latin typeface="宋体"/>
                <a:ea typeface="宋体"/>
              </a:rPr>
              <a:t>①</a:t>
            </a:r>
            <a:r>
              <a:rPr lang="zh-CN" altLang="en-US" dirty="0" smtClean="0"/>
              <a:t>绘制其时域无限</a:t>
            </a:r>
            <a:r>
              <a:rPr lang="zh-CN" altLang="en-US" dirty="0"/>
              <a:t>；</a:t>
            </a:r>
            <a:r>
              <a:rPr lang="en-US" altLang="zh-CN" dirty="0" smtClean="0">
                <a:latin typeface="宋体"/>
              </a:rPr>
              <a:t>②</a:t>
            </a:r>
            <a:r>
              <a:rPr lang="zh-CN" altLang="en-US" dirty="0" smtClean="0"/>
              <a:t>根据对时域曲线的观察，找出几段时域特点不同的信号，绘制其频谱图，并绘制全部信号的频谱图；</a:t>
            </a:r>
            <a:r>
              <a:rPr lang="en-US" altLang="zh-CN" dirty="0" smtClean="0">
                <a:latin typeface="宋体"/>
              </a:rPr>
              <a:t>③</a:t>
            </a:r>
            <a:r>
              <a:rPr lang="zh-CN" altLang="en-US" dirty="0" smtClean="0"/>
              <a:t>比较这些频谱图的特点，已经相互关系。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06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DTFT</a:t>
            </a:r>
            <a:r>
              <a:rPr lang="zh-CN" altLang="en-US" dirty="0" smtClean="0"/>
              <a:t>的局限性</a:t>
            </a:r>
            <a:endParaRPr lang="en-US" dirty="0"/>
          </a:p>
        </p:txBody>
      </p:sp>
      <p:sp>
        <p:nvSpPr>
          <p:cNvPr id="1433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3A4BBB-8095-49C1-B886-040B2E7775A2}" type="datetime2">
              <a:rPr lang="en-US" altLang="zh-CN" smtClean="0">
                <a:solidFill>
                  <a:srgbClr val="FFFFFF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Thursday, September 21, 2017</a:t>
            </a:fld>
            <a:endParaRPr lang="en-US" altLang="zh-CN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9FD6DEB-3BC7-4CDF-9A84-72552A1F031B}" type="slidenum">
              <a:rPr lang="en-US" altLang="zh-CN">
                <a:solidFill>
                  <a:srgbClr val="FFFFFF"/>
                </a:solidFill>
                <a:latin typeface="Times New Roman" pitchFamily="18" charset="0"/>
              </a:rPr>
              <a:pPr/>
              <a:t>5</a:t>
            </a:fld>
            <a:endParaRPr lang="en-US" altLang="zh-CN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4342" name="Rectangle 28"/>
          <p:cNvSpPr>
            <a:spLocks noChangeArrowheads="1"/>
          </p:cNvSpPr>
          <p:nvPr/>
        </p:nvSpPr>
        <p:spPr bwMode="auto">
          <a:xfrm>
            <a:off x="1412875" y="635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 altLang="zh-CN"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132856"/>
            <a:ext cx="8305800" cy="2243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两个局限性：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如果序列无限长，则需要为无限个时间点计算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DTFT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DTFT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输出为关于数字频率的连续函数，需要为无限多个频率点计算频谱；</a:t>
            </a:r>
            <a:endParaRPr lang="en-US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850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/>
              <a:t>DTFT</a:t>
            </a:r>
            <a:r>
              <a:rPr lang="zh-CN" altLang="en-US" dirty="0" smtClean="0"/>
              <a:t>的局限性的</a:t>
            </a:r>
            <a:r>
              <a:rPr lang="zh-CN" altLang="en-US" dirty="0"/>
              <a:t>解决</a:t>
            </a:r>
            <a:r>
              <a:rPr lang="zh-CN" altLang="en-US" dirty="0" smtClean="0"/>
              <a:t>方案</a:t>
            </a:r>
            <a:endParaRPr lang="en-US" dirty="0"/>
          </a:p>
        </p:txBody>
      </p:sp>
      <p:sp>
        <p:nvSpPr>
          <p:cNvPr id="15362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95F543C-11E1-430A-8115-33102B4615D0}" type="datetime2">
              <a:rPr lang="en-US" altLang="zh-CN" smtClean="0">
                <a:solidFill>
                  <a:srgbClr val="FFFFFF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Thursday, September 21, 2017</a:t>
            </a:fld>
            <a:endParaRPr lang="en-US" altLang="zh-CN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3E03356-0186-420E-AF8F-6F4BB25FD78E}" type="slidenum">
              <a:rPr lang="en-US" altLang="zh-CN">
                <a:solidFill>
                  <a:srgbClr val="FFFFFF"/>
                </a:solidFill>
                <a:latin typeface="Times New Roman" pitchFamily="18" charset="0"/>
              </a:rPr>
              <a:pPr/>
              <a:t>6</a:t>
            </a:fld>
            <a:endParaRPr lang="en-US" altLang="zh-CN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4663" y="1371600"/>
            <a:ext cx="8305800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对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无限长序列加窗截断，生成有限长序列；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45720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把频域内的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DTFT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频谱曲线看做是一个连续频率函数，仿照对连续时间信号采样，对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DTFT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曲线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lang="en-US" altLang="zh-CN" sz="2400" i="1" baseline="30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j</a:t>
            </a:r>
            <a:r>
              <a:rPr lang="el-GR" altLang="zh-CN" sz="2400" i="1" baseline="30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ω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进行等频率间隔采样，得到离散的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DTFT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序列</a:t>
            </a:r>
            <a:endParaRPr lang="en-US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536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0" b="68753"/>
          <a:stretch>
            <a:fillRect/>
          </a:stretch>
        </p:blipFill>
        <p:spPr bwMode="auto">
          <a:xfrm>
            <a:off x="762000" y="4397375"/>
            <a:ext cx="2981325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3" t="37106" b="33600"/>
          <a:stretch>
            <a:fillRect/>
          </a:stretch>
        </p:blipFill>
        <p:spPr bwMode="auto">
          <a:xfrm>
            <a:off x="4337050" y="4267200"/>
            <a:ext cx="3206750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Right Arrow 11"/>
          <p:cNvSpPr>
            <a:spLocks noChangeArrowheads="1"/>
          </p:cNvSpPr>
          <p:nvPr/>
        </p:nvSpPr>
        <p:spPr bwMode="auto">
          <a:xfrm>
            <a:off x="3870325" y="5010150"/>
            <a:ext cx="407988" cy="190500"/>
          </a:xfrm>
          <a:prstGeom prst="rightArrow">
            <a:avLst>
              <a:gd name="adj1" fmla="val 50000"/>
              <a:gd name="adj2" fmla="val 49566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endParaRPr lang="en-US" altLang="zh-CN" sz="240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离散时间信号的傅里叶变换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离散信号可以看作是连续信号的采样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它的频谱是周期函数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这可由</a:t>
            </a:r>
            <a:r>
              <a:rPr lang="en-US" altLang="zh-CN" dirty="0" err="1" smtClean="0"/>
              <a:t>fF</a:t>
            </a:r>
            <a:r>
              <a:rPr lang="zh-CN" altLang="en-US" dirty="0" smtClean="0"/>
              <a:t>变换域</a:t>
            </a:r>
            <a:r>
              <a:rPr lang="en-US" altLang="zh-CN" dirty="0" smtClean="0"/>
              <a:t>F</a:t>
            </a:r>
            <a:r>
              <a:rPr lang="zh-CN" altLang="en-US" dirty="0" smtClean="0"/>
              <a:t>反变换的对称性推得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010775" y="1927348"/>
            <a:ext cx="5186296" cy="930275"/>
            <a:chOff x="3513749" y="1844824"/>
            <a:chExt cx="5186296" cy="930275"/>
          </a:xfrm>
        </p:grpSpPr>
        <p:pic>
          <p:nvPicPr>
            <p:cNvPr id="53256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3749" y="1844824"/>
              <a:ext cx="2323958" cy="93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325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1844824"/>
              <a:ext cx="2255837" cy="930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5" name="直接箭头连接符 4"/>
            <p:cNvCxnSpPr>
              <a:stCxn id="53256" idx="3"/>
              <a:endCxn id="53257" idx="1"/>
            </p:cNvCxnSpPr>
            <p:nvPr/>
          </p:nvCxnSpPr>
          <p:spPr>
            <a:xfrm>
              <a:off x="5837707" y="2309962"/>
              <a:ext cx="60650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5837707" y="2636912"/>
            <a:ext cx="82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采样</a:t>
            </a:r>
            <a:endParaRPr lang="zh-CN" altLang="en-US" dirty="0"/>
          </a:p>
        </p:txBody>
      </p:sp>
      <p:pic>
        <p:nvPicPr>
          <p:cNvPr id="532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12976"/>
            <a:ext cx="5651500" cy="202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58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频域采样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离散序列的傅里叶变换为：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它仍为连续的，需要采样。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采样率多少呢？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为了信号能够重构，对于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点的时域序列，其频域采样也需要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即，需要在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𝜋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，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𝜋</m:t>
                        </m:r>
                      </m:e>
                    </m:d>
                  </m:oMath>
                </a14:m>
                <a:r>
                  <a:rPr lang="zh-CN" altLang="en-US" dirty="0" smtClean="0"/>
                  <a:t>内对函数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zh-CN" altLang="en-US" dirty="0" smtClean="0"/>
                  <a:t>等间隔采样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点。即，采样点为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zh-CN" altLang="en-US" b="0" i="1" smtClean="0">
                                <a:latin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</a:rPr>
                      <m:t>=0,1,2,</m:t>
                    </m:r>
                    <m:r>
                      <a:rPr lang="en-US" altLang="zh-CN" b="0" i="1" smtClean="0">
                        <a:latin typeface="Cambria Math"/>
                      </a:rPr>
                      <m:t>𝑁</m:t>
                    </m:r>
                    <m:r>
                      <a:rPr lang="en-US" altLang="zh-CN" b="0" i="1" smtClean="0">
                        <a:latin typeface="Cambria Math"/>
                      </a:rPr>
                      <m:t>−1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61" t="-2695" r="-5965" b="-39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4716463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8710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1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841D553-FFAF-43D9-BE09-E7B6289424F9}" type="datetime2">
              <a:rPr lang="en-US" altLang="zh-CN" smtClean="0">
                <a:solidFill>
                  <a:srgbClr val="FFFFFF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Thursday, September 21, 2017</a:t>
            </a:fld>
            <a:endParaRPr lang="en-US" altLang="zh-CN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741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0B5A295-D222-417C-8D03-977FCAACEF7D}" type="slidenum">
              <a:rPr lang="en-US" altLang="zh-CN">
                <a:solidFill>
                  <a:srgbClr val="FFFFFF"/>
                </a:solidFill>
                <a:latin typeface="Times New Roman" pitchFamily="18" charset="0"/>
              </a:rPr>
              <a:pPr/>
              <a:t>9</a:t>
            </a:fld>
            <a:endParaRPr lang="en-US" altLang="zh-CN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离散傅里叶变换</a:t>
            </a:r>
            <a:endParaRPr lang="en-US" dirty="0"/>
          </a:p>
        </p:txBody>
      </p:sp>
      <p:grpSp>
        <p:nvGrpSpPr>
          <p:cNvPr id="17413" name="Group 18"/>
          <p:cNvGrpSpPr>
            <a:grpSpLocks/>
          </p:cNvGrpSpPr>
          <p:nvPr/>
        </p:nvGrpSpPr>
        <p:grpSpPr bwMode="auto">
          <a:xfrm>
            <a:off x="457200" y="1733949"/>
            <a:ext cx="7239000" cy="1035050"/>
            <a:chOff x="1101350" y="2888296"/>
            <a:chExt cx="7239375" cy="1035050"/>
          </a:xfrm>
        </p:grpSpPr>
        <p:graphicFrame>
          <p:nvGraphicFramePr>
            <p:cNvPr id="17424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4250626"/>
                </p:ext>
              </p:extLst>
            </p:nvPr>
          </p:nvGraphicFramePr>
          <p:xfrm>
            <a:off x="1943100" y="2888296"/>
            <a:ext cx="6397625" cy="1035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6" name="Equation" r:id="rId3" imgW="2984500" imgH="482600" progId="Equation.DSMT4">
                    <p:embed/>
                  </p:oleObj>
                </mc:Choice>
                <mc:Fallback>
                  <p:oleObj name="Equation" r:id="rId3" imgW="2984500" imgH="482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3100" y="2888296"/>
                          <a:ext cx="6397625" cy="1035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5" name="TextBox 20"/>
            <p:cNvSpPr txBox="1">
              <a:spLocks noChangeArrowheads="1"/>
            </p:cNvSpPr>
            <p:nvPr/>
          </p:nvSpPr>
          <p:spPr bwMode="auto">
            <a:xfrm>
              <a:off x="1101350" y="3078251"/>
              <a:ext cx="9906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400">
                  <a:latin typeface="Times New Roman" pitchFamily="18" charset="0"/>
                  <a:ea typeface="微软雅黑" pitchFamily="34" charset="-122"/>
                </a:rPr>
                <a:t>DFT</a:t>
              </a:r>
              <a:r>
                <a:rPr lang="zh-CN" altLang="en-US" sz="2000">
                  <a:latin typeface="Times New Roman" pitchFamily="18" charset="0"/>
                  <a:ea typeface="微软雅黑" pitchFamily="34" charset="-122"/>
                </a:rPr>
                <a:t>：</a:t>
              </a:r>
            </a:p>
          </p:txBody>
        </p:sp>
      </p:grpSp>
      <p:grpSp>
        <p:nvGrpSpPr>
          <p:cNvPr id="17414" name="Group 6"/>
          <p:cNvGrpSpPr>
            <a:grpSpLocks/>
          </p:cNvGrpSpPr>
          <p:nvPr/>
        </p:nvGrpSpPr>
        <p:grpSpPr bwMode="auto">
          <a:xfrm>
            <a:off x="381000" y="3061616"/>
            <a:ext cx="8079432" cy="815314"/>
            <a:chOff x="580065" y="2459435"/>
            <a:chExt cx="4191000" cy="815499"/>
          </a:xfrm>
          <a:noFill/>
        </p:grpSpPr>
        <p:sp>
          <p:nvSpPr>
            <p:cNvPr id="17421" name="TextBox 3"/>
            <p:cNvSpPr txBox="1">
              <a:spLocks noChangeArrowheads="1"/>
            </p:cNvSpPr>
            <p:nvPr/>
          </p:nvSpPr>
          <p:spPr bwMode="auto">
            <a:xfrm>
              <a:off x="580065" y="2459435"/>
              <a:ext cx="4191000" cy="580865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400" dirty="0" smtClean="0">
                  <a:latin typeface="Times New Roman" pitchFamily="18" charset="0"/>
                  <a:ea typeface="微软雅黑" pitchFamily="34" charset="-122"/>
                </a:rPr>
                <a:t>为简便计，设：</a:t>
              </a:r>
              <a:endParaRPr lang="zh-CN" altLang="en-US" sz="2400" dirty="0">
                <a:latin typeface="Times New Roman" pitchFamily="18" charset="0"/>
                <a:ea typeface="微软雅黑" pitchFamily="34" charset="-122"/>
              </a:endParaRPr>
            </a:p>
          </p:txBody>
        </p:sp>
        <p:graphicFrame>
          <p:nvGraphicFramePr>
            <p:cNvPr id="174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0542057"/>
                </p:ext>
              </p:extLst>
            </p:nvPr>
          </p:nvGraphicFramePr>
          <p:xfrm>
            <a:off x="1782879" y="2459435"/>
            <a:ext cx="892686" cy="815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7" name="Equation" r:id="rId5" imgW="660113" imgH="317362" progId="Equation.DSMT4">
                    <p:embed/>
                  </p:oleObj>
                </mc:Choice>
                <mc:Fallback>
                  <p:oleObj name="Equation" r:id="rId5" imgW="660113" imgH="31736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2879" y="2459435"/>
                          <a:ext cx="892686" cy="815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4238659"/>
                </p:ext>
              </p:extLst>
            </p:nvPr>
          </p:nvGraphicFramePr>
          <p:xfrm>
            <a:off x="3276972" y="2459435"/>
            <a:ext cx="1086911" cy="814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8" name="Equation" r:id="rId7" imgW="710891" imgH="317362" progId="Equation.DSMT4">
                    <p:embed/>
                  </p:oleObj>
                </mc:Choice>
                <mc:Fallback>
                  <p:oleObj name="Equation" r:id="rId7" imgW="710891" imgH="31736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972" y="2459435"/>
                          <a:ext cx="1086911" cy="814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81000" y="4365103"/>
            <a:ext cx="8230675" cy="1554163"/>
            <a:chOff x="541537" y="3945662"/>
            <a:chExt cx="4191000" cy="1791533"/>
          </a:xfrm>
          <a:solidFill>
            <a:schemeClr val="tx1"/>
          </a:solidFill>
        </p:grpSpPr>
        <p:sp>
          <p:nvSpPr>
            <p:cNvPr id="17419" name="TextBox 23"/>
            <p:cNvSpPr txBox="1">
              <a:spLocks noChangeArrowheads="1"/>
            </p:cNvSpPr>
            <p:nvPr/>
          </p:nvSpPr>
          <p:spPr bwMode="auto">
            <a:xfrm>
              <a:off x="541537" y="3945662"/>
              <a:ext cx="4191000" cy="7450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400" dirty="0" smtClean="0">
                  <a:latin typeface="Times New Roman" pitchFamily="18" charset="0"/>
                  <a:ea typeface="微软雅黑" pitchFamily="34" charset="-122"/>
                </a:rPr>
                <a:t>DFT</a:t>
              </a:r>
              <a:r>
                <a:rPr lang="zh-CN" altLang="en-US" sz="2400" dirty="0" smtClean="0">
                  <a:latin typeface="Times New Roman" pitchFamily="18" charset="0"/>
                  <a:ea typeface="微软雅黑" pitchFamily="34" charset="-122"/>
                </a:rPr>
                <a:t>的定义可简化</a:t>
              </a:r>
              <a:r>
                <a:rPr lang="zh-CN" altLang="en-US" sz="2400" dirty="0">
                  <a:latin typeface="Times New Roman" pitchFamily="18" charset="0"/>
                  <a:ea typeface="微软雅黑" pitchFamily="34" charset="-122"/>
                </a:rPr>
                <a:t>为：</a:t>
              </a:r>
            </a:p>
          </p:txBody>
        </p:sp>
        <p:graphicFrame>
          <p:nvGraphicFramePr>
            <p:cNvPr id="17420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7043240"/>
                </p:ext>
              </p:extLst>
            </p:nvPr>
          </p:nvGraphicFramePr>
          <p:xfrm>
            <a:off x="2257465" y="4194681"/>
            <a:ext cx="2127150" cy="1542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9" name="Equation" r:id="rId9" imgW="1180588" imgH="622030" progId="Equation.DSMT4">
                    <p:embed/>
                  </p:oleObj>
                </mc:Choice>
                <mc:Fallback>
                  <p:oleObj name="Equation" r:id="rId9" imgW="1180588" imgH="62203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7465" y="4194681"/>
                          <a:ext cx="2127150" cy="15425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4654888" y="3351982"/>
            <a:ext cx="789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则：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432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930</TotalTime>
  <Words>1422</Words>
  <Application>Microsoft Office PowerPoint</Application>
  <PresentationFormat>全屏显示(4:3)</PresentationFormat>
  <Paragraphs>234</Paragraphs>
  <Slides>40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沉稳</vt:lpstr>
      <vt:lpstr>跋涉</vt:lpstr>
      <vt:lpstr>1_跋涉</vt:lpstr>
      <vt:lpstr>Equation</vt:lpstr>
      <vt:lpstr>公式</vt:lpstr>
      <vt:lpstr>Document</vt:lpstr>
      <vt:lpstr>离散傅里叶变换</vt:lpstr>
      <vt:lpstr>傅里叶变换回顾</vt:lpstr>
      <vt:lpstr>面向计算机的傅里叶变换</vt:lpstr>
      <vt:lpstr>DTFT的特点</vt:lpstr>
      <vt:lpstr>DTFT的局限性</vt:lpstr>
      <vt:lpstr>DTFT的局限性的解决方案</vt:lpstr>
      <vt:lpstr>离散时间信号的傅里叶变换</vt:lpstr>
      <vt:lpstr>频域采样</vt:lpstr>
      <vt:lpstr>PowerPoint 演示文稿</vt:lpstr>
      <vt:lpstr>有限区间函数的延拓</vt:lpstr>
      <vt:lpstr>函数延拓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不同傅里叶变换比较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四种傅里叶变换形式的归纳</vt:lpstr>
      <vt:lpstr>PowerPoint 演示文稿</vt:lpstr>
      <vt:lpstr>PowerPoint 演示文稿</vt:lpstr>
      <vt:lpstr>PowerPoint 演示文稿</vt:lpstr>
      <vt:lpstr>频谱泄漏</vt:lpstr>
      <vt:lpstr>栅栏效应</vt:lpstr>
      <vt:lpstr>离散傅里叶变换及其matlab实现</vt:lpstr>
      <vt:lpstr>FFT</vt:lpstr>
      <vt:lpstr>蝶形算法示意图</vt:lpstr>
      <vt:lpstr>FFT的MATLAB实现</vt:lpstr>
      <vt:lpstr>PowerPoint 演示文稿</vt:lpstr>
      <vt:lpstr>PowerPoint 演示文稿</vt:lpstr>
      <vt:lpstr>练习</vt:lpstr>
      <vt:lpstr>语音信号的频谱图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有限区间函数的延拓</dc:title>
  <dc:creator>Administrator</dc:creator>
  <cp:lastModifiedBy>USER-</cp:lastModifiedBy>
  <cp:revision>31</cp:revision>
  <dcterms:created xsi:type="dcterms:W3CDTF">2017-09-19T13:31:15Z</dcterms:created>
  <dcterms:modified xsi:type="dcterms:W3CDTF">2017-09-21T01:36:15Z</dcterms:modified>
</cp:coreProperties>
</file>