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3" r:id="rId4"/>
    <p:sldId id="274" r:id="rId5"/>
    <p:sldId id="282" r:id="rId6"/>
    <p:sldId id="275" r:id="rId7"/>
    <p:sldId id="276" r:id="rId8"/>
    <p:sldId id="278" r:id="rId9"/>
    <p:sldId id="280" r:id="rId10"/>
    <p:sldId id="285" r:id="rId11"/>
    <p:sldId id="279" r:id="rId12"/>
    <p:sldId id="262" r:id="rId13"/>
    <p:sldId id="281" r:id="rId14"/>
    <p:sldId id="286" r:id="rId15"/>
    <p:sldId id="284" r:id="rId16"/>
    <p:sldId id="288" r:id="rId17"/>
    <p:sldId id="269" r:id="rId18"/>
    <p:sldId id="265" r:id="rId19"/>
    <p:sldId id="266" r:id="rId20"/>
    <p:sldId id="268" r:id="rId21"/>
    <p:sldId id="270" r:id="rId22"/>
    <p:sldId id="290" r:id="rId23"/>
    <p:sldId id="271" r:id="rId24"/>
    <p:sldId id="28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离散余弦变换（</a:t>
            </a:r>
            <a:r>
              <a:rPr lang="en-US" altLang="zh-CN">
                <a:ea typeface="宋体" pitchFamily="2" charset="-122"/>
              </a:rPr>
              <a:t>DCT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读入一段语音数据，计算其</a:t>
            </a:r>
            <a:r>
              <a:rPr lang="en-US" altLang="zh-CN" dirty="0" smtClean="0"/>
              <a:t>DCT</a:t>
            </a:r>
            <a:r>
              <a:rPr lang="zh-CN" altLang="en-US" dirty="0" smtClean="0"/>
              <a:t>，并绘图</a:t>
            </a:r>
            <a:endParaRPr lang="en-US" altLang="zh-CN" dirty="0" smtClean="0"/>
          </a:p>
          <a:p>
            <a:r>
              <a:rPr lang="zh-CN" altLang="en-US" dirty="0" smtClean="0"/>
              <a:t>读入一个图片，计算其</a:t>
            </a:r>
            <a:r>
              <a:rPr lang="en-US" altLang="zh-CN" dirty="0" smtClean="0"/>
              <a:t>DCT</a:t>
            </a:r>
            <a:r>
              <a:rPr lang="zh-CN" altLang="en-US" dirty="0" smtClean="0"/>
              <a:t>，并绘图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8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DCT</a:t>
            </a:r>
            <a:r>
              <a:rPr lang="zh-CN" altLang="en-US" dirty="0" smtClean="0">
                <a:ea typeface="宋体" pitchFamily="2" charset="-122"/>
              </a:rPr>
              <a:t>系数与频率的关系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36867" name="Group 3"/>
          <p:cNvGrpSpPr>
            <a:grpSpLocks noChangeAspect="1"/>
          </p:cNvGrpSpPr>
          <p:nvPr/>
        </p:nvGrpSpPr>
        <p:grpSpPr bwMode="auto">
          <a:xfrm>
            <a:off x="609600" y="1676400"/>
            <a:ext cx="8153400" cy="4611688"/>
            <a:chOff x="384" y="1056"/>
            <a:chExt cx="5136" cy="2905"/>
          </a:xfrm>
        </p:grpSpPr>
        <p:sp>
          <p:nvSpPr>
            <p:cNvPr id="36868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4" y="1056"/>
              <a:ext cx="5136" cy="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553" y="1037"/>
              <a:ext cx="4933" cy="1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553" y="1037"/>
              <a:ext cx="4933" cy="116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553" y="1037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553" y="1037"/>
              <a:ext cx="4933" cy="1169"/>
            </a:xfrm>
            <a:custGeom>
              <a:avLst/>
              <a:gdLst>
                <a:gd name="T0" fmla="*/ 0 w 992"/>
                <a:gd name="T1" fmla="*/ 235 h 235"/>
                <a:gd name="T2" fmla="*/ 992 w 992"/>
                <a:gd name="T3" fmla="*/ 235 h 235"/>
                <a:gd name="T4" fmla="*/ 992 w 992"/>
                <a:gd name="T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2" h="235">
                  <a:moveTo>
                    <a:pt x="0" y="235"/>
                  </a:moveTo>
                  <a:lnTo>
                    <a:pt x="992" y="235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553" y="1037"/>
              <a:ext cx="1" cy="11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553" y="2206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V="1">
              <a:off x="553" y="1037"/>
              <a:ext cx="1" cy="11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553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553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539" y="2220"/>
              <a:ext cx="7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V="1">
              <a:off x="1374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374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1324" y="2220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V="1">
              <a:off x="2194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2194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2145" y="2220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400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3020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3020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970" y="2220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600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 flipV="1">
              <a:off x="3840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3840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791" y="2220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800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 flipV="1">
              <a:off x="4661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4661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4591" y="2220"/>
              <a:ext cx="18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1000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V="1">
              <a:off x="5486" y="2156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5486" y="1042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5417" y="2220"/>
              <a:ext cx="18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1200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553" y="2206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H="1">
              <a:off x="5437" y="2206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424" y="2166"/>
              <a:ext cx="1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-1.5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553" y="197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5437" y="1972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479" y="1932"/>
              <a:ext cx="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553" y="1738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5437" y="1738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424" y="1698"/>
              <a:ext cx="1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553" y="1504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 flipH="1">
              <a:off x="5437" y="1504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499" y="1464"/>
              <a:ext cx="7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553" y="127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 flipH="1">
              <a:off x="5437" y="1270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444" y="1231"/>
              <a:ext cx="1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553" y="10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H="1">
              <a:off x="5437" y="1042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499" y="1002"/>
              <a:ext cx="7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553" y="1037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Freeform 52"/>
            <p:cNvSpPr>
              <a:spLocks/>
            </p:cNvSpPr>
            <p:nvPr/>
          </p:nvSpPr>
          <p:spPr bwMode="auto">
            <a:xfrm>
              <a:off x="553" y="1037"/>
              <a:ext cx="4933" cy="1169"/>
            </a:xfrm>
            <a:custGeom>
              <a:avLst/>
              <a:gdLst>
                <a:gd name="T0" fmla="*/ 0 w 992"/>
                <a:gd name="T1" fmla="*/ 235 h 235"/>
                <a:gd name="T2" fmla="*/ 992 w 992"/>
                <a:gd name="T3" fmla="*/ 235 h 235"/>
                <a:gd name="T4" fmla="*/ 992 w 992"/>
                <a:gd name="T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2" h="235">
                  <a:moveTo>
                    <a:pt x="0" y="235"/>
                  </a:moveTo>
                  <a:lnTo>
                    <a:pt x="992" y="235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 flipV="1">
              <a:off x="553" y="1037"/>
              <a:ext cx="1" cy="11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Freeform 54"/>
            <p:cNvSpPr>
              <a:spLocks/>
            </p:cNvSpPr>
            <p:nvPr/>
          </p:nvSpPr>
          <p:spPr bwMode="auto">
            <a:xfrm>
              <a:off x="553" y="1062"/>
              <a:ext cx="562" cy="979"/>
            </a:xfrm>
            <a:custGeom>
              <a:avLst/>
              <a:gdLst>
                <a:gd name="T0" fmla="*/ 10 w 562"/>
                <a:gd name="T1" fmla="*/ 427 h 979"/>
                <a:gd name="T2" fmla="*/ 20 w 562"/>
                <a:gd name="T3" fmla="*/ 412 h 979"/>
                <a:gd name="T4" fmla="*/ 35 w 562"/>
                <a:gd name="T5" fmla="*/ 427 h 979"/>
                <a:gd name="T6" fmla="*/ 45 w 562"/>
                <a:gd name="T7" fmla="*/ 402 h 979"/>
                <a:gd name="T8" fmla="*/ 60 w 562"/>
                <a:gd name="T9" fmla="*/ 417 h 979"/>
                <a:gd name="T10" fmla="*/ 70 w 562"/>
                <a:gd name="T11" fmla="*/ 383 h 979"/>
                <a:gd name="T12" fmla="*/ 85 w 562"/>
                <a:gd name="T13" fmla="*/ 392 h 979"/>
                <a:gd name="T14" fmla="*/ 95 w 562"/>
                <a:gd name="T15" fmla="*/ 0 h 979"/>
                <a:gd name="T16" fmla="*/ 110 w 562"/>
                <a:gd name="T17" fmla="*/ 512 h 979"/>
                <a:gd name="T18" fmla="*/ 120 w 562"/>
                <a:gd name="T19" fmla="*/ 507 h 979"/>
                <a:gd name="T20" fmla="*/ 135 w 562"/>
                <a:gd name="T21" fmla="*/ 457 h 979"/>
                <a:gd name="T22" fmla="*/ 145 w 562"/>
                <a:gd name="T23" fmla="*/ 467 h 979"/>
                <a:gd name="T24" fmla="*/ 160 w 562"/>
                <a:gd name="T25" fmla="*/ 442 h 979"/>
                <a:gd name="T26" fmla="*/ 170 w 562"/>
                <a:gd name="T27" fmla="*/ 462 h 979"/>
                <a:gd name="T28" fmla="*/ 184 w 562"/>
                <a:gd name="T29" fmla="*/ 437 h 979"/>
                <a:gd name="T30" fmla="*/ 194 w 562"/>
                <a:gd name="T31" fmla="*/ 552 h 979"/>
                <a:gd name="T32" fmla="*/ 209 w 562"/>
                <a:gd name="T33" fmla="*/ 472 h 979"/>
                <a:gd name="T34" fmla="*/ 219 w 562"/>
                <a:gd name="T35" fmla="*/ 442 h 979"/>
                <a:gd name="T36" fmla="*/ 234 w 562"/>
                <a:gd name="T37" fmla="*/ 452 h 979"/>
                <a:gd name="T38" fmla="*/ 244 w 562"/>
                <a:gd name="T39" fmla="*/ 447 h 979"/>
                <a:gd name="T40" fmla="*/ 259 w 562"/>
                <a:gd name="T41" fmla="*/ 452 h 979"/>
                <a:gd name="T42" fmla="*/ 269 w 562"/>
                <a:gd name="T43" fmla="*/ 442 h 979"/>
                <a:gd name="T44" fmla="*/ 284 w 562"/>
                <a:gd name="T45" fmla="*/ 452 h 979"/>
                <a:gd name="T46" fmla="*/ 294 w 562"/>
                <a:gd name="T47" fmla="*/ 447 h 979"/>
                <a:gd name="T48" fmla="*/ 309 w 562"/>
                <a:gd name="T49" fmla="*/ 437 h 979"/>
                <a:gd name="T50" fmla="*/ 319 w 562"/>
                <a:gd name="T51" fmla="*/ 442 h 979"/>
                <a:gd name="T52" fmla="*/ 334 w 562"/>
                <a:gd name="T53" fmla="*/ 442 h 979"/>
                <a:gd name="T54" fmla="*/ 349 w 562"/>
                <a:gd name="T55" fmla="*/ 442 h 979"/>
                <a:gd name="T56" fmla="*/ 363 w 562"/>
                <a:gd name="T57" fmla="*/ 442 h 979"/>
                <a:gd name="T58" fmla="*/ 378 w 562"/>
                <a:gd name="T59" fmla="*/ 447 h 979"/>
                <a:gd name="T60" fmla="*/ 393 w 562"/>
                <a:gd name="T61" fmla="*/ 447 h 979"/>
                <a:gd name="T62" fmla="*/ 408 w 562"/>
                <a:gd name="T63" fmla="*/ 442 h 979"/>
                <a:gd name="T64" fmla="*/ 423 w 562"/>
                <a:gd name="T65" fmla="*/ 442 h 979"/>
                <a:gd name="T66" fmla="*/ 438 w 562"/>
                <a:gd name="T67" fmla="*/ 442 h 979"/>
                <a:gd name="T68" fmla="*/ 453 w 562"/>
                <a:gd name="T69" fmla="*/ 442 h 979"/>
                <a:gd name="T70" fmla="*/ 468 w 562"/>
                <a:gd name="T71" fmla="*/ 442 h 979"/>
                <a:gd name="T72" fmla="*/ 483 w 562"/>
                <a:gd name="T73" fmla="*/ 442 h 979"/>
                <a:gd name="T74" fmla="*/ 503 w 562"/>
                <a:gd name="T75" fmla="*/ 442 h 979"/>
                <a:gd name="T76" fmla="*/ 508 w 562"/>
                <a:gd name="T77" fmla="*/ 442 h 979"/>
                <a:gd name="T78" fmla="*/ 523 w 562"/>
                <a:gd name="T79" fmla="*/ 442 h 979"/>
                <a:gd name="T80" fmla="*/ 538 w 562"/>
                <a:gd name="T81" fmla="*/ 442 h 979"/>
                <a:gd name="T82" fmla="*/ 552 w 562"/>
                <a:gd name="T83" fmla="*/ 442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2" h="979">
                  <a:moveTo>
                    <a:pt x="0" y="427"/>
                  </a:moveTo>
                  <a:lnTo>
                    <a:pt x="5" y="412"/>
                  </a:lnTo>
                  <a:lnTo>
                    <a:pt x="10" y="427"/>
                  </a:lnTo>
                  <a:lnTo>
                    <a:pt x="15" y="412"/>
                  </a:lnTo>
                  <a:lnTo>
                    <a:pt x="20" y="427"/>
                  </a:lnTo>
                  <a:lnTo>
                    <a:pt x="20" y="412"/>
                  </a:lnTo>
                  <a:lnTo>
                    <a:pt x="25" y="427"/>
                  </a:lnTo>
                  <a:lnTo>
                    <a:pt x="30" y="412"/>
                  </a:lnTo>
                  <a:lnTo>
                    <a:pt x="35" y="427"/>
                  </a:lnTo>
                  <a:lnTo>
                    <a:pt x="40" y="407"/>
                  </a:lnTo>
                  <a:lnTo>
                    <a:pt x="45" y="422"/>
                  </a:lnTo>
                  <a:lnTo>
                    <a:pt x="45" y="402"/>
                  </a:lnTo>
                  <a:lnTo>
                    <a:pt x="50" y="422"/>
                  </a:lnTo>
                  <a:lnTo>
                    <a:pt x="55" y="402"/>
                  </a:lnTo>
                  <a:lnTo>
                    <a:pt x="60" y="417"/>
                  </a:lnTo>
                  <a:lnTo>
                    <a:pt x="65" y="392"/>
                  </a:lnTo>
                  <a:lnTo>
                    <a:pt x="70" y="417"/>
                  </a:lnTo>
                  <a:lnTo>
                    <a:pt x="70" y="383"/>
                  </a:lnTo>
                  <a:lnTo>
                    <a:pt x="75" y="407"/>
                  </a:lnTo>
                  <a:lnTo>
                    <a:pt x="80" y="358"/>
                  </a:lnTo>
                  <a:lnTo>
                    <a:pt x="85" y="392"/>
                  </a:lnTo>
                  <a:lnTo>
                    <a:pt x="90" y="308"/>
                  </a:lnTo>
                  <a:lnTo>
                    <a:pt x="95" y="358"/>
                  </a:lnTo>
                  <a:lnTo>
                    <a:pt x="95" y="0"/>
                  </a:lnTo>
                  <a:lnTo>
                    <a:pt x="100" y="979"/>
                  </a:lnTo>
                  <a:lnTo>
                    <a:pt x="105" y="731"/>
                  </a:lnTo>
                  <a:lnTo>
                    <a:pt x="110" y="512"/>
                  </a:lnTo>
                  <a:lnTo>
                    <a:pt x="115" y="547"/>
                  </a:lnTo>
                  <a:lnTo>
                    <a:pt x="115" y="467"/>
                  </a:lnTo>
                  <a:lnTo>
                    <a:pt x="120" y="507"/>
                  </a:lnTo>
                  <a:lnTo>
                    <a:pt x="125" y="457"/>
                  </a:lnTo>
                  <a:lnTo>
                    <a:pt x="130" y="487"/>
                  </a:lnTo>
                  <a:lnTo>
                    <a:pt x="135" y="457"/>
                  </a:lnTo>
                  <a:lnTo>
                    <a:pt x="140" y="472"/>
                  </a:lnTo>
                  <a:lnTo>
                    <a:pt x="140" y="447"/>
                  </a:lnTo>
                  <a:lnTo>
                    <a:pt x="145" y="467"/>
                  </a:lnTo>
                  <a:lnTo>
                    <a:pt x="150" y="447"/>
                  </a:lnTo>
                  <a:lnTo>
                    <a:pt x="155" y="472"/>
                  </a:lnTo>
                  <a:lnTo>
                    <a:pt x="160" y="442"/>
                  </a:lnTo>
                  <a:lnTo>
                    <a:pt x="165" y="472"/>
                  </a:lnTo>
                  <a:lnTo>
                    <a:pt x="165" y="442"/>
                  </a:lnTo>
                  <a:lnTo>
                    <a:pt x="170" y="462"/>
                  </a:lnTo>
                  <a:lnTo>
                    <a:pt x="175" y="437"/>
                  </a:lnTo>
                  <a:lnTo>
                    <a:pt x="179" y="467"/>
                  </a:lnTo>
                  <a:lnTo>
                    <a:pt x="184" y="437"/>
                  </a:lnTo>
                  <a:lnTo>
                    <a:pt x="189" y="482"/>
                  </a:lnTo>
                  <a:lnTo>
                    <a:pt x="189" y="402"/>
                  </a:lnTo>
                  <a:lnTo>
                    <a:pt x="194" y="552"/>
                  </a:lnTo>
                  <a:lnTo>
                    <a:pt x="199" y="581"/>
                  </a:lnTo>
                  <a:lnTo>
                    <a:pt x="204" y="432"/>
                  </a:lnTo>
                  <a:lnTo>
                    <a:pt x="209" y="472"/>
                  </a:lnTo>
                  <a:lnTo>
                    <a:pt x="209" y="437"/>
                  </a:lnTo>
                  <a:lnTo>
                    <a:pt x="214" y="462"/>
                  </a:lnTo>
                  <a:lnTo>
                    <a:pt x="219" y="442"/>
                  </a:lnTo>
                  <a:lnTo>
                    <a:pt x="224" y="452"/>
                  </a:lnTo>
                  <a:lnTo>
                    <a:pt x="229" y="442"/>
                  </a:lnTo>
                  <a:lnTo>
                    <a:pt x="234" y="452"/>
                  </a:lnTo>
                  <a:lnTo>
                    <a:pt x="234" y="442"/>
                  </a:lnTo>
                  <a:lnTo>
                    <a:pt x="239" y="452"/>
                  </a:lnTo>
                  <a:lnTo>
                    <a:pt x="244" y="447"/>
                  </a:lnTo>
                  <a:lnTo>
                    <a:pt x="249" y="452"/>
                  </a:lnTo>
                  <a:lnTo>
                    <a:pt x="254" y="447"/>
                  </a:lnTo>
                  <a:lnTo>
                    <a:pt x="259" y="452"/>
                  </a:lnTo>
                  <a:lnTo>
                    <a:pt x="259" y="442"/>
                  </a:lnTo>
                  <a:lnTo>
                    <a:pt x="264" y="452"/>
                  </a:lnTo>
                  <a:lnTo>
                    <a:pt x="269" y="442"/>
                  </a:lnTo>
                  <a:lnTo>
                    <a:pt x="274" y="452"/>
                  </a:lnTo>
                  <a:lnTo>
                    <a:pt x="279" y="442"/>
                  </a:lnTo>
                  <a:lnTo>
                    <a:pt x="284" y="452"/>
                  </a:lnTo>
                  <a:lnTo>
                    <a:pt x="284" y="447"/>
                  </a:lnTo>
                  <a:lnTo>
                    <a:pt x="289" y="467"/>
                  </a:lnTo>
                  <a:lnTo>
                    <a:pt x="294" y="447"/>
                  </a:lnTo>
                  <a:lnTo>
                    <a:pt x="299" y="412"/>
                  </a:lnTo>
                  <a:lnTo>
                    <a:pt x="304" y="442"/>
                  </a:lnTo>
                  <a:lnTo>
                    <a:pt x="309" y="437"/>
                  </a:lnTo>
                  <a:lnTo>
                    <a:pt x="309" y="447"/>
                  </a:lnTo>
                  <a:lnTo>
                    <a:pt x="314" y="442"/>
                  </a:lnTo>
                  <a:lnTo>
                    <a:pt x="319" y="442"/>
                  </a:lnTo>
                  <a:lnTo>
                    <a:pt x="324" y="442"/>
                  </a:lnTo>
                  <a:lnTo>
                    <a:pt x="329" y="442"/>
                  </a:lnTo>
                  <a:lnTo>
                    <a:pt x="334" y="442"/>
                  </a:lnTo>
                  <a:lnTo>
                    <a:pt x="339" y="442"/>
                  </a:lnTo>
                  <a:lnTo>
                    <a:pt x="344" y="442"/>
                  </a:lnTo>
                  <a:lnTo>
                    <a:pt x="349" y="442"/>
                  </a:lnTo>
                  <a:lnTo>
                    <a:pt x="354" y="442"/>
                  </a:lnTo>
                  <a:lnTo>
                    <a:pt x="358" y="442"/>
                  </a:lnTo>
                  <a:lnTo>
                    <a:pt x="363" y="442"/>
                  </a:lnTo>
                  <a:lnTo>
                    <a:pt x="368" y="442"/>
                  </a:lnTo>
                  <a:lnTo>
                    <a:pt x="373" y="442"/>
                  </a:lnTo>
                  <a:lnTo>
                    <a:pt x="378" y="447"/>
                  </a:lnTo>
                  <a:lnTo>
                    <a:pt x="383" y="447"/>
                  </a:lnTo>
                  <a:lnTo>
                    <a:pt x="388" y="447"/>
                  </a:lnTo>
                  <a:lnTo>
                    <a:pt x="393" y="447"/>
                  </a:lnTo>
                  <a:lnTo>
                    <a:pt x="398" y="437"/>
                  </a:lnTo>
                  <a:lnTo>
                    <a:pt x="403" y="442"/>
                  </a:lnTo>
                  <a:lnTo>
                    <a:pt x="408" y="442"/>
                  </a:lnTo>
                  <a:lnTo>
                    <a:pt x="413" y="442"/>
                  </a:lnTo>
                  <a:lnTo>
                    <a:pt x="418" y="442"/>
                  </a:lnTo>
                  <a:lnTo>
                    <a:pt x="423" y="442"/>
                  </a:lnTo>
                  <a:lnTo>
                    <a:pt x="428" y="442"/>
                  </a:lnTo>
                  <a:lnTo>
                    <a:pt x="433" y="442"/>
                  </a:lnTo>
                  <a:lnTo>
                    <a:pt x="438" y="442"/>
                  </a:lnTo>
                  <a:lnTo>
                    <a:pt x="443" y="442"/>
                  </a:lnTo>
                  <a:lnTo>
                    <a:pt x="448" y="442"/>
                  </a:lnTo>
                  <a:lnTo>
                    <a:pt x="453" y="442"/>
                  </a:lnTo>
                  <a:lnTo>
                    <a:pt x="458" y="442"/>
                  </a:lnTo>
                  <a:lnTo>
                    <a:pt x="463" y="442"/>
                  </a:lnTo>
                  <a:lnTo>
                    <a:pt x="468" y="442"/>
                  </a:lnTo>
                  <a:lnTo>
                    <a:pt x="473" y="442"/>
                  </a:lnTo>
                  <a:lnTo>
                    <a:pt x="478" y="447"/>
                  </a:lnTo>
                  <a:lnTo>
                    <a:pt x="483" y="442"/>
                  </a:lnTo>
                  <a:lnTo>
                    <a:pt x="488" y="452"/>
                  </a:lnTo>
                  <a:lnTo>
                    <a:pt x="493" y="447"/>
                  </a:lnTo>
                  <a:lnTo>
                    <a:pt x="503" y="442"/>
                  </a:lnTo>
                  <a:lnTo>
                    <a:pt x="498" y="442"/>
                  </a:lnTo>
                  <a:lnTo>
                    <a:pt x="503" y="442"/>
                  </a:lnTo>
                  <a:lnTo>
                    <a:pt x="508" y="442"/>
                  </a:lnTo>
                  <a:lnTo>
                    <a:pt x="513" y="442"/>
                  </a:lnTo>
                  <a:lnTo>
                    <a:pt x="518" y="442"/>
                  </a:lnTo>
                  <a:lnTo>
                    <a:pt x="523" y="442"/>
                  </a:lnTo>
                  <a:lnTo>
                    <a:pt x="528" y="442"/>
                  </a:lnTo>
                  <a:lnTo>
                    <a:pt x="533" y="442"/>
                  </a:lnTo>
                  <a:lnTo>
                    <a:pt x="538" y="442"/>
                  </a:lnTo>
                  <a:lnTo>
                    <a:pt x="542" y="442"/>
                  </a:lnTo>
                  <a:lnTo>
                    <a:pt x="547" y="442"/>
                  </a:lnTo>
                  <a:lnTo>
                    <a:pt x="552" y="442"/>
                  </a:lnTo>
                  <a:lnTo>
                    <a:pt x="557" y="442"/>
                  </a:lnTo>
                  <a:lnTo>
                    <a:pt x="562" y="44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1115" y="1360"/>
              <a:ext cx="582" cy="219"/>
            </a:xfrm>
            <a:custGeom>
              <a:avLst/>
              <a:gdLst>
                <a:gd name="T0" fmla="*/ 10 w 582"/>
                <a:gd name="T1" fmla="*/ 144 h 219"/>
                <a:gd name="T2" fmla="*/ 25 w 582"/>
                <a:gd name="T3" fmla="*/ 164 h 219"/>
                <a:gd name="T4" fmla="*/ 35 w 582"/>
                <a:gd name="T5" fmla="*/ 144 h 219"/>
                <a:gd name="T6" fmla="*/ 50 w 582"/>
                <a:gd name="T7" fmla="*/ 139 h 219"/>
                <a:gd name="T8" fmla="*/ 65 w 582"/>
                <a:gd name="T9" fmla="*/ 144 h 219"/>
                <a:gd name="T10" fmla="*/ 80 w 582"/>
                <a:gd name="T11" fmla="*/ 144 h 219"/>
                <a:gd name="T12" fmla="*/ 95 w 582"/>
                <a:gd name="T13" fmla="*/ 144 h 219"/>
                <a:gd name="T14" fmla="*/ 110 w 582"/>
                <a:gd name="T15" fmla="*/ 144 h 219"/>
                <a:gd name="T16" fmla="*/ 125 w 582"/>
                <a:gd name="T17" fmla="*/ 149 h 219"/>
                <a:gd name="T18" fmla="*/ 140 w 582"/>
                <a:gd name="T19" fmla="*/ 144 h 219"/>
                <a:gd name="T20" fmla="*/ 155 w 582"/>
                <a:gd name="T21" fmla="*/ 144 h 219"/>
                <a:gd name="T22" fmla="*/ 169 w 582"/>
                <a:gd name="T23" fmla="*/ 144 h 219"/>
                <a:gd name="T24" fmla="*/ 184 w 582"/>
                <a:gd name="T25" fmla="*/ 144 h 219"/>
                <a:gd name="T26" fmla="*/ 199 w 582"/>
                <a:gd name="T27" fmla="*/ 139 h 219"/>
                <a:gd name="T28" fmla="*/ 214 w 582"/>
                <a:gd name="T29" fmla="*/ 149 h 219"/>
                <a:gd name="T30" fmla="*/ 224 w 582"/>
                <a:gd name="T31" fmla="*/ 159 h 219"/>
                <a:gd name="T32" fmla="*/ 239 w 582"/>
                <a:gd name="T33" fmla="*/ 144 h 219"/>
                <a:gd name="T34" fmla="*/ 254 w 582"/>
                <a:gd name="T35" fmla="*/ 144 h 219"/>
                <a:gd name="T36" fmla="*/ 269 w 582"/>
                <a:gd name="T37" fmla="*/ 144 h 219"/>
                <a:gd name="T38" fmla="*/ 284 w 582"/>
                <a:gd name="T39" fmla="*/ 144 h 219"/>
                <a:gd name="T40" fmla="*/ 299 w 582"/>
                <a:gd name="T41" fmla="*/ 144 h 219"/>
                <a:gd name="T42" fmla="*/ 314 w 582"/>
                <a:gd name="T43" fmla="*/ 149 h 219"/>
                <a:gd name="T44" fmla="*/ 324 w 582"/>
                <a:gd name="T45" fmla="*/ 149 h 219"/>
                <a:gd name="T46" fmla="*/ 339 w 582"/>
                <a:gd name="T47" fmla="*/ 144 h 219"/>
                <a:gd name="T48" fmla="*/ 348 w 582"/>
                <a:gd name="T49" fmla="*/ 144 h 219"/>
                <a:gd name="T50" fmla="*/ 363 w 582"/>
                <a:gd name="T51" fmla="*/ 144 h 219"/>
                <a:gd name="T52" fmla="*/ 378 w 582"/>
                <a:gd name="T53" fmla="*/ 144 h 219"/>
                <a:gd name="T54" fmla="*/ 393 w 582"/>
                <a:gd name="T55" fmla="*/ 144 h 219"/>
                <a:gd name="T56" fmla="*/ 408 w 582"/>
                <a:gd name="T57" fmla="*/ 134 h 219"/>
                <a:gd name="T58" fmla="*/ 418 w 582"/>
                <a:gd name="T59" fmla="*/ 114 h 219"/>
                <a:gd name="T60" fmla="*/ 438 w 582"/>
                <a:gd name="T61" fmla="*/ 144 h 219"/>
                <a:gd name="T62" fmla="*/ 443 w 582"/>
                <a:gd name="T63" fmla="*/ 144 h 219"/>
                <a:gd name="T64" fmla="*/ 458 w 582"/>
                <a:gd name="T65" fmla="*/ 149 h 219"/>
                <a:gd name="T66" fmla="*/ 473 w 582"/>
                <a:gd name="T67" fmla="*/ 144 h 219"/>
                <a:gd name="T68" fmla="*/ 483 w 582"/>
                <a:gd name="T69" fmla="*/ 154 h 219"/>
                <a:gd name="T70" fmla="*/ 498 w 582"/>
                <a:gd name="T71" fmla="*/ 149 h 219"/>
                <a:gd name="T72" fmla="*/ 508 w 582"/>
                <a:gd name="T73" fmla="*/ 219 h 219"/>
                <a:gd name="T74" fmla="*/ 523 w 582"/>
                <a:gd name="T75" fmla="*/ 104 h 219"/>
                <a:gd name="T76" fmla="*/ 532 w 582"/>
                <a:gd name="T77" fmla="*/ 129 h 219"/>
                <a:gd name="T78" fmla="*/ 547 w 582"/>
                <a:gd name="T79" fmla="*/ 144 h 219"/>
                <a:gd name="T80" fmla="*/ 557 w 582"/>
                <a:gd name="T81" fmla="*/ 144 h 219"/>
                <a:gd name="T82" fmla="*/ 572 w 582"/>
                <a:gd name="T83" fmla="*/ 14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2" h="219">
                  <a:moveTo>
                    <a:pt x="0" y="144"/>
                  </a:moveTo>
                  <a:lnTo>
                    <a:pt x="5" y="144"/>
                  </a:lnTo>
                  <a:lnTo>
                    <a:pt x="10" y="144"/>
                  </a:lnTo>
                  <a:lnTo>
                    <a:pt x="15" y="149"/>
                  </a:lnTo>
                  <a:lnTo>
                    <a:pt x="20" y="139"/>
                  </a:lnTo>
                  <a:lnTo>
                    <a:pt x="25" y="164"/>
                  </a:lnTo>
                  <a:lnTo>
                    <a:pt x="30" y="154"/>
                  </a:lnTo>
                  <a:lnTo>
                    <a:pt x="30" y="139"/>
                  </a:lnTo>
                  <a:lnTo>
                    <a:pt x="35" y="144"/>
                  </a:lnTo>
                  <a:lnTo>
                    <a:pt x="40" y="139"/>
                  </a:lnTo>
                  <a:lnTo>
                    <a:pt x="45" y="144"/>
                  </a:lnTo>
                  <a:lnTo>
                    <a:pt x="50" y="139"/>
                  </a:lnTo>
                  <a:lnTo>
                    <a:pt x="55" y="144"/>
                  </a:lnTo>
                  <a:lnTo>
                    <a:pt x="60" y="144"/>
                  </a:lnTo>
                  <a:lnTo>
                    <a:pt x="65" y="144"/>
                  </a:lnTo>
                  <a:lnTo>
                    <a:pt x="70" y="144"/>
                  </a:lnTo>
                  <a:lnTo>
                    <a:pt x="75" y="144"/>
                  </a:lnTo>
                  <a:lnTo>
                    <a:pt x="80" y="144"/>
                  </a:lnTo>
                  <a:lnTo>
                    <a:pt x="85" y="144"/>
                  </a:lnTo>
                  <a:lnTo>
                    <a:pt x="90" y="144"/>
                  </a:lnTo>
                  <a:lnTo>
                    <a:pt x="95" y="144"/>
                  </a:lnTo>
                  <a:lnTo>
                    <a:pt x="100" y="144"/>
                  </a:lnTo>
                  <a:lnTo>
                    <a:pt x="105" y="144"/>
                  </a:lnTo>
                  <a:lnTo>
                    <a:pt x="110" y="144"/>
                  </a:lnTo>
                  <a:lnTo>
                    <a:pt x="115" y="144"/>
                  </a:lnTo>
                  <a:lnTo>
                    <a:pt x="120" y="139"/>
                  </a:lnTo>
                  <a:lnTo>
                    <a:pt x="125" y="149"/>
                  </a:lnTo>
                  <a:lnTo>
                    <a:pt x="130" y="144"/>
                  </a:lnTo>
                  <a:lnTo>
                    <a:pt x="135" y="149"/>
                  </a:lnTo>
                  <a:lnTo>
                    <a:pt x="140" y="144"/>
                  </a:lnTo>
                  <a:lnTo>
                    <a:pt x="145" y="144"/>
                  </a:lnTo>
                  <a:lnTo>
                    <a:pt x="150" y="144"/>
                  </a:lnTo>
                  <a:lnTo>
                    <a:pt x="155" y="144"/>
                  </a:lnTo>
                  <a:lnTo>
                    <a:pt x="159" y="144"/>
                  </a:lnTo>
                  <a:lnTo>
                    <a:pt x="164" y="144"/>
                  </a:lnTo>
                  <a:lnTo>
                    <a:pt x="169" y="144"/>
                  </a:lnTo>
                  <a:lnTo>
                    <a:pt x="174" y="144"/>
                  </a:lnTo>
                  <a:lnTo>
                    <a:pt x="179" y="144"/>
                  </a:lnTo>
                  <a:lnTo>
                    <a:pt x="184" y="144"/>
                  </a:lnTo>
                  <a:lnTo>
                    <a:pt x="189" y="144"/>
                  </a:lnTo>
                  <a:lnTo>
                    <a:pt x="194" y="144"/>
                  </a:lnTo>
                  <a:lnTo>
                    <a:pt x="199" y="139"/>
                  </a:lnTo>
                  <a:lnTo>
                    <a:pt x="204" y="144"/>
                  </a:lnTo>
                  <a:lnTo>
                    <a:pt x="209" y="139"/>
                  </a:lnTo>
                  <a:lnTo>
                    <a:pt x="214" y="149"/>
                  </a:lnTo>
                  <a:lnTo>
                    <a:pt x="219" y="129"/>
                  </a:lnTo>
                  <a:lnTo>
                    <a:pt x="219" y="144"/>
                  </a:lnTo>
                  <a:lnTo>
                    <a:pt x="224" y="159"/>
                  </a:lnTo>
                  <a:lnTo>
                    <a:pt x="229" y="144"/>
                  </a:lnTo>
                  <a:lnTo>
                    <a:pt x="234" y="149"/>
                  </a:lnTo>
                  <a:lnTo>
                    <a:pt x="239" y="144"/>
                  </a:lnTo>
                  <a:lnTo>
                    <a:pt x="244" y="144"/>
                  </a:lnTo>
                  <a:lnTo>
                    <a:pt x="249" y="144"/>
                  </a:lnTo>
                  <a:lnTo>
                    <a:pt x="254" y="144"/>
                  </a:lnTo>
                  <a:lnTo>
                    <a:pt x="259" y="144"/>
                  </a:lnTo>
                  <a:lnTo>
                    <a:pt x="264" y="144"/>
                  </a:lnTo>
                  <a:lnTo>
                    <a:pt x="269" y="144"/>
                  </a:lnTo>
                  <a:lnTo>
                    <a:pt x="274" y="144"/>
                  </a:lnTo>
                  <a:lnTo>
                    <a:pt x="279" y="144"/>
                  </a:lnTo>
                  <a:lnTo>
                    <a:pt x="284" y="144"/>
                  </a:lnTo>
                  <a:lnTo>
                    <a:pt x="289" y="144"/>
                  </a:lnTo>
                  <a:lnTo>
                    <a:pt x="294" y="144"/>
                  </a:lnTo>
                  <a:lnTo>
                    <a:pt x="299" y="144"/>
                  </a:lnTo>
                  <a:lnTo>
                    <a:pt x="304" y="144"/>
                  </a:lnTo>
                  <a:lnTo>
                    <a:pt x="309" y="139"/>
                  </a:lnTo>
                  <a:lnTo>
                    <a:pt x="314" y="149"/>
                  </a:lnTo>
                  <a:lnTo>
                    <a:pt x="314" y="134"/>
                  </a:lnTo>
                  <a:lnTo>
                    <a:pt x="319" y="124"/>
                  </a:lnTo>
                  <a:lnTo>
                    <a:pt x="324" y="149"/>
                  </a:lnTo>
                  <a:lnTo>
                    <a:pt x="329" y="144"/>
                  </a:lnTo>
                  <a:lnTo>
                    <a:pt x="334" y="149"/>
                  </a:lnTo>
                  <a:lnTo>
                    <a:pt x="339" y="144"/>
                  </a:lnTo>
                  <a:lnTo>
                    <a:pt x="339" y="149"/>
                  </a:lnTo>
                  <a:lnTo>
                    <a:pt x="343" y="144"/>
                  </a:lnTo>
                  <a:lnTo>
                    <a:pt x="348" y="144"/>
                  </a:lnTo>
                  <a:lnTo>
                    <a:pt x="353" y="144"/>
                  </a:lnTo>
                  <a:lnTo>
                    <a:pt x="358" y="144"/>
                  </a:lnTo>
                  <a:lnTo>
                    <a:pt x="363" y="144"/>
                  </a:lnTo>
                  <a:lnTo>
                    <a:pt x="368" y="144"/>
                  </a:lnTo>
                  <a:lnTo>
                    <a:pt x="373" y="144"/>
                  </a:lnTo>
                  <a:lnTo>
                    <a:pt x="378" y="144"/>
                  </a:lnTo>
                  <a:lnTo>
                    <a:pt x="383" y="144"/>
                  </a:lnTo>
                  <a:lnTo>
                    <a:pt x="388" y="144"/>
                  </a:lnTo>
                  <a:lnTo>
                    <a:pt x="393" y="144"/>
                  </a:lnTo>
                  <a:lnTo>
                    <a:pt x="398" y="144"/>
                  </a:lnTo>
                  <a:lnTo>
                    <a:pt x="403" y="149"/>
                  </a:lnTo>
                  <a:lnTo>
                    <a:pt x="408" y="134"/>
                  </a:lnTo>
                  <a:lnTo>
                    <a:pt x="408" y="154"/>
                  </a:lnTo>
                  <a:lnTo>
                    <a:pt x="413" y="149"/>
                  </a:lnTo>
                  <a:lnTo>
                    <a:pt x="418" y="114"/>
                  </a:lnTo>
                  <a:lnTo>
                    <a:pt x="423" y="134"/>
                  </a:lnTo>
                  <a:lnTo>
                    <a:pt x="428" y="139"/>
                  </a:lnTo>
                  <a:lnTo>
                    <a:pt x="438" y="144"/>
                  </a:lnTo>
                  <a:lnTo>
                    <a:pt x="433" y="144"/>
                  </a:lnTo>
                  <a:lnTo>
                    <a:pt x="438" y="144"/>
                  </a:lnTo>
                  <a:lnTo>
                    <a:pt x="443" y="144"/>
                  </a:lnTo>
                  <a:lnTo>
                    <a:pt x="448" y="144"/>
                  </a:lnTo>
                  <a:lnTo>
                    <a:pt x="453" y="144"/>
                  </a:lnTo>
                  <a:lnTo>
                    <a:pt x="458" y="149"/>
                  </a:lnTo>
                  <a:lnTo>
                    <a:pt x="463" y="144"/>
                  </a:lnTo>
                  <a:lnTo>
                    <a:pt x="468" y="144"/>
                  </a:lnTo>
                  <a:lnTo>
                    <a:pt x="473" y="144"/>
                  </a:lnTo>
                  <a:lnTo>
                    <a:pt x="478" y="149"/>
                  </a:lnTo>
                  <a:lnTo>
                    <a:pt x="478" y="144"/>
                  </a:lnTo>
                  <a:lnTo>
                    <a:pt x="483" y="154"/>
                  </a:lnTo>
                  <a:lnTo>
                    <a:pt x="488" y="144"/>
                  </a:lnTo>
                  <a:lnTo>
                    <a:pt x="493" y="149"/>
                  </a:lnTo>
                  <a:lnTo>
                    <a:pt x="498" y="149"/>
                  </a:lnTo>
                  <a:lnTo>
                    <a:pt x="503" y="164"/>
                  </a:lnTo>
                  <a:lnTo>
                    <a:pt x="503" y="114"/>
                  </a:lnTo>
                  <a:lnTo>
                    <a:pt x="508" y="219"/>
                  </a:lnTo>
                  <a:lnTo>
                    <a:pt x="513" y="154"/>
                  </a:lnTo>
                  <a:lnTo>
                    <a:pt x="518" y="0"/>
                  </a:lnTo>
                  <a:lnTo>
                    <a:pt x="523" y="104"/>
                  </a:lnTo>
                  <a:lnTo>
                    <a:pt x="527" y="119"/>
                  </a:lnTo>
                  <a:lnTo>
                    <a:pt x="527" y="159"/>
                  </a:lnTo>
                  <a:lnTo>
                    <a:pt x="532" y="129"/>
                  </a:lnTo>
                  <a:lnTo>
                    <a:pt x="537" y="149"/>
                  </a:lnTo>
                  <a:lnTo>
                    <a:pt x="542" y="139"/>
                  </a:lnTo>
                  <a:lnTo>
                    <a:pt x="547" y="144"/>
                  </a:lnTo>
                  <a:lnTo>
                    <a:pt x="557" y="144"/>
                  </a:lnTo>
                  <a:lnTo>
                    <a:pt x="552" y="144"/>
                  </a:lnTo>
                  <a:lnTo>
                    <a:pt x="557" y="144"/>
                  </a:lnTo>
                  <a:lnTo>
                    <a:pt x="562" y="139"/>
                  </a:lnTo>
                  <a:lnTo>
                    <a:pt x="567" y="139"/>
                  </a:lnTo>
                  <a:lnTo>
                    <a:pt x="572" y="144"/>
                  </a:lnTo>
                  <a:lnTo>
                    <a:pt x="577" y="144"/>
                  </a:lnTo>
                  <a:lnTo>
                    <a:pt x="582" y="15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Freeform 56"/>
            <p:cNvSpPr>
              <a:spLocks/>
            </p:cNvSpPr>
            <p:nvPr/>
          </p:nvSpPr>
          <p:spPr bwMode="auto">
            <a:xfrm>
              <a:off x="1697" y="1201"/>
              <a:ext cx="537" cy="487"/>
            </a:xfrm>
            <a:custGeom>
              <a:avLst/>
              <a:gdLst>
                <a:gd name="T0" fmla="*/ 10 w 537"/>
                <a:gd name="T1" fmla="*/ 318 h 487"/>
                <a:gd name="T2" fmla="*/ 20 w 537"/>
                <a:gd name="T3" fmla="*/ 278 h 487"/>
                <a:gd name="T4" fmla="*/ 35 w 537"/>
                <a:gd name="T5" fmla="*/ 0 h 487"/>
                <a:gd name="T6" fmla="*/ 45 w 537"/>
                <a:gd name="T7" fmla="*/ 343 h 487"/>
                <a:gd name="T8" fmla="*/ 60 w 537"/>
                <a:gd name="T9" fmla="*/ 263 h 487"/>
                <a:gd name="T10" fmla="*/ 70 w 537"/>
                <a:gd name="T11" fmla="*/ 308 h 487"/>
                <a:gd name="T12" fmla="*/ 85 w 537"/>
                <a:gd name="T13" fmla="*/ 258 h 487"/>
                <a:gd name="T14" fmla="*/ 95 w 537"/>
                <a:gd name="T15" fmla="*/ 308 h 487"/>
                <a:gd name="T16" fmla="*/ 110 w 537"/>
                <a:gd name="T17" fmla="*/ 239 h 487"/>
                <a:gd name="T18" fmla="*/ 120 w 537"/>
                <a:gd name="T19" fmla="*/ 348 h 487"/>
                <a:gd name="T20" fmla="*/ 134 w 537"/>
                <a:gd name="T21" fmla="*/ 428 h 487"/>
                <a:gd name="T22" fmla="*/ 144 w 537"/>
                <a:gd name="T23" fmla="*/ 293 h 487"/>
                <a:gd name="T24" fmla="*/ 159 w 537"/>
                <a:gd name="T25" fmla="*/ 313 h 487"/>
                <a:gd name="T26" fmla="*/ 169 w 537"/>
                <a:gd name="T27" fmla="*/ 308 h 487"/>
                <a:gd name="T28" fmla="*/ 184 w 537"/>
                <a:gd name="T29" fmla="*/ 293 h 487"/>
                <a:gd name="T30" fmla="*/ 194 w 537"/>
                <a:gd name="T31" fmla="*/ 313 h 487"/>
                <a:gd name="T32" fmla="*/ 204 w 537"/>
                <a:gd name="T33" fmla="*/ 283 h 487"/>
                <a:gd name="T34" fmla="*/ 219 w 537"/>
                <a:gd name="T35" fmla="*/ 368 h 487"/>
                <a:gd name="T36" fmla="*/ 229 w 537"/>
                <a:gd name="T37" fmla="*/ 373 h 487"/>
                <a:gd name="T38" fmla="*/ 244 w 537"/>
                <a:gd name="T39" fmla="*/ 283 h 487"/>
                <a:gd name="T40" fmla="*/ 254 w 537"/>
                <a:gd name="T41" fmla="*/ 323 h 487"/>
                <a:gd name="T42" fmla="*/ 269 w 537"/>
                <a:gd name="T43" fmla="*/ 298 h 487"/>
                <a:gd name="T44" fmla="*/ 279 w 537"/>
                <a:gd name="T45" fmla="*/ 323 h 487"/>
                <a:gd name="T46" fmla="*/ 294 w 537"/>
                <a:gd name="T47" fmla="*/ 298 h 487"/>
                <a:gd name="T48" fmla="*/ 304 w 537"/>
                <a:gd name="T49" fmla="*/ 313 h 487"/>
                <a:gd name="T50" fmla="*/ 318 w 537"/>
                <a:gd name="T51" fmla="*/ 318 h 487"/>
                <a:gd name="T52" fmla="*/ 328 w 537"/>
                <a:gd name="T53" fmla="*/ 313 h 487"/>
                <a:gd name="T54" fmla="*/ 343 w 537"/>
                <a:gd name="T55" fmla="*/ 303 h 487"/>
                <a:gd name="T56" fmla="*/ 353 w 537"/>
                <a:gd name="T57" fmla="*/ 313 h 487"/>
                <a:gd name="T58" fmla="*/ 368 w 537"/>
                <a:gd name="T59" fmla="*/ 303 h 487"/>
                <a:gd name="T60" fmla="*/ 383 w 537"/>
                <a:gd name="T61" fmla="*/ 308 h 487"/>
                <a:gd name="T62" fmla="*/ 398 w 537"/>
                <a:gd name="T63" fmla="*/ 308 h 487"/>
                <a:gd name="T64" fmla="*/ 413 w 537"/>
                <a:gd name="T65" fmla="*/ 293 h 487"/>
                <a:gd name="T66" fmla="*/ 423 w 537"/>
                <a:gd name="T67" fmla="*/ 263 h 487"/>
                <a:gd name="T68" fmla="*/ 438 w 537"/>
                <a:gd name="T69" fmla="*/ 318 h 487"/>
                <a:gd name="T70" fmla="*/ 448 w 537"/>
                <a:gd name="T71" fmla="*/ 298 h 487"/>
                <a:gd name="T72" fmla="*/ 463 w 537"/>
                <a:gd name="T73" fmla="*/ 308 h 487"/>
                <a:gd name="T74" fmla="*/ 473 w 537"/>
                <a:gd name="T75" fmla="*/ 303 h 487"/>
                <a:gd name="T76" fmla="*/ 487 w 537"/>
                <a:gd name="T77" fmla="*/ 308 h 487"/>
                <a:gd name="T78" fmla="*/ 502 w 537"/>
                <a:gd name="T79" fmla="*/ 313 h 487"/>
                <a:gd name="T80" fmla="*/ 512 w 537"/>
                <a:gd name="T81" fmla="*/ 328 h 487"/>
                <a:gd name="T82" fmla="*/ 527 w 537"/>
                <a:gd name="T83" fmla="*/ 29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7" h="487">
                  <a:moveTo>
                    <a:pt x="0" y="313"/>
                  </a:moveTo>
                  <a:lnTo>
                    <a:pt x="5" y="298"/>
                  </a:lnTo>
                  <a:lnTo>
                    <a:pt x="10" y="318"/>
                  </a:lnTo>
                  <a:lnTo>
                    <a:pt x="15" y="303"/>
                  </a:lnTo>
                  <a:lnTo>
                    <a:pt x="15" y="338"/>
                  </a:lnTo>
                  <a:lnTo>
                    <a:pt x="20" y="278"/>
                  </a:lnTo>
                  <a:lnTo>
                    <a:pt x="25" y="487"/>
                  </a:lnTo>
                  <a:lnTo>
                    <a:pt x="30" y="283"/>
                  </a:lnTo>
                  <a:lnTo>
                    <a:pt x="35" y="0"/>
                  </a:lnTo>
                  <a:lnTo>
                    <a:pt x="40" y="249"/>
                  </a:lnTo>
                  <a:lnTo>
                    <a:pt x="40" y="258"/>
                  </a:lnTo>
                  <a:lnTo>
                    <a:pt x="45" y="343"/>
                  </a:lnTo>
                  <a:lnTo>
                    <a:pt x="50" y="253"/>
                  </a:lnTo>
                  <a:lnTo>
                    <a:pt x="55" y="318"/>
                  </a:lnTo>
                  <a:lnTo>
                    <a:pt x="60" y="263"/>
                  </a:lnTo>
                  <a:lnTo>
                    <a:pt x="65" y="308"/>
                  </a:lnTo>
                  <a:lnTo>
                    <a:pt x="65" y="268"/>
                  </a:lnTo>
                  <a:lnTo>
                    <a:pt x="70" y="308"/>
                  </a:lnTo>
                  <a:lnTo>
                    <a:pt x="75" y="263"/>
                  </a:lnTo>
                  <a:lnTo>
                    <a:pt x="80" y="308"/>
                  </a:lnTo>
                  <a:lnTo>
                    <a:pt x="85" y="258"/>
                  </a:lnTo>
                  <a:lnTo>
                    <a:pt x="90" y="313"/>
                  </a:lnTo>
                  <a:lnTo>
                    <a:pt x="90" y="258"/>
                  </a:lnTo>
                  <a:lnTo>
                    <a:pt x="95" y="308"/>
                  </a:lnTo>
                  <a:lnTo>
                    <a:pt x="100" y="258"/>
                  </a:lnTo>
                  <a:lnTo>
                    <a:pt x="105" y="293"/>
                  </a:lnTo>
                  <a:lnTo>
                    <a:pt x="110" y="239"/>
                  </a:lnTo>
                  <a:lnTo>
                    <a:pt x="110" y="288"/>
                  </a:lnTo>
                  <a:lnTo>
                    <a:pt x="115" y="159"/>
                  </a:lnTo>
                  <a:lnTo>
                    <a:pt x="120" y="348"/>
                  </a:lnTo>
                  <a:lnTo>
                    <a:pt x="124" y="74"/>
                  </a:lnTo>
                  <a:lnTo>
                    <a:pt x="129" y="89"/>
                  </a:lnTo>
                  <a:lnTo>
                    <a:pt x="134" y="428"/>
                  </a:lnTo>
                  <a:lnTo>
                    <a:pt x="134" y="343"/>
                  </a:lnTo>
                  <a:lnTo>
                    <a:pt x="139" y="398"/>
                  </a:lnTo>
                  <a:lnTo>
                    <a:pt x="144" y="293"/>
                  </a:lnTo>
                  <a:lnTo>
                    <a:pt x="149" y="333"/>
                  </a:lnTo>
                  <a:lnTo>
                    <a:pt x="154" y="308"/>
                  </a:lnTo>
                  <a:lnTo>
                    <a:pt x="159" y="313"/>
                  </a:lnTo>
                  <a:lnTo>
                    <a:pt x="159" y="308"/>
                  </a:lnTo>
                  <a:lnTo>
                    <a:pt x="164" y="318"/>
                  </a:lnTo>
                  <a:lnTo>
                    <a:pt x="169" y="308"/>
                  </a:lnTo>
                  <a:lnTo>
                    <a:pt x="174" y="303"/>
                  </a:lnTo>
                  <a:lnTo>
                    <a:pt x="179" y="308"/>
                  </a:lnTo>
                  <a:lnTo>
                    <a:pt x="184" y="293"/>
                  </a:lnTo>
                  <a:lnTo>
                    <a:pt x="184" y="313"/>
                  </a:lnTo>
                  <a:lnTo>
                    <a:pt x="189" y="288"/>
                  </a:lnTo>
                  <a:lnTo>
                    <a:pt x="194" y="313"/>
                  </a:lnTo>
                  <a:lnTo>
                    <a:pt x="199" y="303"/>
                  </a:lnTo>
                  <a:lnTo>
                    <a:pt x="204" y="313"/>
                  </a:lnTo>
                  <a:lnTo>
                    <a:pt x="204" y="283"/>
                  </a:lnTo>
                  <a:lnTo>
                    <a:pt x="209" y="328"/>
                  </a:lnTo>
                  <a:lnTo>
                    <a:pt x="214" y="249"/>
                  </a:lnTo>
                  <a:lnTo>
                    <a:pt x="219" y="368"/>
                  </a:lnTo>
                  <a:lnTo>
                    <a:pt x="224" y="204"/>
                  </a:lnTo>
                  <a:lnTo>
                    <a:pt x="229" y="189"/>
                  </a:lnTo>
                  <a:lnTo>
                    <a:pt x="229" y="373"/>
                  </a:lnTo>
                  <a:lnTo>
                    <a:pt x="234" y="283"/>
                  </a:lnTo>
                  <a:lnTo>
                    <a:pt x="239" y="373"/>
                  </a:lnTo>
                  <a:lnTo>
                    <a:pt x="244" y="283"/>
                  </a:lnTo>
                  <a:lnTo>
                    <a:pt x="249" y="338"/>
                  </a:lnTo>
                  <a:lnTo>
                    <a:pt x="254" y="303"/>
                  </a:lnTo>
                  <a:lnTo>
                    <a:pt x="254" y="323"/>
                  </a:lnTo>
                  <a:lnTo>
                    <a:pt x="259" y="298"/>
                  </a:lnTo>
                  <a:lnTo>
                    <a:pt x="264" y="323"/>
                  </a:lnTo>
                  <a:lnTo>
                    <a:pt x="269" y="298"/>
                  </a:lnTo>
                  <a:lnTo>
                    <a:pt x="274" y="323"/>
                  </a:lnTo>
                  <a:lnTo>
                    <a:pt x="279" y="298"/>
                  </a:lnTo>
                  <a:lnTo>
                    <a:pt x="279" y="323"/>
                  </a:lnTo>
                  <a:lnTo>
                    <a:pt x="284" y="298"/>
                  </a:lnTo>
                  <a:lnTo>
                    <a:pt x="289" y="318"/>
                  </a:lnTo>
                  <a:lnTo>
                    <a:pt x="294" y="298"/>
                  </a:lnTo>
                  <a:lnTo>
                    <a:pt x="299" y="313"/>
                  </a:lnTo>
                  <a:lnTo>
                    <a:pt x="299" y="303"/>
                  </a:lnTo>
                  <a:lnTo>
                    <a:pt x="304" y="313"/>
                  </a:lnTo>
                  <a:lnTo>
                    <a:pt x="308" y="293"/>
                  </a:lnTo>
                  <a:lnTo>
                    <a:pt x="313" y="313"/>
                  </a:lnTo>
                  <a:lnTo>
                    <a:pt x="318" y="318"/>
                  </a:lnTo>
                  <a:lnTo>
                    <a:pt x="323" y="288"/>
                  </a:lnTo>
                  <a:lnTo>
                    <a:pt x="323" y="298"/>
                  </a:lnTo>
                  <a:lnTo>
                    <a:pt x="328" y="313"/>
                  </a:lnTo>
                  <a:lnTo>
                    <a:pt x="333" y="303"/>
                  </a:lnTo>
                  <a:lnTo>
                    <a:pt x="338" y="318"/>
                  </a:lnTo>
                  <a:lnTo>
                    <a:pt x="343" y="303"/>
                  </a:lnTo>
                  <a:lnTo>
                    <a:pt x="348" y="313"/>
                  </a:lnTo>
                  <a:lnTo>
                    <a:pt x="348" y="303"/>
                  </a:lnTo>
                  <a:lnTo>
                    <a:pt x="353" y="313"/>
                  </a:lnTo>
                  <a:lnTo>
                    <a:pt x="358" y="303"/>
                  </a:lnTo>
                  <a:lnTo>
                    <a:pt x="363" y="308"/>
                  </a:lnTo>
                  <a:lnTo>
                    <a:pt x="368" y="303"/>
                  </a:lnTo>
                  <a:lnTo>
                    <a:pt x="373" y="308"/>
                  </a:lnTo>
                  <a:lnTo>
                    <a:pt x="378" y="308"/>
                  </a:lnTo>
                  <a:lnTo>
                    <a:pt x="383" y="308"/>
                  </a:lnTo>
                  <a:lnTo>
                    <a:pt x="388" y="308"/>
                  </a:lnTo>
                  <a:lnTo>
                    <a:pt x="393" y="308"/>
                  </a:lnTo>
                  <a:lnTo>
                    <a:pt x="398" y="308"/>
                  </a:lnTo>
                  <a:lnTo>
                    <a:pt x="403" y="308"/>
                  </a:lnTo>
                  <a:lnTo>
                    <a:pt x="408" y="308"/>
                  </a:lnTo>
                  <a:lnTo>
                    <a:pt x="413" y="293"/>
                  </a:lnTo>
                  <a:lnTo>
                    <a:pt x="418" y="338"/>
                  </a:lnTo>
                  <a:lnTo>
                    <a:pt x="418" y="298"/>
                  </a:lnTo>
                  <a:lnTo>
                    <a:pt x="423" y="263"/>
                  </a:lnTo>
                  <a:lnTo>
                    <a:pt x="428" y="293"/>
                  </a:lnTo>
                  <a:lnTo>
                    <a:pt x="433" y="293"/>
                  </a:lnTo>
                  <a:lnTo>
                    <a:pt x="438" y="318"/>
                  </a:lnTo>
                  <a:lnTo>
                    <a:pt x="443" y="298"/>
                  </a:lnTo>
                  <a:lnTo>
                    <a:pt x="443" y="313"/>
                  </a:lnTo>
                  <a:lnTo>
                    <a:pt x="448" y="298"/>
                  </a:lnTo>
                  <a:lnTo>
                    <a:pt x="453" y="308"/>
                  </a:lnTo>
                  <a:lnTo>
                    <a:pt x="458" y="303"/>
                  </a:lnTo>
                  <a:lnTo>
                    <a:pt x="463" y="308"/>
                  </a:lnTo>
                  <a:lnTo>
                    <a:pt x="468" y="303"/>
                  </a:lnTo>
                  <a:lnTo>
                    <a:pt x="468" y="308"/>
                  </a:lnTo>
                  <a:lnTo>
                    <a:pt x="473" y="303"/>
                  </a:lnTo>
                  <a:lnTo>
                    <a:pt x="478" y="308"/>
                  </a:lnTo>
                  <a:lnTo>
                    <a:pt x="483" y="303"/>
                  </a:lnTo>
                  <a:lnTo>
                    <a:pt x="487" y="308"/>
                  </a:lnTo>
                  <a:lnTo>
                    <a:pt x="492" y="308"/>
                  </a:lnTo>
                  <a:lnTo>
                    <a:pt x="497" y="303"/>
                  </a:lnTo>
                  <a:lnTo>
                    <a:pt x="502" y="313"/>
                  </a:lnTo>
                  <a:lnTo>
                    <a:pt x="507" y="293"/>
                  </a:lnTo>
                  <a:lnTo>
                    <a:pt x="512" y="298"/>
                  </a:lnTo>
                  <a:lnTo>
                    <a:pt x="512" y="328"/>
                  </a:lnTo>
                  <a:lnTo>
                    <a:pt x="517" y="263"/>
                  </a:lnTo>
                  <a:lnTo>
                    <a:pt x="522" y="283"/>
                  </a:lnTo>
                  <a:lnTo>
                    <a:pt x="527" y="293"/>
                  </a:lnTo>
                  <a:lnTo>
                    <a:pt x="532" y="298"/>
                  </a:lnTo>
                  <a:lnTo>
                    <a:pt x="537" y="30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Freeform 57"/>
            <p:cNvSpPr>
              <a:spLocks/>
            </p:cNvSpPr>
            <p:nvPr/>
          </p:nvSpPr>
          <p:spPr bwMode="auto">
            <a:xfrm>
              <a:off x="2234" y="1494"/>
              <a:ext cx="582" cy="25"/>
            </a:xfrm>
            <a:custGeom>
              <a:avLst/>
              <a:gdLst>
                <a:gd name="T0" fmla="*/ 5 w 582"/>
                <a:gd name="T1" fmla="*/ 15 h 25"/>
                <a:gd name="T2" fmla="*/ 20 w 582"/>
                <a:gd name="T3" fmla="*/ 10 h 25"/>
                <a:gd name="T4" fmla="*/ 30 w 582"/>
                <a:gd name="T5" fmla="*/ 15 h 25"/>
                <a:gd name="T6" fmla="*/ 45 w 582"/>
                <a:gd name="T7" fmla="*/ 5 h 25"/>
                <a:gd name="T8" fmla="*/ 55 w 582"/>
                <a:gd name="T9" fmla="*/ 15 h 25"/>
                <a:gd name="T10" fmla="*/ 70 w 582"/>
                <a:gd name="T11" fmla="*/ 5 h 25"/>
                <a:gd name="T12" fmla="*/ 80 w 582"/>
                <a:gd name="T13" fmla="*/ 5 h 25"/>
                <a:gd name="T14" fmla="*/ 95 w 582"/>
                <a:gd name="T15" fmla="*/ 15 h 25"/>
                <a:gd name="T16" fmla="*/ 110 w 582"/>
                <a:gd name="T17" fmla="*/ 10 h 25"/>
                <a:gd name="T18" fmla="*/ 125 w 582"/>
                <a:gd name="T19" fmla="*/ 10 h 25"/>
                <a:gd name="T20" fmla="*/ 139 w 582"/>
                <a:gd name="T21" fmla="*/ 15 h 25"/>
                <a:gd name="T22" fmla="*/ 154 w 582"/>
                <a:gd name="T23" fmla="*/ 10 h 25"/>
                <a:gd name="T24" fmla="*/ 169 w 582"/>
                <a:gd name="T25" fmla="*/ 15 h 25"/>
                <a:gd name="T26" fmla="*/ 179 w 582"/>
                <a:gd name="T27" fmla="*/ 25 h 25"/>
                <a:gd name="T28" fmla="*/ 194 w 582"/>
                <a:gd name="T29" fmla="*/ 15 h 25"/>
                <a:gd name="T30" fmla="*/ 209 w 582"/>
                <a:gd name="T31" fmla="*/ 10 h 25"/>
                <a:gd name="T32" fmla="*/ 219 w 582"/>
                <a:gd name="T33" fmla="*/ 15 h 25"/>
                <a:gd name="T34" fmla="*/ 234 w 582"/>
                <a:gd name="T35" fmla="*/ 10 h 25"/>
                <a:gd name="T36" fmla="*/ 244 w 582"/>
                <a:gd name="T37" fmla="*/ 15 h 25"/>
                <a:gd name="T38" fmla="*/ 259 w 582"/>
                <a:gd name="T39" fmla="*/ 10 h 25"/>
                <a:gd name="T40" fmla="*/ 269 w 582"/>
                <a:gd name="T41" fmla="*/ 15 h 25"/>
                <a:gd name="T42" fmla="*/ 284 w 582"/>
                <a:gd name="T43" fmla="*/ 10 h 25"/>
                <a:gd name="T44" fmla="*/ 294 w 582"/>
                <a:gd name="T45" fmla="*/ 10 h 25"/>
                <a:gd name="T46" fmla="*/ 309 w 582"/>
                <a:gd name="T47" fmla="*/ 10 h 25"/>
                <a:gd name="T48" fmla="*/ 323 w 582"/>
                <a:gd name="T49" fmla="*/ 10 h 25"/>
                <a:gd name="T50" fmla="*/ 338 w 582"/>
                <a:gd name="T51" fmla="*/ 10 h 25"/>
                <a:gd name="T52" fmla="*/ 353 w 582"/>
                <a:gd name="T53" fmla="*/ 10 h 25"/>
                <a:gd name="T54" fmla="*/ 368 w 582"/>
                <a:gd name="T55" fmla="*/ 15 h 25"/>
                <a:gd name="T56" fmla="*/ 378 w 582"/>
                <a:gd name="T57" fmla="*/ 10 h 25"/>
                <a:gd name="T58" fmla="*/ 393 w 582"/>
                <a:gd name="T59" fmla="*/ 10 h 25"/>
                <a:gd name="T60" fmla="*/ 408 w 582"/>
                <a:gd name="T61" fmla="*/ 10 h 25"/>
                <a:gd name="T62" fmla="*/ 423 w 582"/>
                <a:gd name="T63" fmla="*/ 10 h 25"/>
                <a:gd name="T64" fmla="*/ 438 w 582"/>
                <a:gd name="T65" fmla="*/ 10 h 25"/>
                <a:gd name="T66" fmla="*/ 453 w 582"/>
                <a:gd name="T67" fmla="*/ 10 h 25"/>
                <a:gd name="T68" fmla="*/ 468 w 582"/>
                <a:gd name="T69" fmla="*/ 10 h 25"/>
                <a:gd name="T70" fmla="*/ 483 w 582"/>
                <a:gd name="T71" fmla="*/ 10 h 25"/>
                <a:gd name="T72" fmla="*/ 497 w 582"/>
                <a:gd name="T73" fmla="*/ 10 h 25"/>
                <a:gd name="T74" fmla="*/ 512 w 582"/>
                <a:gd name="T75" fmla="*/ 10 h 25"/>
                <a:gd name="T76" fmla="*/ 527 w 582"/>
                <a:gd name="T77" fmla="*/ 10 h 25"/>
                <a:gd name="T78" fmla="*/ 542 w 582"/>
                <a:gd name="T79" fmla="*/ 10 h 25"/>
                <a:gd name="T80" fmla="*/ 557 w 582"/>
                <a:gd name="T81" fmla="*/ 10 h 25"/>
                <a:gd name="T82" fmla="*/ 572 w 582"/>
                <a:gd name="T8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2" h="25">
                  <a:moveTo>
                    <a:pt x="0" y="15"/>
                  </a:moveTo>
                  <a:lnTo>
                    <a:pt x="0" y="10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30" y="15"/>
                  </a:lnTo>
                  <a:lnTo>
                    <a:pt x="35" y="10"/>
                  </a:lnTo>
                  <a:lnTo>
                    <a:pt x="40" y="15"/>
                  </a:lnTo>
                  <a:lnTo>
                    <a:pt x="45" y="5"/>
                  </a:lnTo>
                  <a:lnTo>
                    <a:pt x="50" y="15"/>
                  </a:lnTo>
                  <a:lnTo>
                    <a:pt x="50" y="10"/>
                  </a:lnTo>
                  <a:lnTo>
                    <a:pt x="55" y="15"/>
                  </a:lnTo>
                  <a:lnTo>
                    <a:pt x="60" y="10"/>
                  </a:lnTo>
                  <a:lnTo>
                    <a:pt x="65" y="15"/>
                  </a:lnTo>
                  <a:lnTo>
                    <a:pt x="70" y="5"/>
                  </a:lnTo>
                  <a:lnTo>
                    <a:pt x="70" y="1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10"/>
                  </a:lnTo>
                  <a:lnTo>
                    <a:pt x="90" y="10"/>
                  </a:lnTo>
                  <a:lnTo>
                    <a:pt x="95" y="15"/>
                  </a:lnTo>
                  <a:lnTo>
                    <a:pt x="100" y="10"/>
                  </a:lnTo>
                  <a:lnTo>
                    <a:pt x="105" y="15"/>
                  </a:lnTo>
                  <a:lnTo>
                    <a:pt x="110" y="10"/>
                  </a:lnTo>
                  <a:lnTo>
                    <a:pt x="115" y="10"/>
                  </a:lnTo>
                  <a:lnTo>
                    <a:pt x="120" y="10"/>
                  </a:lnTo>
                  <a:lnTo>
                    <a:pt x="125" y="10"/>
                  </a:lnTo>
                  <a:lnTo>
                    <a:pt x="130" y="10"/>
                  </a:lnTo>
                  <a:lnTo>
                    <a:pt x="134" y="10"/>
                  </a:lnTo>
                  <a:lnTo>
                    <a:pt x="139" y="15"/>
                  </a:lnTo>
                  <a:lnTo>
                    <a:pt x="144" y="10"/>
                  </a:lnTo>
                  <a:lnTo>
                    <a:pt x="149" y="10"/>
                  </a:lnTo>
                  <a:lnTo>
                    <a:pt x="154" y="10"/>
                  </a:lnTo>
                  <a:lnTo>
                    <a:pt x="159" y="10"/>
                  </a:lnTo>
                  <a:lnTo>
                    <a:pt x="164" y="10"/>
                  </a:lnTo>
                  <a:lnTo>
                    <a:pt x="169" y="15"/>
                  </a:lnTo>
                  <a:lnTo>
                    <a:pt x="169" y="5"/>
                  </a:lnTo>
                  <a:lnTo>
                    <a:pt x="174" y="20"/>
                  </a:lnTo>
                  <a:lnTo>
                    <a:pt x="179" y="25"/>
                  </a:lnTo>
                  <a:lnTo>
                    <a:pt x="184" y="10"/>
                  </a:lnTo>
                  <a:lnTo>
                    <a:pt x="189" y="5"/>
                  </a:lnTo>
                  <a:lnTo>
                    <a:pt x="194" y="15"/>
                  </a:lnTo>
                  <a:lnTo>
                    <a:pt x="199" y="10"/>
                  </a:lnTo>
                  <a:lnTo>
                    <a:pt x="204" y="15"/>
                  </a:lnTo>
                  <a:lnTo>
                    <a:pt x="209" y="10"/>
                  </a:lnTo>
                  <a:lnTo>
                    <a:pt x="214" y="15"/>
                  </a:lnTo>
                  <a:lnTo>
                    <a:pt x="214" y="10"/>
                  </a:lnTo>
                  <a:lnTo>
                    <a:pt x="219" y="15"/>
                  </a:lnTo>
                  <a:lnTo>
                    <a:pt x="224" y="10"/>
                  </a:lnTo>
                  <a:lnTo>
                    <a:pt x="229" y="15"/>
                  </a:lnTo>
                  <a:lnTo>
                    <a:pt x="234" y="10"/>
                  </a:lnTo>
                  <a:lnTo>
                    <a:pt x="239" y="15"/>
                  </a:lnTo>
                  <a:lnTo>
                    <a:pt x="239" y="10"/>
                  </a:lnTo>
                  <a:lnTo>
                    <a:pt x="244" y="15"/>
                  </a:lnTo>
                  <a:lnTo>
                    <a:pt x="249" y="10"/>
                  </a:lnTo>
                  <a:lnTo>
                    <a:pt x="254" y="15"/>
                  </a:lnTo>
                  <a:lnTo>
                    <a:pt x="259" y="10"/>
                  </a:lnTo>
                  <a:lnTo>
                    <a:pt x="264" y="15"/>
                  </a:lnTo>
                  <a:lnTo>
                    <a:pt x="264" y="5"/>
                  </a:lnTo>
                  <a:lnTo>
                    <a:pt x="269" y="15"/>
                  </a:lnTo>
                  <a:lnTo>
                    <a:pt x="274" y="15"/>
                  </a:lnTo>
                  <a:lnTo>
                    <a:pt x="279" y="0"/>
                  </a:lnTo>
                  <a:lnTo>
                    <a:pt x="284" y="10"/>
                  </a:lnTo>
                  <a:lnTo>
                    <a:pt x="284" y="5"/>
                  </a:lnTo>
                  <a:lnTo>
                    <a:pt x="289" y="15"/>
                  </a:lnTo>
                  <a:lnTo>
                    <a:pt x="294" y="10"/>
                  </a:lnTo>
                  <a:lnTo>
                    <a:pt x="299" y="10"/>
                  </a:lnTo>
                  <a:lnTo>
                    <a:pt x="304" y="10"/>
                  </a:lnTo>
                  <a:lnTo>
                    <a:pt x="309" y="10"/>
                  </a:lnTo>
                  <a:lnTo>
                    <a:pt x="313" y="10"/>
                  </a:lnTo>
                  <a:lnTo>
                    <a:pt x="318" y="10"/>
                  </a:lnTo>
                  <a:lnTo>
                    <a:pt x="323" y="10"/>
                  </a:lnTo>
                  <a:lnTo>
                    <a:pt x="328" y="10"/>
                  </a:lnTo>
                  <a:lnTo>
                    <a:pt x="333" y="10"/>
                  </a:lnTo>
                  <a:lnTo>
                    <a:pt x="338" y="10"/>
                  </a:lnTo>
                  <a:lnTo>
                    <a:pt x="343" y="10"/>
                  </a:lnTo>
                  <a:lnTo>
                    <a:pt x="348" y="10"/>
                  </a:lnTo>
                  <a:lnTo>
                    <a:pt x="353" y="10"/>
                  </a:lnTo>
                  <a:lnTo>
                    <a:pt x="358" y="10"/>
                  </a:lnTo>
                  <a:lnTo>
                    <a:pt x="363" y="10"/>
                  </a:lnTo>
                  <a:lnTo>
                    <a:pt x="368" y="15"/>
                  </a:lnTo>
                  <a:lnTo>
                    <a:pt x="373" y="10"/>
                  </a:lnTo>
                  <a:lnTo>
                    <a:pt x="383" y="10"/>
                  </a:lnTo>
                  <a:lnTo>
                    <a:pt x="378" y="10"/>
                  </a:lnTo>
                  <a:lnTo>
                    <a:pt x="383" y="10"/>
                  </a:lnTo>
                  <a:lnTo>
                    <a:pt x="388" y="10"/>
                  </a:lnTo>
                  <a:lnTo>
                    <a:pt x="393" y="10"/>
                  </a:lnTo>
                  <a:lnTo>
                    <a:pt x="398" y="10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13" y="10"/>
                  </a:lnTo>
                  <a:lnTo>
                    <a:pt x="418" y="10"/>
                  </a:lnTo>
                  <a:lnTo>
                    <a:pt x="423" y="10"/>
                  </a:lnTo>
                  <a:lnTo>
                    <a:pt x="428" y="10"/>
                  </a:lnTo>
                  <a:lnTo>
                    <a:pt x="433" y="10"/>
                  </a:lnTo>
                  <a:lnTo>
                    <a:pt x="438" y="10"/>
                  </a:lnTo>
                  <a:lnTo>
                    <a:pt x="443" y="10"/>
                  </a:lnTo>
                  <a:lnTo>
                    <a:pt x="448" y="10"/>
                  </a:lnTo>
                  <a:lnTo>
                    <a:pt x="453" y="10"/>
                  </a:lnTo>
                  <a:lnTo>
                    <a:pt x="458" y="10"/>
                  </a:lnTo>
                  <a:lnTo>
                    <a:pt x="463" y="10"/>
                  </a:lnTo>
                  <a:lnTo>
                    <a:pt x="468" y="10"/>
                  </a:lnTo>
                  <a:lnTo>
                    <a:pt x="473" y="10"/>
                  </a:lnTo>
                  <a:lnTo>
                    <a:pt x="478" y="10"/>
                  </a:lnTo>
                  <a:lnTo>
                    <a:pt x="483" y="10"/>
                  </a:lnTo>
                  <a:lnTo>
                    <a:pt x="488" y="10"/>
                  </a:lnTo>
                  <a:lnTo>
                    <a:pt x="493" y="10"/>
                  </a:lnTo>
                  <a:lnTo>
                    <a:pt x="497" y="10"/>
                  </a:lnTo>
                  <a:lnTo>
                    <a:pt x="502" y="10"/>
                  </a:lnTo>
                  <a:lnTo>
                    <a:pt x="507" y="10"/>
                  </a:lnTo>
                  <a:lnTo>
                    <a:pt x="512" y="10"/>
                  </a:lnTo>
                  <a:lnTo>
                    <a:pt x="517" y="10"/>
                  </a:lnTo>
                  <a:lnTo>
                    <a:pt x="522" y="10"/>
                  </a:lnTo>
                  <a:lnTo>
                    <a:pt x="527" y="10"/>
                  </a:lnTo>
                  <a:lnTo>
                    <a:pt x="532" y="10"/>
                  </a:lnTo>
                  <a:lnTo>
                    <a:pt x="537" y="10"/>
                  </a:lnTo>
                  <a:lnTo>
                    <a:pt x="542" y="10"/>
                  </a:lnTo>
                  <a:lnTo>
                    <a:pt x="547" y="10"/>
                  </a:lnTo>
                  <a:lnTo>
                    <a:pt x="552" y="10"/>
                  </a:lnTo>
                  <a:lnTo>
                    <a:pt x="557" y="10"/>
                  </a:lnTo>
                  <a:lnTo>
                    <a:pt x="562" y="10"/>
                  </a:lnTo>
                  <a:lnTo>
                    <a:pt x="567" y="10"/>
                  </a:lnTo>
                  <a:lnTo>
                    <a:pt x="572" y="10"/>
                  </a:lnTo>
                  <a:lnTo>
                    <a:pt x="577" y="10"/>
                  </a:lnTo>
                  <a:lnTo>
                    <a:pt x="582" y="1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Freeform 58"/>
            <p:cNvSpPr>
              <a:spLocks/>
            </p:cNvSpPr>
            <p:nvPr/>
          </p:nvSpPr>
          <p:spPr bwMode="auto">
            <a:xfrm>
              <a:off x="2816" y="1499"/>
              <a:ext cx="632" cy="10"/>
            </a:xfrm>
            <a:custGeom>
              <a:avLst/>
              <a:gdLst>
                <a:gd name="T0" fmla="*/ 10 w 632"/>
                <a:gd name="T1" fmla="*/ 5 h 10"/>
                <a:gd name="T2" fmla="*/ 25 w 632"/>
                <a:gd name="T3" fmla="*/ 5 h 10"/>
                <a:gd name="T4" fmla="*/ 40 w 632"/>
                <a:gd name="T5" fmla="*/ 5 h 10"/>
                <a:gd name="T6" fmla="*/ 55 w 632"/>
                <a:gd name="T7" fmla="*/ 5 h 10"/>
                <a:gd name="T8" fmla="*/ 70 w 632"/>
                <a:gd name="T9" fmla="*/ 5 h 10"/>
                <a:gd name="T10" fmla="*/ 85 w 632"/>
                <a:gd name="T11" fmla="*/ 5 h 10"/>
                <a:gd name="T12" fmla="*/ 99 w 632"/>
                <a:gd name="T13" fmla="*/ 5 h 10"/>
                <a:gd name="T14" fmla="*/ 114 w 632"/>
                <a:gd name="T15" fmla="*/ 5 h 10"/>
                <a:gd name="T16" fmla="*/ 129 w 632"/>
                <a:gd name="T17" fmla="*/ 5 h 10"/>
                <a:gd name="T18" fmla="*/ 144 w 632"/>
                <a:gd name="T19" fmla="*/ 5 h 10"/>
                <a:gd name="T20" fmla="*/ 159 w 632"/>
                <a:gd name="T21" fmla="*/ 5 h 10"/>
                <a:gd name="T22" fmla="*/ 174 w 632"/>
                <a:gd name="T23" fmla="*/ 5 h 10"/>
                <a:gd name="T24" fmla="*/ 189 w 632"/>
                <a:gd name="T25" fmla="*/ 5 h 10"/>
                <a:gd name="T26" fmla="*/ 204 w 632"/>
                <a:gd name="T27" fmla="*/ 5 h 10"/>
                <a:gd name="T28" fmla="*/ 219 w 632"/>
                <a:gd name="T29" fmla="*/ 5 h 10"/>
                <a:gd name="T30" fmla="*/ 234 w 632"/>
                <a:gd name="T31" fmla="*/ 5 h 10"/>
                <a:gd name="T32" fmla="*/ 249 w 632"/>
                <a:gd name="T33" fmla="*/ 5 h 10"/>
                <a:gd name="T34" fmla="*/ 264 w 632"/>
                <a:gd name="T35" fmla="*/ 5 h 10"/>
                <a:gd name="T36" fmla="*/ 278 w 632"/>
                <a:gd name="T37" fmla="*/ 5 h 10"/>
                <a:gd name="T38" fmla="*/ 293 w 632"/>
                <a:gd name="T39" fmla="*/ 5 h 10"/>
                <a:gd name="T40" fmla="*/ 308 w 632"/>
                <a:gd name="T41" fmla="*/ 5 h 10"/>
                <a:gd name="T42" fmla="*/ 323 w 632"/>
                <a:gd name="T43" fmla="*/ 5 h 10"/>
                <a:gd name="T44" fmla="*/ 338 w 632"/>
                <a:gd name="T45" fmla="*/ 5 h 10"/>
                <a:gd name="T46" fmla="*/ 353 w 632"/>
                <a:gd name="T47" fmla="*/ 5 h 10"/>
                <a:gd name="T48" fmla="*/ 368 w 632"/>
                <a:gd name="T49" fmla="*/ 5 h 10"/>
                <a:gd name="T50" fmla="*/ 383 w 632"/>
                <a:gd name="T51" fmla="*/ 5 h 10"/>
                <a:gd name="T52" fmla="*/ 398 w 632"/>
                <a:gd name="T53" fmla="*/ 5 h 10"/>
                <a:gd name="T54" fmla="*/ 413 w 632"/>
                <a:gd name="T55" fmla="*/ 5 h 10"/>
                <a:gd name="T56" fmla="*/ 428 w 632"/>
                <a:gd name="T57" fmla="*/ 5 h 10"/>
                <a:gd name="T58" fmla="*/ 443 w 632"/>
                <a:gd name="T59" fmla="*/ 5 h 10"/>
                <a:gd name="T60" fmla="*/ 458 w 632"/>
                <a:gd name="T61" fmla="*/ 5 h 10"/>
                <a:gd name="T62" fmla="*/ 472 w 632"/>
                <a:gd name="T63" fmla="*/ 5 h 10"/>
                <a:gd name="T64" fmla="*/ 487 w 632"/>
                <a:gd name="T65" fmla="*/ 5 h 10"/>
                <a:gd name="T66" fmla="*/ 502 w 632"/>
                <a:gd name="T67" fmla="*/ 5 h 10"/>
                <a:gd name="T68" fmla="*/ 517 w 632"/>
                <a:gd name="T69" fmla="*/ 5 h 10"/>
                <a:gd name="T70" fmla="*/ 532 w 632"/>
                <a:gd name="T71" fmla="*/ 5 h 10"/>
                <a:gd name="T72" fmla="*/ 547 w 632"/>
                <a:gd name="T73" fmla="*/ 5 h 10"/>
                <a:gd name="T74" fmla="*/ 562 w 632"/>
                <a:gd name="T75" fmla="*/ 0 h 10"/>
                <a:gd name="T76" fmla="*/ 577 w 632"/>
                <a:gd name="T77" fmla="*/ 0 h 10"/>
                <a:gd name="T78" fmla="*/ 592 w 632"/>
                <a:gd name="T79" fmla="*/ 5 h 10"/>
                <a:gd name="T80" fmla="*/ 607 w 632"/>
                <a:gd name="T81" fmla="*/ 5 h 10"/>
                <a:gd name="T82" fmla="*/ 622 w 632"/>
                <a:gd name="T8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0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5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5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4" y="5"/>
                  </a:lnTo>
                  <a:lnTo>
                    <a:pt x="199" y="5"/>
                  </a:lnTo>
                  <a:lnTo>
                    <a:pt x="204" y="5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5"/>
                  </a:lnTo>
                  <a:lnTo>
                    <a:pt x="224" y="5"/>
                  </a:lnTo>
                  <a:lnTo>
                    <a:pt x="229" y="5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8" y="5"/>
                  </a:lnTo>
                  <a:lnTo>
                    <a:pt x="323" y="5"/>
                  </a:lnTo>
                  <a:lnTo>
                    <a:pt x="328" y="5"/>
                  </a:lnTo>
                  <a:lnTo>
                    <a:pt x="333" y="5"/>
                  </a:lnTo>
                  <a:lnTo>
                    <a:pt x="338" y="5"/>
                  </a:lnTo>
                  <a:lnTo>
                    <a:pt x="343" y="5"/>
                  </a:lnTo>
                  <a:lnTo>
                    <a:pt x="348" y="5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5"/>
                  </a:lnTo>
                  <a:lnTo>
                    <a:pt x="413" y="5"/>
                  </a:lnTo>
                  <a:lnTo>
                    <a:pt x="418" y="5"/>
                  </a:lnTo>
                  <a:lnTo>
                    <a:pt x="423" y="5"/>
                  </a:lnTo>
                  <a:lnTo>
                    <a:pt x="428" y="5"/>
                  </a:lnTo>
                  <a:lnTo>
                    <a:pt x="433" y="5"/>
                  </a:lnTo>
                  <a:lnTo>
                    <a:pt x="438" y="5"/>
                  </a:lnTo>
                  <a:lnTo>
                    <a:pt x="443" y="5"/>
                  </a:lnTo>
                  <a:lnTo>
                    <a:pt x="448" y="5"/>
                  </a:lnTo>
                  <a:lnTo>
                    <a:pt x="453" y="5"/>
                  </a:lnTo>
                  <a:lnTo>
                    <a:pt x="458" y="5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5"/>
                  </a:lnTo>
                  <a:lnTo>
                    <a:pt x="522" y="5"/>
                  </a:lnTo>
                  <a:lnTo>
                    <a:pt x="527" y="5"/>
                  </a:lnTo>
                  <a:lnTo>
                    <a:pt x="532" y="5"/>
                  </a:lnTo>
                  <a:lnTo>
                    <a:pt x="537" y="5"/>
                  </a:lnTo>
                  <a:lnTo>
                    <a:pt x="542" y="5"/>
                  </a:lnTo>
                  <a:lnTo>
                    <a:pt x="547" y="5"/>
                  </a:lnTo>
                  <a:lnTo>
                    <a:pt x="552" y="5"/>
                  </a:lnTo>
                  <a:lnTo>
                    <a:pt x="557" y="5"/>
                  </a:lnTo>
                  <a:lnTo>
                    <a:pt x="562" y="0"/>
                  </a:lnTo>
                  <a:lnTo>
                    <a:pt x="567" y="10"/>
                  </a:lnTo>
                  <a:lnTo>
                    <a:pt x="572" y="5"/>
                  </a:lnTo>
                  <a:lnTo>
                    <a:pt x="577" y="0"/>
                  </a:lnTo>
                  <a:lnTo>
                    <a:pt x="582" y="0"/>
                  </a:lnTo>
                  <a:lnTo>
                    <a:pt x="587" y="10"/>
                  </a:lnTo>
                  <a:lnTo>
                    <a:pt x="592" y="5"/>
                  </a:lnTo>
                  <a:lnTo>
                    <a:pt x="597" y="10"/>
                  </a:lnTo>
                  <a:lnTo>
                    <a:pt x="602" y="5"/>
                  </a:lnTo>
                  <a:lnTo>
                    <a:pt x="607" y="5"/>
                  </a:lnTo>
                  <a:lnTo>
                    <a:pt x="612" y="5"/>
                  </a:lnTo>
                  <a:lnTo>
                    <a:pt x="617" y="5"/>
                  </a:lnTo>
                  <a:lnTo>
                    <a:pt x="622" y="5"/>
                  </a:lnTo>
                  <a:lnTo>
                    <a:pt x="627" y="5"/>
                  </a:lnTo>
                  <a:lnTo>
                    <a:pt x="632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Freeform 59"/>
            <p:cNvSpPr>
              <a:spLocks/>
            </p:cNvSpPr>
            <p:nvPr/>
          </p:nvSpPr>
          <p:spPr bwMode="auto">
            <a:xfrm>
              <a:off x="3448" y="1494"/>
              <a:ext cx="611" cy="20"/>
            </a:xfrm>
            <a:custGeom>
              <a:avLst/>
              <a:gdLst>
                <a:gd name="T0" fmla="*/ 9 w 611"/>
                <a:gd name="T1" fmla="*/ 10 h 20"/>
                <a:gd name="T2" fmla="*/ 24 w 611"/>
                <a:gd name="T3" fmla="*/ 10 h 20"/>
                <a:gd name="T4" fmla="*/ 39 w 611"/>
                <a:gd name="T5" fmla="*/ 5 h 20"/>
                <a:gd name="T6" fmla="*/ 54 w 611"/>
                <a:gd name="T7" fmla="*/ 10 h 20"/>
                <a:gd name="T8" fmla="*/ 69 w 611"/>
                <a:gd name="T9" fmla="*/ 10 h 20"/>
                <a:gd name="T10" fmla="*/ 84 w 611"/>
                <a:gd name="T11" fmla="*/ 10 h 20"/>
                <a:gd name="T12" fmla="*/ 99 w 611"/>
                <a:gd name="T13" fmla="*/ 10 h 20"/>
                <a:gd name="T14" fmla="*/ 114 w 611"/>
                <a:gd name="T15" fmla="*/ 10 h 20"/>
                <a:gd name="T16" fmla="*/ 129 w 611"/>
                <a:gd name="T17" fmla="*/ 10 h 20"/>
                <a:gd name="T18" fmla="*/ 139 w 611"/>
                <a:gd name="T19" fmla="*/ 10 h 20"/>
                <a:gd name="T20" fmla="*/ 154 w 611"/>
                <a:gd name="T21" fmla="*/ 10 h 20"/>
                <a:gd name="T22" fmla="*/ 169 w 611"/>
                <a:gd name="T23" fmla="*/ 10 h 20"/>
                <a:gd name="T24" fmla="*/ 184 w 611"/>
                <a:gd name="T25" fmla="*/ 10 h 20"/>
                <a:gd name="T26" fmla="*/ 198 w 611"/>
                <a:gd name="T27" fmla="*/ 10 h 20"/>
                <a:gd name="T28" fmla="*/ 213 w 611"/>
                <a:gd name="T29" fmla="*/ 10 h 20"/>
                <a:gd name="T30" fmla="*/ 228 w 611"/>
                <a:gd name="T31" fmla="*/ 10 h 20"/>
                <a:gd name="T32" fmla="*/ 238 w 611"/>
                <a:gd name="T33" fmla="*/ 5 h 20"/>
                <a:gd name="T34" fmla="*/ 253 w 611"/>
                <a:gd name="T35" fmla="*/ 10 h 20"/>
                <a:gd name="T36" fmla="*/ 268 w 611"/>
                <a:gd name="T37" fmla="*/ 10 h 20"/>
                <a:gd name="T38" fmla="*/ 283 w 611"/>
                <a:gd name="T39" fmla="*/ 10 h 20"/>
                <a:gd name="T40" fmla="*/ 298 w 611"/>
                <a:gd name="T41" fmla="*/ 10 h 20"/>
                <a:gd name="T42" fmla="*/ 313 w 611"/>
                <a:gd name="T43" fmla="*/ 15 h 20"/>
                <a:gd name="T44" fmla="*/ 328 w 611"/>
                <a:gd name="T45" fmla="*/ 20 h 20"/>
                <a:gd name="T46" fmla="*/ 338 w 611"/>
                <a:gd name="T47" fmla="*/ 10 h 20"/>
                <a:gd name="T48" fmla="*/ 353 w 611"/>
                <a:gd name="T49" fmla="*/ 10 h 20"/>
                <a:gd name="T50" fmla="*/ 368 w 611"/>
                <a:gd name="T51" fmla="*/ 10 h 20"/>
                <a:gd name="T52" fmla="*/ 382 w 611"/>
                <a:gd name="T53" fmla="*/ 10 h 20"/>
                <a:gd name="T54" fmla="*/ 397 w 611"/>
                <a:gd name="T55" fmla="*/ 10 h 20"/>
                <a:gd name="T56" fmla="*/ 412 w 611"/>
                <a:gd name="T57" fmla="*/ 10 h 20"/>
                <a:gd name="T58" fmla="*/ 427 w 611"/>
                <a:gd name="T59" fmla="*/ 10 h 20"/>
                <a:gd name="T60" fmla="*/ 442 w 611"/>
                <a:gd name="T61" fmla="*/ 10 h 20"/>
                <a:gd name="T62" fmla="*/ 457 w 611"/>
                <a:gd name="T63" fmla="*/ 10 h 20"/>
                <a:gd name="T64" fmla="*/ 472 w 611"/>
                <a:gd name="T65" fmla="*/ 10 h 20"/>
                <a:gd name="T66" fmla="*/ 487 w 611"/>
                <a:gd name="T67" fmla="*/ 10 h 20"/>
                <a:gd name="T68" fmla="*/ 502 w 611"/>
                <a:gd name="T69" fmla="*/ 10 h 20"/>
                <a:gd name="T70" fmla="*/ 517 w 611"/>
                <a:gd name="T71" fmla="*/ 10 h 20"/>
                <a:gd name="T72" fmla="*/ 532 w 611"/>
                <a:gd name="T73" fmla="*/ 10 h 20"/>
                <a:gd name="T74" fmla="*/ 547 w 611"/>
                <a:gd name="T75" fmla="*/ 10 h 20"/>
                <a:gd name="T76" fmla="*/ 561 w 611"/>
                <a:gd name="T77" fmla="*/ 10 h 20"/>
                <a:gd name="T78" fmla="*/ 576 w 611"/>
                <a:gd name="T79" fmla="*/ 10 h 20"/>
                <a:gd name="T80" fmla="*/ 591 w 611"/>
                <a:gd name="T81" fmla="*/ 10 h 20"/>
                <a:gd name="T82" fmla="*/ 606 w 611"/>
                <a:gd name="T8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1" h="20">
                  <a:moveTo>
                    <a:pt x="0" y="10"/>
                  </a:moveTo>
                  <a:lnTo>
                    <a:pt x="5" y="10"/>
                  </a:lnTo>
                  <a:lnTo>
                    <a:pt x="9" y="10"/>
                  </a:lnTo>
                  <a:lnTo>
                    <a:pt x="14" y="10"/>
                  </a:lnTo>
                  <a:lnTo>
                    <a:pt x="19" y="10"/>
                  </a:lnTo>
                  <a:lnTo>
                    <a:pt x="24" y="10"/>
                  </a:lnTo>
                  <a:lnTo>
                    <a:pt x="29" y="15"/>
                  </a:lnTo>
                  <a:lnTo>
                    <a:pt x="34" y="10"/>
                  </a:lnTo>
                  <a:lnTo>
                    <a:pt x="39" y="5"/>
                  </a:lnTo>
                  <a:lnTo>
                    <a:pt x="44" y="10"/>
                  </a:lnTo>
                  <a:lnTo>
                    <a:pt x="49" y="10"/>
                  </a:lnTo>
                  <a:lnTo>
                    <a:pt x="54" y="10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4" y="10"/>
                  </a:lnTo>
                  <a:lnTo>
                    <a:pt x="79" y="10"/>
                  </a:lnTo>
                  <a:lnTo>
                    <a:pt x="84" y="10"/>
                  </a:lnTo>
                  <a:lnTo>
                    <a:pt x="89" y="10"/>
                  </a:lnTo>
                  <a:lnTo>
                    <a:pt x="94" y="10"/>
                  </a:lnTo>
                  <a:lnTo>
                    <a:pt x="99" y="10"/>
                  </a:lnTo>
                  <a:lnTo>
                    <a:pt x="104" y="10"/>
                  </a:lnTo>
                  <a:lnTo>
                    <a:pt x="109" y="10"/>
                  </a:lnTo>
                  <a:lnTo>
                    <a:pt x="114" y="10"/>
                  </a:lnTo>
                  <a:lnTo>
                    <a:pt x="119" y="10"/>
                  </a:lnTo>
                  <a:lnTo>
                    <a:pt x="124" y="10"/>
                  </a:lnTo>
                  <a:lnTo>
                    <a:pt x="129" y="10"/>
                  </a:lnTo>
                  <a:lnTo>
                    <a:pt x="134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44" y="10"/>
                  </a:lnTo>
                  <a:lnTo>
                    <a:pt x="149" y="10"/>
                  </a:lnTo>
                  <a:lnTo>
                    <a:pt x="154" y="10"/>
                  </a:lnTo>
                  <a:lnTo>
                    <a:pt x="159" y="10"/>
                  </a:lnTo>
                  <a:lnTo>
                    <a:pt x="164" y="10"/>
                  </a:lnTo>
                  <a:lnTo>
                    <a:pt x="169" y="10"/>
                  </a:lnTo>
                  <a:lnTo>
                    <a:pt x="174" y="10"/>
                  </a:lnTo>
                  <a:lnTo>
                    <a:pt x="179" y="10"/>
                  </a:lnTo>
                  <a:lnTo>
                    <a:pt x="184" y="10"/>
                  </a:lnTo>
                  <a:lnTo>
                    <a:pt x="189" y="10"/>
                  </a:lnTo>
                  <a:lnTo>
                    <a:pt x="193" y="10"/>
                  </a:lnTo>
                  <a:lnTo>
                    <a:pt x="198" y="10"/>
                  </a:lnTo>
                  <a:lnTo>
                    <a:pt x="203" y="10"/>
                  </a:lnTo>
                  <a:lnTo>
                    <a:pt x="208" y="10"/>
                  </a:lnTo>
                  <a:lnTo>
                    <a:pt x="213" y="10"/>
                  </a:lnTo>
                  <a:lnTo>
                    <a:pt x="218" y="10"/>
                  </a:lnTo>
                  <a:lnTo>
                    <a:pt x="223" y="10"/>
                  </a:lnTo>
                  <a:lnTo>
                    <a:pt x="228" y="10"/>
                  </a:lnTo>
                  <a:lnTo>
                    <a:pt x="233" y="15"/>
                  </a:lnTo>
                  <a:lnTo>
                    <a:pt x="233" y="5"/>
                  </a:lnTo>
                  <a:lnTo>
                    <a:pt x="238" y="5"/>
                  </a:lnTo>
                  <a:lnTo>
                    <a:pt x="243" y="5"/>
                  </a:lnTo>
                  <a:lnTo>
                    <a:pt x="248" y="10"/>
                  </a:lnTo>
                  <a:lnTo>
                    <a:pt x="253" y="10"/>
                  </a:lnTo>
                  <a:lnTo>
                    <a:pt x="258" y="10"/>
                  </a:lnTo>
                  <a:lnTo>
                    <a:pt x="263" y="10"/>
                  </a:lnTo>
                  <a:lnTo>
                    <a:pt x="268" y="10"/>
                  </a:lnTo>
                  <a:lnTo>
                    <a:pt x="273" y="10"/>
                  </a:lnTo>
                  <a:lnTo>
                    <a:pt x="278" y="10"/>
                  </a:lnTo>
                  <a:lnTo>
                    <a:pt x="283" y="10"/>
                  </a:lnTo>
                  <a:lnTo>
                    <a:pt x="288" y="10"/>
                  </a:lnTo>
                  <a:lnTo>
                    <a:pt x="293" y="10"/>
                  </a:lnTo>
                  <a:lnTo>
                    <a:pt x="298" y="10"/>
                  </a:lnTo>
                  <a:lnTo>
                    <a:pt x="303" y="10"/>
                  </a:lnTo>
                  <a:lnTo>
                    <a:pt x="308" y="10"/>
                  </a:lnTo>
                  <a:lnTo>
                    <a:pt x="313" y="15"/>
                  </a:lnTo>
                  <a:lnTo>
                    <a:pt x="318" y="5"/>
                  </a:lnTo>
                  <a:lnTo>
                    <a:pt x="323" y="5"/>
                  </a:lnTo>
                  <a:lnTo>
                    <a:pt x="328" y="20"/>
                  </a:lnTo>
                  <a:lnTo>
                    <a:pt x="328" y="0"/>
                  </a:lnTo>
                  <a:lnTo>
                    <a:pt x="333" y="5"/>
                  </a:lnTo>
                  <a:lnTo>
                    <a:pt x="338" y="10"/>
                  </a:lnTo>
                  <a:lnTo>
                    <a:pt x="343" y="15"/>
                  </a:lnTo>
                  <a:lnTo>
                    <a:pt x="348" y="15"/>
                  </a:lnTo>
                  <a:lnTo>
                    <a:pt x="353" y="10"/>
                  </a:lnTo>
                  <a:lnTo>
                    <a:pt x="358" y="10"/>
                  </a:lnTo>
                  <a:lnTo>
                    <a:pt x="363" y="10"/>
                  </a:lnTo>
                  <a:lnTo>
                    <a:pt x="368" y="10"/>
                  </a:lnTo>
                  <a:lnTo>
                    <a:pt x="372" y="10"/>
                  </a:lnTo>
                  <a:lnTo>
                    <a:pt x="377" y="10"/>
                  </a:lnTo>
                  <a:lnTo>
                    <a:pt x="382" y="10"/>
                  </a:lnTo>
                  <a:lnTo>
                    <a:pt x="387" y="10"/>
                  </a:lnTo>
                  <a:lnTo>
                    <a:pt x="392" y="10"/>
                  </a:lnTo>
                  <a:lnTo>
                    <a:pt x="397" y="10"/>
                  </a:lnTo>
                  <a:lnTo>
                    <a:pt x="402" y="10"/>
                  </a:lnTo>
                  <a:lnTo>
                    <a:pt x="407" y="10"/>
                  </a:lnTo>
                  <a:lnTo>
                    <a:pt x="412" y="10"/>
                  </a:lnTo>
                  <a:lnTo>
                    <a:pt x="417" y="10"/>
                  </a:lnTo>
                  <a:lnTo>
                    <a:pt x="422" y="10"/>
                  </a:lnTo>
                  <a:lnTo>
                    <a:pt x="427" y="10"/>
                  </a:lnTo>
                  <a:lnTo>
                    <a:pt x="432" y="10"/>
                  </a:lnTo>
                  <a:lnTo>
                    <a:pt x="437" y="10"/>
                  </a:lnTo>
                  <a:lnTo>
                    <a:pt x="442" y="10"/>
                  </a:lnTo>
                  <a:lnTo>
                    <a:pt x="447" y="10"/>
                  </a:lnTo>
                  <a:lnTo>
                    <a:pt x="452" y="10"/>
                  </a:lnTo>
                  <a:lnTo>
                    <a:pt x="457" y="10"/>
                  </a:lnTo>
                  <a:lnTo>
                    <a:pt x="462" y="10"/>
                  </a:lnTo>
                  <a:lnTo>
                    <a:pt x="467" y="10"/>
                  </a:lnTo>
                  <a:lnTo>
                    <a:pt x="472" y="10"/>
                  </a:lnTo>
                  <a:lnTo>
                    <a:pt x="477" y="10"/>
                  </a:lnTo>
                  <a:lnTo>
                    <a:pt x="482" y="10"/>
                  </a:lnTo>
                  <a:lnTo>
                    <a:pt x="487" y="10"/>
                  </a:lnTo>
                  <a:lnTo>
                    <a:pt x="492" y="10"/>
                  </a:lnTo>
                  <a:lnTo>
                    <a:pt x="497" y="10"/>
                  </a:lnTo>
                  <a:lnTo>
                    <a:pt x="502" y="10"/>
                  </a:lnTo>
                  <a:lnTo>
                    <a:pt x="507" y="10"/>
                  </a:lnTo>
                  <a:lnTo>
                    <a:pt x="512" y="15"/>
                  </a:lnTo>
                  <a:lnTo>
                    <a:pt x="517" y="10"/>
                  </a:lnTo>
                  <a:lnTo>
                    <a:pt x="522" y="15"/>
                  </a:lnTo>
                  <a:lnTo>
                    <a:pt x="527" y="10"/>
                  </a:lnTo>
                  <a:lnTo>
                    <a:pt x="532" y="10"/>
                  </a:lnTo>
                  <a:lnTo>
                    <a:pt x="537" y="10"/>
                  </a:lnTo>
                  <a:lnTo>
                    <a:pt x="542" y="10"/>
                  </a:lnTo>
                  <a:lnTo>
                    <a:pt x="547" y="10"/>
                  </a:lnTo>
                  <a:lnTo>
                    <a:pt x="552" y="10"/>
                  </a:lnTo>
                  <a:lnTo>
                    <a:pt x="556" y="10"/>
                  </a:lnTo>
                  <a:lnTo>
                    <a:pt x="561" y="10"/>
                  </a:lnTo>
                  <a:lnTo>
                    <a:pt x="566" y="10"/>
                  </a:lnTo>
                  <a:lnTo>
                    <a:pt x="571" y="10"/>
                  </a:lnTo>
                  <a:lnTo>
                    <a:pt x="576" y="10"/>
                  </a:lnTo>
                  <a:lnTo>
                    <a:pt x="581" y="10"/>
                  </a:lnTo>
                  <a:lnTo>
                    <a:pt x="586" y="10"/>
                  </a:lnTo>
                  <a:lnTo>
                    <a:pt x="591" y="10"/>
                  </a:lnTo>
                  <a:lnTo>
                    <a:pt x="596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1" y="15"/>
                  </a:lnTo>
                  <a:lnTo>
                    <a:pt x="611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Freeform 60"/>
            <p:cNvSpPr>
              <a:spLocks/>
            </p:cNvSpPr>
            <p:nvPr/>
          </p:nvSpPr>
          <p:spPr bwMode="auto">
            <a:xfrm>
              <a:off x="4059" y="1499"/>
              <a:ext cx="632" cy="10"/>
            </a:xfrm>
            <a:custGeom>
              <a:avLst/>
              <a:gdLst>
                <a:gd name="T0" fmla="*/ 10 w 632"/>
                <a:gd name="T1" fmla="*/ 10 h 10"/>
                <a:gd name="T2" fmla="*/ 25 w 632"/>
                <a:gd name="T3" fmla="*/ 5 h 10"/>
                <a:gd name="T4" fmla="*/ 40 w 632"/>
                <a:gd name="T5" fmla="*/ 5 h 10"/>
                <a:gd name="T6" fmla="*/ 55 w 632"/>
                <a:gd name="T7" fmla="*/ 5 h 10"/>
                <a:gd name="T8" fmla="*/ 70 w 632"/>
                <a:gd name="T9" fmla="*/ 5 h 10"/>
                <a:gd name="T10" fmla="*/ 85 w 632"/>
                <a:gd name="T11" fmla="*/ 5 h 10"/>
                <a:gd name="T12" fmla="*/ 100 w 632"/>
                <a:gd name="T13" fmla="*/ 5 h 10"/>
                <a:gd name="T14" fmla="*/ 115 w 632"/>
                <a:gd name="T15" fmla="*/ 5 h 10"/>
                <a:gd name="T16" fmla="*/ 129 w 632"/>
                <a:gd name="T17" fmla="*/ 5 h 10"/>
                <a:gd name="T18" fmla="*/ 144 w 632"/>
                <a:gd name="T19" fmla="*/ 5 h 10"/>
                <a:gd name="T20" fmla="*/ 159 w 632"/>
                <a:gd name="T21" fmla="*/ 5 h 10"/>
                <a:gd name="T22" fmla="*/ 174 w 632"/>
                <a:gd name="T23" fmla="*/ 5 h 10"/>
                <a:gd name="T24" fmla="*/ 189 w 632"/>
                <a:gd name="T25" fmla="*/ 5 h 10"/>
                <a:gd name="T26" fmla="*/ 204 w 632"/>
                <a:gd name="T27" fmla="*/ 5 h 10"/>
                <a:gd name="T28" fmla="*/ 219 w 632"/>
                <a:gd name="T29" fmla="*/ 5 h 10"/>
                <a:gd name="T30" fmla="*/ 234 w 632"/>
                <a:gd name="T31" fmla="*/ 5 h 10"/>
                <a:gd name="T32" fmla="*/ 249 w 632"/>
                <a:gd name="T33" fmla="*/ 5 h 10"/>
                <a:gd name="T34" fmla="*/ 264 w 632"/>
                <a:gd name="T35" fmla="*/ 5 h 10"/>
                <a:gd name="T36" fmla="*/ 279 w 632"/>
                <a:gd name="T37" fmla="*/ 5 h 10"/>
                <a:gd name="T38" fmla="*/ 294 w 632"/>
                <a:gd name="T39" fmla="*/ 5 h 10"/>
                <a:gd name="T40" fmla="*/ 308 w 632"/>
                <a:gd name="T41" fmla="*/ 5 h 10"/>
                <a:gd name="T42" fmla="*/ 323 w 632"/>
                <a:gd name="T43" fmla="*/ 5 h 10"/>
                <a:gd name="T44" fmla="*/ 338 w 632"/>
                <a:gd name="T45" fmla="*/ 5 h 10"/>
                <a:gd name="T46" fmla="*/ 353 w 632"/>
                <a:gd name="T47" fmla="*/ 5 h 10"/>
                <a:gd name="T48" fmla="*/ 368 w 632"/>
                <a:gd name="T49" fmla="*/ 5 h 10"/>
                <a:gd name="T50" fmla="*/ 383 w 632"/>
                <a:gd name="T51" fmla="*/ 5 h 10"/>
                <a:gd name="T52" fmla="*/ 398 w 632"/>
                <a:gd name="T53" fmla="*/ 5 h 10"/>
                <a:gd name="T54" fmla="*/ 413 w 632"/>
                <a:gd name="T55" fmla="*/ 5 h 10"/>
                <a:gd name="T56" fmla="*/ 428 w 632"/>
                <a:gd name="T57" fmla="*/ 5 h 10"/>
                <a:gd name="T58" fmla="*/ 443 w 632"/>
                <a:gd name="T59" fmla="*/ 5 h 10"/>
                <a:gd name="T60" fmla="*/ 458 w 632"/>
                <a:gd name="T61" fmla="*/ 5 h 10"/>
                <a:gd name="T62" fmla="*/ 473 w 632"/>
                <a:gd name="T63" fmla="*/ 5 h 10"/>
                <a:gd name="T64" fmla="*/ 488 w 632"/>
                <a:gd name="T65" fmla="*/ 5 h 10"/>
                <a:gd name="T66" fmla="*/ 502 w 632"/>
                <a:gd name="T67" fmla="*/ 5 h 10"/>
                <a:gd name="T68" fmla="*/ 517 w 632"/>
                <a:gd name="T69" fmla="*/ 5 h 10"/>
                <a:gd name="T70" fmla="*/ 532 w 632"/>
                <a:gd name="T71" fmla="*/ 5 h 10"/>
                <a:gd name="T72" fmla="*/ 547 w 632"/>
                <a:gd name="T73" fmla="*/ 5 h 10"/>
                <a:gd name="T74" fmla="*/ 562 w 632"/>
                <a:gd name="T75" fmla="*/ 5 h 10"/>
                <a:gd name="T76" fmla="*/ 577 w 632"/>
                <a:gd name="T77" fmla="*/ 5 h 10"/>
                <a:gd name="T78" fmla="*/ 592 w 632"/>
                <a:gd name="T79" fmla="*/ 5 h 10"/>
                <a:gd name="T80" fmla="*/ 607 w 632"/>
                <a:gd name="T81" fmla="*/ 5 h 10"/>
                <a:gd name="T82" fmla="*/ 622 w 632"/>
                <a:gd name="T8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0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5"/>
                  </a:lnTo>
                  <a:lnTo>
                    <a:pt x="90" y="5"/>
                  </a:lnTo>
                  <a:lnTo>
                    <a:pt x="95" y="10"/>
                  </a:lnTo>
                  <a:lnTo>
                    <a:pt x="100" y="5"/>
                  </a:lnTo>
                  <a:lnTo>
                    <a:pt x="105" y="5"/>
                  </a:lnTo>
                  <a:lnTo>
                    <a:pt x="110" y="10"/>
                  </a:lnTo>
                  <a:lnTo>
                    <a:pt x="115" y="5"/>
                  </a:lnTo>
                  <a:lnTo>
                    <a:pt x="120" y="5"/>
                  </a:lnTo>
                  <a:lnTo>
                    <a:pt x="125" y="5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4" y="5"/>
                  </a:lnTo>
                  <a:lnTo>
                    <a:pt x="199" y="5"/>
                  </a:lnTo>
                  <a:lnTo>
                    <a:pt x="204" y="5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5"/>
                  </a:lnTo>
                  <a:lnTo>
                    <a:pt x="224" y="5"/>
                  </a:lnTo>
                  <a:lnTo>
                    <a:pt x="229" y="5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9" y="5"/>
                  </a:lnTo>
                  <a:lnTo>
                    <a:pt x="284" y="5"/>
                  </a:lnTo>
                  <a:lnTo>
                    <a:pt x="289" y="5"/>
                  </a:lnTo>
                  <a:lnTo>
                    <a:pt x="294" y="5"/>
                  </a:lnTo>
                  <a:lnTo>
                    <a:pt x="299" y="5"/>
                  </a:lnTo>
                  <a:lnTo>
                    <a:pt x="304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8" y="5"/>
                  </a:lnTo>
                  <a:lnTo>
                    <a:pt x="323" y="5"/>
                  </a:lnTo>
                  <a:lnTo>
                    <a:pt x="328" y="5"/>
                  </a:lnTo>
                  <a:lnTo>
                    <a:pt x="333" y="5"/>
                  </a:lnTo>
                  <a:lnTo>
                    <a:pt x="338" y="5"/>
                  </a:lnTo>
                  <a:lnTo>
                    <a:pt x="343" y="5"/>
                  </a:lnTo>
                  <a:lnTo>
                    <a:pt x="348" y="5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5"/>
                  </a:lnTo>
                  <a:lnTo>
                    <a:pt x="413" y="5"/>
                  </a:lnTo>
                  <a:lnTo>
                    <a:pt x="418" y="5"/>
                  </a:lnTo>
                  <a:lnTo>
                    <a:pt x="423" y="5"/>
                  </a:lnTo>
                  <a:lnTo>
                    <a:pt x="428" y="5"/>
                  </a:lnTo>
                  <a:lnTo>
                    <a:pt x="433" y="5"/>
                  </a:lnTo>
                  <a:lnTo>
                    <a:pt x="438" y="5"/>
                  </a:lnTo>
                  <a:lnTo>
                    <a:pt x="443" y="5"/>
                  </a:lnTo>
                  <a:lnTo>
                    <a:pt x="448" y="5"/>
                  </a:lnTo>
                  <a:lnTo>
                    <a:pt x="453" y="5"/>
                  </a:lnTo>
                  <a:lnTo>
                    <a:pt x="458" y="5"/>
                  </a:lnTo>
                  <a:lnTo>
                    <a:pt x="463" y="5"/>
                  </a:lnTo>
                  <a:lnTo>
                    <a:pt x="468" y="5"/>
                  </a:lnTo>
                  <a:lnTo>
                    <a:pt x="473" y="5"/>
                  </a:lnTo>
                  <a:lnTo>
                    <a:pt x="478" y="5"/>
                  </a:lnTo>
                  <a:lnTo>
                    <a:pt x="483" y="5"/>
                  </a:lnTo>
                  <a:lnTo>
                    <a:pt x="488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5"/>
                  </a:lnTo>
                  <a:lnTo>
                    <a:pt x="522" y="5"/>
                  </a:lnTo>
                  <a:lnTo>
                    <a:pt x="527" y="5"/>
                  </a:lnTo>
                  <a:lnTo>
                    <a:pt x="532" y="5"/>
                  </a:lnTo>
                  <a:lnTo>
                    <a:pt x="537" y="5"/>
                  </a:lnTo>
                  <a:lnTo>
                    <a:pt x="542" y="5"/>
                  </a:lnTo>
                  <a:lnTo>
                    <a:pt x="547" y="5"/>
                  </a:lnTo>
                  <a:lnTo>
                    <a:pt x="552" y="5"/>
                  </a:lnTo>
                  <a:lnTo>
                    <a:pt x="557" y="5"/>
                  </a:lnTo>
                  <a:lnTo>
                    <a:pt x="562" y="5"/>
                  </a:lnTo>
                  <a:lnTo>
                    <a:pt x="567" y="5"/>
                  </a:lnTo>
                  <a:lnTo>
                    <a:pt x="572" y="5"/>
                  </a:lnTo>
                  <a:lnTo>
                    <a:pt x="577" y="5"/>
                  </a:lnTo>
                  <a:lnTo>
                    <a:pt x="582" y="5"/>
                  </a:lnTo>
                  <a:lnTo>
                    <a:pt x="587" y="5"/>
                  </a:lnTo>
                  <a:lnTo>
                    <a:pt x="592" y="5"/>
                  </a:lnTo>
                  <a:lnTo>
                    <a:pt x="597" y="5"/>
                  </a:lnTo>
                  <a:lnTo>
                    <a:pt x="602" y="5"/>
                  </a:lnTo>
                  <a:lnTo>
                    <a:pt x="607" y="5"/>
                  </a:lnTo>
                  <a:lnTo>
                    <a:pt x="612" y="5"/>
                  </a:lnTo>
                  <a:lnTo>
                    <a:pt x="617" y="5"/>
                  </a:lnTo>
                  <a:lnTo>
                    <a:pt x="622" y="5"/>
                  </a:lnTo>
                  <a:lnTo>
                    <a:pt x="627" y="5"/>
                  </a:lnTo>
                  <a:lnTo>
                    <a:pt x="632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Freeform 61"/>
            <p:cNvSpPr>
              <a:spLocks/>
            </p:cNvSpPr>
            <p:nvPr/>
          </p:nvSpPr>
          <p:spPr bwMode="auto">
            <a:xfrm>
              <a:off x="4691" y="1504"/>
              <a:ext cx="69" cy="1"/>
            </a:xfrm>
            <a:custGeom>
              <a:avLst/>
              <a:gdLst>
                <a:gd name="T0" fmla="*/ 0 w 69"/>
                <a:gd name="T1" fmla="*/ 5 w 69"/>
                <a:gd name="T2" fmla="*/ 10 w 69"/>
                <a:gd name="T3" fmla="*/ 15 w 69"/>
                <a:gd name="T4" fmla="*/ 20 w 69"/>
                <a:gd name="T5" fmla="*/ 25 w 69"/>
                <a:gd name="T6" fmla="*/ 30 w 69"/>
                <a:gd name="T7" fmla="*/ 35 w 69"/>
                <a:gd name="T8" fmla="*/ 39 w 69"/>
                <a:gd name="T9" fmla="*/ 44 w 69"/>
                <a:gd name="T10" fmla="*/ 49 w 69"/>
                <a:gd name="T11" fmla="*/ 54 w 69"/>
                <a:gd name="T12" fmla="*/ 59 w 69"/>
                <a:gd name="T13" fmla="*/ 64 w 69"/>
                <a:gd name="T14" fmla="*/ 69 w 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69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553" y="2653"/>
              <a:ext cx="4933" cy="1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Rectangle 63"/>
            <p:cNvSpPr>
              <a:spLocks noChangeArrowheads="1"/>
            </p:cNvSpPr>
            <p:nvPr/>
          </p:nvSpPr>
          <p:spPr bwMode="auto">
            <a:xfrm>
              <a:off x="553" y="2653"/>
              <a:ext cx="4933" cy="116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64"/>
            <p:cNvSpPr>
              <a:spLocks noChangeShapeType="1"/>
            </p:cNvSpPr>
            <p:nvPr/>
          </p:nvSpPr>
          <p:spPr bwMode="auto">
            <a:xfrm>
              <a:off x="553" y="2653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Freeform 65"/>
            <p:cNvSpPr>
              <a:spLocks/>
            </p:cNvSpPr>
            <p:nvPr/>
          </p:nvSpPr>
          <p:spPr bwMode="auto">
            <a:xfrm>
              <a:off x="553" y="2653"/>
              <a:ext cx="4933" cy="1164"/>
            </a:xfrm>
            <a:custGeom>
              <a:avLst/>
              <a:gdLst>
                <a:gd name="T0" fmla="*/ 0 w 992"/>
                <a:gd name="T1" fmla="*/ 234 h 234"/>
                <a:gd name="T2" fmla="*/ 992 w 992"/>
                <a:gd name="T3" fmla="*/ 234 h 234"/>
                <a:gd name="T4" fmla="*/ 992 w 992"/>
                <a:gd name="T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2" h="234">
                  <a:moveTo>
                    <a:pt x="0" y="234"/>
                  </a:moveTo>
                  <a:lnTo>
                    <a:pt x="992" y="234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66"/>
            <p:cNvSpPr>
              <a:spLocks noChangeShapeType="1"/>
            </p:cNvSpPr>
            <p:nvPr/>
          </p:nvSpPr>
          <p:spPr bwMode="auto">
            <a:xfrm flipV="1">
              <a:off x="553" y="2653"/>
              <a:ext cx="1" cy="1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>
              <a:off x="553" y="3817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 flipV="1">
              <a:off x="553" y="2653"/>
              <a:ext cx="1" cy="1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69"/>
            <p:cNvSpPr>
              <a:spLocks noChangeShapeType="1"/>
            </p:cNvSpPr>
            <p:nvPr/>
          </p:nvSpPr>
          <p:spPr bwMode="auto">
            <a:xfrm flipV="1">
              <a:off x="1026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1026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991" y="3832"/>
              <a:ext cx="10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36" name="Line 72"/>
            <p:cNvSpPr>
              <a:spLocks noChangeShapeType="1"/>
            </p:cNvSpPr>
            <p:nvPr/>
          </p:nvSpPr>
          <p:spPr bwMode="auto">
            <a:xfrm flipV="1">
              <a:off x="1508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1508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Rectangle 74"/>
            <p:cNvSpPr>
              <a:spLocks noChangeArrowheads="1"/>
            </p:cNvSpPr>
            <p:nvPr/>
          </p:nvSpPr>
          <p:spPr bwMode="auto">
            <a:xfrm>
              <a:off x="1458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 flipV="1">
              <a:off x="1991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1991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1" name="Rectangle 77"/>
            <p:cNvSpPr>
              <a:spLocks noChangeArrowheads="1"/>
            </p:cNvSpPr>
            <p:nvPr/>
          </p:nvSpPr>
          <p:spPr bwMode="auto">
            <a:xfrm>
              <a:off x="1941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 flipV="1">
              <a:off x="2473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2473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Rectangle 80"/>
            <p:cNvSpPr>
              <a:spLocks noChangeArrowheads="1"/>
            </p:cNvSpPr>
            <p:nvPr/>
          </p:nvSpPr>
          <p:spPr bwMode="auto">
            <a:xfrm>
              <a:off x="2423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 flipV="1">
              <a:off x="2955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2955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2906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 flipV="1">
              <a:off x="3438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3438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Rectangle 86"/>
            <p:cNvSpPr>
              <a:spLocks noChangeArrowheads="1"/>
            </p:cNvSpPr>
            <p:nvPr/>
          </p:nvSpPr>
          <p:spPr bwMode="auto">
            <a:xfrm>
              <a:off x="3388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300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 flipV="1">
              <a:off x="3920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920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Rectangle 89"/>
            <p:cNvSpPr>
              <a:spLocks noChangeArrowheads="1"/>
            </p:cNvSpPr>
            <p:nvPr/>
          </p:nvSpPr>
          <p:spPr bwMode="auto">
            <a:xfrm>
              <a:off x="3870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350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 flipV="1">
              <a:off x="4402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4402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Rectangle 92"/>
            <p:cNvSpPr>
              <a:spLocks noChangeArrowheads="1"/>
            </p:cNvSpPr>
            <p:nvPr/>
          </p:nvSpPr>
          <p:spPr bwMode="auto">
            <a:xfrm>
              <a:off x="4353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400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 flipV="1">
              <a:off x="4885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4885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Rectangle 95"/>
            <p:cNvSpPr>
              <a:spLocks noChangeArrowheads="1"/>
            </p:cNvSpPr>
            <p:nvPr/>
          </p:nvSpPr>
          <p:spPr bwMode="auto">
            <a:xfrm>
              <a:off x="4835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450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60" name="Line 96"/>
            <p:cNvSpPr>
              <a:spLocks noChangeShapeType="1"/>
            </p:cNvSpPr>
            <p:nvPr/>
          </p:nvSpPr>
          <p:spPr bwMode="auto">
            <a:xfrm flipV="1">
              <a:off x="5367" y="3767"/>
              <a:ext cx="1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Line 97"/>
            <p:cNvSpPr>
              <a:spLocks noChangeShapeType="1"/>
            </p:cNvSpPr>
            <p:nvPr/>
          </p:nvSpPr>
          <p:spPr bwMode="auto">
            <a:xfrm>
              <a:off x="5367" y="2653"/>
              <a:ext cx="1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2" name="Rectangle 98"/>
            <p:cNvSpPr>
              <a:spLocks noChangeArrowheads="1"/>
            </p:cNvSpPr>
            <p:nvPr/>
          </p:nvSpPr>
          <p:spPr bwMode="auto">
            <a:xfrm>
              <a:off x="5317" y="3832"/>
              <a:ext cx="1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500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63" name="Line 99"/>
            <p:cNvSpPr>
              <a:spLocks noChangeShapeType="1"/>
            </p:cNvSpPr>
            <p:nvPr/>
          </p:nvSpPr>
          <p:spPr bwMode="auto">
            <a:xfrm>
              <a:off x="553" y="3817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4" name="Line 100"/>
            <p:cNvSpPr>
              <a:spLocks noChangeShapeType="1"/>
            </p:cNvSpPr>
            <p:nvPr/>
          </p:nvSpPr>
          <p:spPr bwMode="auto">
            <a:xfrm flipH="1">
              <a:off x="5437" y="3817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5" name="Rectangle 101"/>
            <p:cNvSpPr>
              <a:spLocks noChangeArrowheads="1"/>
            </p:cNvSpPr>
            <p:nvPr/>
          </p:nvSpPr>
          <p:spPr bwMode="auto">
            <a:xfrm>
              <a:off x="389" y="3777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-0.15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>
              <a:off x="553" y="3648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 flipH="1">
              <a:off x="5437" y="3648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Rectangle 104"/>
            <p:cNvSpPr>
              <a:spLocks noChangeArrowheads="1"/>
            </p:cNvSpPr>
            <p:nvPr/>
          </p:nvSpPr>
          <p:spPr bwMode="auto">
            <a:xfrm>
              <a:off x="424" y="3608"/>
              <a:ext cx="1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-0.1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69" name="Line 105"/>
            <p:cNvSpPr>
              <a:spLocks noChangeShapeType="1"/>
            </p:cNvSpPr>
            <p:nvPr/>
          </p:nvSpPr>
          <p:spPr bwMode="auto">
            <a:xfrm>
              <a:off x="553" y="3484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Line 106"/>
            <p:cNvSpPr>
              <a:spLocks noChangeShapeType="1"/>
            </p:cNvSpPr>
            <p:nvPr/>
          </p:nvSpPr>
          <p:spPr bwMode="auto">
            <a:xfrm flipH="1">
              <a:off x="5437" y="3484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Rectangle 107"/>
            <p:cNvSpPr>
              <a:spLocks noChangeArrowheads="1"/>
            </p:cNvSpPr>
            <p:nvPr/>
          </p:nvSpPr>
          <p:spPr bwMode="auto">
            <a:xfrm>
              <a:off x="389" y="3444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-0.05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72" name="Line 108"/>
            <p:cNvSpPr>
              <a:spLocks noChangeShapeType="1"/>
            </p:cNvSpPr>
            <p:nvPr/>
          </p:nvSpPr>
          <p:spPr bwMode="auto">
            <a:xfrm>
              <a:off x="553" y="3315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 flipH="1">
              <a:off x="5437" y="3315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Rectangle 110"/>
            <p:cNvSpPr>
              <a:spLocks noChangeArrowheads="1"/>
            </p:cNvSpPr>
            <p:nvPr/>
          </p:nvSpPr>
          <p:spPr bwMode="auto">
            <a:xfrm>
              <a:off x="499" y="3275"/>
              <a:ext cx="7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75" name="Line 111"/>
            <p:cNvSpPr>
              <a:spLocks noChangeShapeType="1"/>
            </p:cNvSpPr>
            <p:nvPr/>
          </p:nvSpPr>
          <p:spPr bwMode="auto">
            <a:xfrm>
              <a:off x="553" y="3151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6" name="Line 112"/>
            <p:cNvSpPr>
              <a:spLocks noChangeShapeType="1"/>
            </p:cNvSpPr>
            <p:nvPr/>
          </p:nvSpPr>
          <p:spPr bwMode="auto">
            <a:xfrm flipH="1">
              <a:off x="5437" y="3151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7" name="Rectangle 113"/>
            <p:cNvSpPr>
              <a:spLocks noChangeArrowheads="1"/>
            </p:cNvSpPr>
            <p:nvPr/>
          </p:nvSpPr>
          <p:spPr bwMode="auto">
            <a:xfrm>
              <a:off x="409" y="3111"/>
              <a:ext cx="16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0.05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78" name="Line 114"/>
            <p:cNvSpPr>
              <a:spLocks noChangeShapeType="1"/>
            </p:cNvSpPr>
            <p:nvPr/>
          </p:nvSpPr>
          <p:spPr bwMode="auto">
            <a:xfrm>
              <a:off x="553" y="2981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Line 115"/>
            <p:cNvSpPr>
              <a:spLocks noChangeShapeType="1"/>
            </p:cNvSpPr>
            <p:nvPr/>
          </p:nvSpPr>
          <p:spPr bwMode="auto">
            <a:xfrm flipH="1">
              <a:off x="5437" y="2981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Rectangle 116"/>
            <p:cNvSpPr>
              <a:spLocks noChangeArrowheads="1"/>
            </p:cNvSpPr>
            <p:nvPr/>
          </p:nvSpPr>
          <p:spPr bwMode="auto">
            <a:xfrm>
              <a:off x="444" y="2942"/>
              <a:ext cx="1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0.1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81" name="Line 117"/>
            <p:cNvSpPr>
              <a:spLocks noChangeShapeType="1"/>
            </p:cNvSpPr>
            <p:nvPr/>
          </p:nvSpPr>
          <p:spPr bwMode="auto">
            <a:xfrm>
              <a:off x="553" y="2817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118"/>
            <p:cNvSpPr>
              <a:spLocks noChangeShapeType="1"/>
            </p:cNvSpPr>
            <p:nvPr/>
          </p:nvSpPr>
          <p:spPr bwMode="auto">
            <a:xfrm flipH="1">
              <a:off x="5437" y="2817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Rectangle 119"/>
            <p:cNvSpPr>
              <a:spLocks noChangeArrowheads="1"/>
            </p:cNvSpPr>
            <p:nvPr/>
          </p:nvSpPr>
          <p:spPr bwMode="auto">
            <a:xfrm>
              <a:off x="409" y="2777"/>
              <a:ext cx="16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0.15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84" name="Line 120"/>
            <p:cNvSpPr>
              <a:spLocks noChangeShapeType="1"/>
            </p:cNvSpPr>
            <p:nvPr/>
          </p:nvSpPr>
          <p:spPr bwMode="auto">
            <a:xfrm>
              <a:off x="553" y="2653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Line 121"/>
            <p:cNvSpPr>
              <a:spLocks noChangeShapeType="1"/>
            </p:cNvSpPr>
            <p:nvPr/>
          </p:nvSpPr>
          <p:spPr bwMode="auto">
            <a:xfrm flipH="1">
              <a:off x="5437" y="2653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Rectangle 122"/>
            <p:cNvSpPr>
              <a:spLocks noChangeArrowheads="1"/>
            </p:cNvSpPr>
            <p:nvPr/>
          </p:nvSpPr>
          <p:spPr bwMode="auto">
            <a:xfrm>
              <a:off x="444" y="2613"/>
              <a:ext cx="1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800">
                  <a:solidFill>
                    <a:srgbClr val="000000"/>
                  </a:solidFill>
                  <a:latin typeface="Helvetica" charset="0"/>
                </a:rPr>
                <a:t>0.2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987" name="Line 123"/>
            <p:cNvSpPr>
              <a:spLocks noChangeShapeType="1"/>
            </p:cNvSpPr>
            <p:nvPr/>
          </p:nvSpPr>
          <p:spPr bwMode="auto">
            <a:xfrm>
              <a:off x="553" y="2653"/>
              <a:ext cx="49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Freeform 124"/>
            <p:cNvSpPr>
              <a:spLocks/>
            </p:cNvSpPr>
            <p:nvPr/>
          </p:nvSpPr>
          <p:spPr bwMode="auto">
            <a:xfrm>
              <a:off x="553" y="2653"/>
              <a:ext cx="4933" cy="1164"/>
            </a:xfrm>
            <a:custGeom>
              <a:avLst/>
              <a:gdLst>
                <a:gd name="T0" fmla="*/ 0 w 992"/>
                <a:gd name="T1" fmla="*/ 234 h 234"/>
                <a:gd name="T2" fmla="*/ 992 w 992"/>
                <a:gd name="T3" fmla="*/ 234 h 234"/>
                <a:gd name="T4" fmla="*/ 992 w 992"/>
                <a:gd name="T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2" h="234">
                  <a:moveTo>
                    <a:pt x="0" y="234"/>
                  </a:moveTo>
                  <a:lnTo>
                    <a:pt x="992" y="234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125"/>
            <p:cNvSpPr>
              <a:spLocks noChangeShapeType="1"/>
            </p:cNvSpPr>
            <p:nvPr/>
          </p:nvSpPr>
          <p:spPr bwMode="auto">
            <a:xfrm flipV="1">
              <a:off x="553" y="2653"/>
              <a:ext cx="1" cy="1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Freeform 126"/>
            <p:cNvSpPr>
              <a:spLocks/>
            </p:cNvSpPr>
            <p:nvPr/>
          </p:nvSpPr>
          <p:spPr bwMode="auto">
            <a:xfrm>
              <a:off x="553" y="2738"/>
              <a:ext cx="1224" cy="999"/>
            </a:xfrm>
            <a:custGeom>
              <a:avLst/>
              <a:gdLst>
                <a:gd name="T0" fmla="*/ 15 w 1224"/>
                <a:gd name="T1" fmla="*/ 820 h 999"/>
                <a:gd name="T2" fmla="*/ 45 w 1224"/>
                <a:gd name="T3" fmla="*/ 587 h 999"/>
                <a:gd name="T4" fmla="*/ 75 w 1224"/>
                <a:gd name="T5" fmla="*/ 437 h 999"/>
                <a:gd name="T6" fmla="*/ 105 w 1224"/>
                <a:gd name="T7" fmla="*/ 626 h 999"/>
                <a:gd name="T8" fmla="*/ 135 w 1224"/>
                <a:gd name="T9" fmla="*/ 119 h 999"/>
                <a:gd name="T10" fmla="*/ 165 w 1224"/>
                <a:gd name="T11" fmla="*/ 587 h 999"/>
                <a:gd name="T12" fmla="*/ 189 w 1224"/>
                <a:gd name="T13" fmla="*/ 0 h 999"/>
                <a:gd name="T14" fmla="*/ 219 w 1224"/>
                <a:gd name="T15" fmla="*/ 427 h 999"/>
                <a:gd name="T16" fmla="*/ 249 w 1224"/>
                <a:gd name="T17" fmla="*/ 119 h 999"/>
                <a:gd name="T18" fmla="*/ 279 w 1224"/>
                <a:gd name="T19" fmla="*/ 333 h 999"/>
                <a:gd name="T20" fmla="*/ 309 w 1224"/>
                <a:gd name="T21" fmla="*/ 348 h 999"/>
                <a:gd name="T22" fmla="*/ 334 w 1224"/>
                <a:gd name="T23" fmla="*/ 353 h 999"/>
                <a:gd name="T24" fmla="*/ 363 w 1224"/>
                <a:gd name="T25" fmla="*/ 552 h 999"/>
                <a:gd name="T26" fmla="*/ 393 w 1224"/>
                <a:gd name="T27" fmla="*/ 403 h 999"/>
                <a:gd name="T28" fmla="*/ 423 w 1224"/>
                <a:gd name="T29" fmla="*/ 706 h 999"/>
                <a:gd name="T30" fmla="*/ 453 w 1224"/>
                <a:gd name="T31" fmla="*/ 447 h 999"/>
                <a:gd name="T32" fmla="*/ 483 w 1224"/>
                <a:gd name="T33" fmla="*/ 741 h 999"/>
                <a:gd name="T34" fmla="*/ 508 w 1224"/>
                <a:gd name="T35" fmla="*/ 587 h 999"/>
                <a:gd name="T36" fmla="*/ 538 w 1224"/>
                <a:gd name="T37" fmla="*/ 711 h 999"/>
                <a:gd name="T38" fmla="*/ 567 w 1224"/>
                <a:gd name="T39" fmla="*/ 766 h 999"/>
                <a:gd name="T40" fmla="*/ 597 w 1224"/>
                <a:gd name="T41" fmla="*/ 666 h 999"/>
                <a:gd name="T42" fmla="*/ 627 w 1224"/>
                <a:gd name="T43" fmla="*/ 890 h 999"/>
                <a:gd name="T44" fmla="*/ 657 w 1224"/>
                <a:gd name="T45" fmla="*/ 666 h 999"/>
                <a:gd name="T46" fmla="*/ 682 w 1224"/>
                <a:gd name="T47" fmla="*/ 930 h 999"/>
                <a:gd name="T48" fmla="*/ 712 w 1224"/>
                <a:gd name="T49" fmla="*/ 771 h 999"/>
                <a:gd name="T50" fmla="*/ 741 w 1224"/>
                <a:gd name="T51" fmla="*/ 900 h 999"/>
                <a:gd name="T52" fmla="*/ 771 w 1224"/>
                <a:gd name="T53" fmla="*/ 641 h 999"/>
                <a:gd name="T54" fmla="*/ 801 w 1224"/>
                <a:gd name="T55" fmla="*/ 999 h 999"/>
                <a:gd name="T56" fmla="*/ 826 w 1224"/>
                <a:gd name="T57" fmla="*/ 472 h 999"/>
                <a:gd name="T58" fmla="*/ 856 w 1224"/>
                <a:gd name="T59" fmla="*/ 950 h 999"/>
                <a:gd name="T60" fmla="*/ 886 w 1224"/>
                <a:gd name="T61" fmla="*/ 398 h 999"/>
                <a:gd name="T62" fmla="*/ 915 w 1224"/>
                <a:gd name="T63" fmla="*/ 636 h 999"/>
                <a:gd name="T64" fmla="*/ 945 w 1224"/>
                <a:gd name="T65" fmla="*/ 432 h 999"/>
                <a:gd name="T66" fmla="*/ 975 w 1224"/>
                <a:gd name="T67" fmla="*/ 248 h 999"/>
                <a:gd name="T68" fmla="*/ 1000 w 1224"/>
                <a:gd name="T69" fmla="*/ 482 h 999"/>
                <a:gd name="T70" fmla="*/ 1030 w 1224"/>
                <a:gd name="T71" fmla="*/ 44 h 999"/>
                <a:gd name="T72" fmla="*/ 1060 w 1224"/>
                <a:gd name="T73" fmla="*/ 422 h 999"/>
                <a:gd name="T74" fmla="*/ 1089 w 1224"/>
                <a:gd name="T75" fmla="*/ 114 h 999"/>
                <a:gd name="T76" fmla="*/ 1119 w 1224"/>
                <a:gd name="T77" fmla="*/ 408 h 999"/>
                <a:gd name="T78" fmla="*/ 1149 w 1224"/>
                <a:gd name="T79" fmla="*/ 303 h 999"/>
                <a:gd name="T80" fmla="*/ 1174 w 1224"/>
                <a:gd name="T81" fmla="*/ 403 h 999"/>
                <a:gd name="T82" fmla="*/ 1204 w 1224"/>
                <a:gd name="T83" fmla="*/ 51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4" h="999">
                  <a:moveTo>
                    <a:pt x="0" y="437"/>
                  </a:moveTo>
                  <a:lnTo>
                    <a:pt x="5" y="606"/>
                  </a:lnTo>
                  <a:lnTo>
                    <a:pt x="15" y="820"/>
                  </a:lnTo>
                  <a:lnTo>
                    <a:pt x="25" y="950"/>
                  </a:lnTo>
                  <a:lnTo>
                    <a:pt x="35" y="865"/>
                  </a:lnTo>
                  <a:lnTo>
                    <a:pt x="45" y="587"/>
                  </a:lnTo>
                  <a:lnTo>
                    <a:pt x="55" y="363"/>
                  </a:lnTo>
                  <a:lnTo>
                    <a:pt x="65" y="298"/>
                  </a:lnTo>
                  <a:lnTo>
                    <a:pt x="75" y="437"/>
                  </a:lnTo>
                  <a:lnTo>
                    <a:pt x="85" y="656"/>
                  </a:lnTo>
                  <a:lnTo>
                    <a:pt x="95" y="746"/>
                  </a:lnTo>
                  <a:lnTo>
                    <a:pt x="105" y="626"/>
                  </a:lnTo>
                  <a:lnTo>
                    <a:pt x="115" y="378"/>
                  </a:lnTo>
                  <a:lnTo>
                    <a:pt x="125" y="144"/>
                  </a:lnTo>
                  <a:lnTo>
                    <a:pt x="135" y="119"/>
                  </a:lnTo>
                  <a:lnTo>
                    <a:pt x="145" y="283"/>
                  </a:lnTo>
                  <a:lnTo>
                    <a:pt x="155" y="507"/>
                  </a:lnTo>
                  <a:lnTo>
                    <a:pt x="165" y="587"/>
                  </a:lnTo>
                  <a:lnTo>
                    <a:pt x="170" y="413"/>
                  </a:lnTo>
                  <a:lnTo>
                    <a:pt x="179" y="149"/>
                  </a:lnTo>
                  <a:lnTo>
                    <a:pt x="189" y="0"/>
                  </a:lnTo>
                  <a:lnTo>
                    <a:pt x="199" y="84"/>
                  </a:lnTo>
                  <a:lnTo>
                    <a:pt x="209" y="318"/>
                  </a:lnTo>
                  <a:lnTo>
                    <a:pt x="219" y="427"/>
                  </a:lnTo>
                  <a:lnTo>
                    <a:pt x="229" y="393"/>
                  </a:lnTo>
                  <a:lnTo>
                    <a:pt x="239" y="263"/>
                  </a:lnTo>
                  <a:lnTo>
                    <a:pt x="249" y="119"/>
                  </a:lnTo>
                  <a:lnTo>
                    <a:pt x="259" y="124"/>
                  </a:lnTo>
                  <a:lnTo>
                    <a:pt x="269" y="204"/>
                  </a:lnTo>
                  <a:lnTo>
                    <a:pt x="279" y="333"/>
                  </a:lnTo>
                  <a:lnTo>
                    <a:pt x="289" y="447"/>
                  </a:lnTo>
                  <a:lnTo>
                    <a:pt x="299" y="432"/>
                  </a:lnTo>
                  <a:lnTo>
                    <a:pt x="309" y="348"/>
                  </a:lnTo>
                  <a:lnTo>
                    <a:pt x="319" y="263"/>
                  </a:lnTo>
                  <a:lnTo>
                    <a:pt x="329" y="243"/>
                  </a:lnTo>
                  <a:lnTo>
                    <a:pt x="334" y="353"/>
                  </a:lnTo>
                  <a:lnTo>
                    <a:pt x="344" y="487"/>
                  </a:lnTo>
                  <a:lnTo>
                    <a:pt x="354" y="567"/>
                  </a:lnTo>
                  <a:lnTo>
                    <a:pt x="363" y="552"/>
                  </a:lnTo>
                  <a:lnTo>
                    <a:pt x="373" y="452"/>
                  </a:lnTo>
                  <a:lnTo>
                    <a:pt x="383" y="388"/>
                  </a:lnTo>
                  <a:lnTo>
                    <a:pt x="393" y="403"/>
                  </a:lnTo>
                  <a:lnTo>
                    <a:pt x="403" y="512"/>
                  </a:lnTo>
                  <a:lnTo>
                    <a:pt x="413" y="651"/>
                  </a:lnTo>
                  <a:lnTo>
                    <a:pt x="423" y="706"/>
                  </a:lnTo>
                  <a:lnTo>
                    <a:pt x="433" y="661"/>
                  </a:lnTo>
                  <a:lnTo>
                    <a:pt x="443" y="552"/>
                  </a:lnTo>
                  <a:lnTo>
                    <a:pt x="453" y="447"/>
                  </a:lnTo>
                  <a:lnTo>
                    <a:pt x="463" y="487"/>
                  </a:lnTo>
                  <a:lnTo>
                    <a:pt x="473" y="606"/>
                  </a:lnTo>
                  <a:lnTo>
                    <a:pt x="483" y="741"/>
                  </a:lnTo>
                  <a:lnTo>
                    <a:pt x="493" y="805"/>
                  </a:lnTo>
                  <a:lnTo>
                    <a:pt x="498" y="716"/>
                  </a:lnTo>
                  <a:lnTo>
                    <a:pt x="508" y="587"/>
                  </a:lnTo>
                  <a:lnTo>
                    <a:pt x="518" y="517"/>
                  </a:lnTo>
                  <a:lnTo>
                    <a:pt x="528" y="552"/>
                  </a:lnTo>
                  <a:lnTo>
                    <a:pt x="538" y="711"/>
                  </a:lnTo>
                  <a:lnTo>
                    <a:pt x="547" y="840"/>
                  </a:lnTo>
                  <a:lnTo>
                    <a:pt x="557" y="855"/>
                  </a:lnTo>
                  <a:lnTo>
                    <a:pt x="567" y="766"/>
                  </a:lnTo>
                  <a:lnTo>
                    <a:pt x="577" y="631"/>
                  </a:lnTo>
                  <a:lnTo>
                    <a:pt x="587" y="592"/>
                  </a:lnTo>
                  <a:lnTo>
                    <a:pt x="597" y="666"/>
                  </a:lnTo>
                  <a:lnTo>
                    <a:pt x="607" y="800"/>
                  </a:lnTo>
                  <a:lnTo>
                    <a:pt x="617" y="900"/>
                  </a:lnTo>
                  <a:lnTo>
                    <a:pt x="627" y="890"/>
                  </a:lnTo>
                  <a:lnTo>
                    <a:pt x="637" y="800"/>
                  </a:lnTo>
                  <a:lnTo>
                    <a:pt x="647" y="706"/>
                  </a:lnTo>
                  <a:lnTo>
                    <a:pt x="657" y="666"/>
                  </a:lnTo>
                  <a:lnTo>
                    <a:pt x="662" y="746"/>
                  </a:lnTo>
                  <a:lnTo>
                    <a:pt x="672" y="860"/>
                  </a:lnTo>
                  <a:lnTo>
                    <a:pt x="682" y="930"/>
                  </a:lnTo>
                  <a:lnTo>
                    <a:pt x="692" y="925"/>
                  </a:lnTo>
                  <a:lnTo>
                    <a:pt x="702" y="835"/>
                  </a:lnTo>
                  <a:lnTo>
                    <a:pt x="712" y="771"/>
                  </a:lnTo>
                  <a:lnTo>
                    <a:pt x="721" y="791"/>
                  </a:lnTo>
                  <a:lnTo>
                    <a:pt x="731" y="855"/>
                  </a:lnTo>
                  <a:lnTo>
                    <a:pt x="741" y="900"/>
                  </a:lnTo>
                  <a:lnTo>
                    <a:pt x="751" y="815"/>
                  </a:lnTo>
                  <a:lnTo>
                    <a:pt x="761" y="691"/>
                  </a:lnTo>
                  <a:lnTo>
                    <a:pt x="771" y="641"/>
                  </a:lnTo>
                  <a:lnTo>
                    <a:pt x="781" y="776"/>
                  </a:lnTo>
                  <a:lnTo>
                    <a:pt x="791" y="975"/>
                  </a:lnTo>
                  <a:lnTo>
                    <a:pt x="801" y="999"/>
                  </a:lnTo>
                  <a:lnTo>
                    <a:pt x="811" y="845"/>
                  </a:lnTo>
                  <a:lnTo>
                    <a:pt x="821" y="587"/>
                  </a:lnTo>
                  <a:lnTo>
                    <a:pt x="826" y="472"/>
                  </a:lnTo>
                  <a:lnTo>
                    <a:pt x="836" y="616"/>
                  </a:lnTo>
                  <a:lnTo>
                    <a:pt x="846" y="820"/>
                  </a:lnTo>
                  <a:lnTo>
                    <a:pt x="856" y="950"/>
                  </a:lnTo>
                  <a:lnTo>
                    <a:pt x="866" y="880"/>
                  </a:lnTo>
                  <a:lnTo>
                    <a:pt x="876" y="621"/>
                  </a:lnTo>
                  <a:lnTo>
                    <a:pt x="886" y="398"/>
                  </a:lnTo>
                  <a:lnTo>
                    <a:pt x="896" y="328"/>
                  </a:lnTo>
                  <a:lnTo>
                    <a:pt x="905" y="437"/>
                  </a:lnTo>
                  <a:lnTo>
                    <a:pt x="915" y="636"/>
                  </a:lnTo>
                  <a:lnTo>
                    <a:pt x="925" y="746"/>
                  </a:lnTo>
                  <a:lnTo>
                    <a:pt x="935" y="651"/>
                  </a:lnTo>
                  <a:lnTo>
                    <a:pt x="945" y="432"/>
                  </a:lnTo>
                  <a:lnTo>
                    <a:pt x="955" y="204"/>
                  </a:lnTo>
                  <a:lnTo>
                    <a:pt x="965" y="124"/>
                  </a:lnTo>
                  <a:lnTo>
                    <a:pt x="975" y="248"/>
                  </a:lnTo>
                  <a:lnTo>
                    <a:pt x="985" y="467"/>
                  </a:lnTo>
                  <a:lnTo>
                    <a:pt x="990" y="602"/>
                  </a:lnTo>
                  <a:lnTo>
                    <a:pt x="1000" y="482"/>
                  </a:lnTo>
                  <a:lnTo>
                    <a:pt x="1010" y="224"/>
                  </a:lnTo>
                  <a:lnTo>
                    <a:pt x="1020" y="25"/>
                  </a:lnTo>
                  <a:lnTo>
                    <a:pt x="1030" y="44"/>
                  </a:lnTo>
                  <a:lnTo>
                    <a:pt x="1040" y="248"/>
                  </a:lnTo>
                  <a:lnTo>
                    <a:pt x="1050" y="408"/>
                  </a:lnTo>
                  <a:lnTo>
                    <a:pt x="1060" y="422"/>
                  </a:lnTo>
                  <a:lnTo>
                    <a:pt x="1070" y="318"/>
                  </a:lnTo>
                  <a:lnTo>
                    <a:pt x="1080" y="164"/>
                  </a:lnTo>
                  <a:lnTo>
                    <a:pt x="1089" y="114"/>
                  </a:lnTo>
                  <a:lnTo>
                    <a:pt x="1099" y="154"/>
                  </a:lnTo>
                  <a:lnTo>
                    <a:pt x="1109" y="263"/>
                  </a:lnTo>
                  <a:lnTo>
                    <a:pt x="1119" y="408"/>
                  </a:lnTo>
                  <a:lnTo>
                    <a:pt x="1129" y="457"/>
                  </a:lnTo>
                  <a:lnTo>
                    <a:pt x="1139" y="403"/>
                  </a:lnTo>
                  <a:lnTo>
                    <a:pt x="1149" y="303"/>
                  </a:lnTo>
                  <a:lnTo>
                    <a:pt x="1154" y="224"/>
                  </a:lnTo>
                  <a:lnTo>
                    <a:pt x="1164" y="268"/>
                  </a:lnTo>
                  <a:lnTo>
                    <a:pt x="1174" y="403"/>
                  </a:lnTo>
                  <a:lnTo>
                    <a:pt x="1184" y="537"/>
                  </a:lnTo>
                  <a:lnTo>
                    <a:pt x="1194" y="587"/>
                  </a:lnTo>
                  <a:lnTo>
                    <a:pt x="1204" y="512"/>
                  </a:lnTo>
                  <a:lnTo>
                    <a:pt x="1214" y="403"/>
                  </a:lnTo>
                  <a:lnTo>
                    <a:pt x="1224" y="3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Freeform 127"/>
            <p:cNvSpPr>
              <a:spLocks/>
            </p:cNvSpPr>
            <p:nvPr/>
          </p:nvSpPr>
          <p:spPr bwMode="auto">
            <a:xfrm>
              <a:off x="1777" y="2773"/>
              <a:ext cx="1228" cy="954"/>
            </a:xfrm>
            <a:custGeom>
              <a:avLst/>
              <a:gdLst>
                <a:gd name="T0" fmla="*/ 20 w 1228"/>
                <a:gd name="T1" fmla="*/ 547 h 954"/>
                <a:gd name="T2" fmla="*/ 49 w 1228"/>
                <a:gd name="T3" fmla="*/ 567 h 954"/>
                <a:gd name="T4" fmla="*/ 79 w 1228"/>
                <a:gd name="T5" fmla="*/ 492 h 954"/>
                <a:gd name="T6" fmla="*/ 104 w 1228"/>
                <a:gd name="T7" fmla="*/ 741 h 954"/>
                <a:gd name="T8" fmla="*/ 134 w 1228"/>
                <a:gd name="T9" fmla="*/ 462 h 954"/>
                <a:gd name="T10" fmla="*/ 164 w 1228"/>
                <a:gd name="T11" fmla="*/ 855 h 954"/>
                <a:gd name="T12" fmla="*/ 194 w 1228"/>
                <a:gd name="T13" fmla="*/ 542 h 954"/>
                <a:gd name="T14" fmla="*/ 224 w 1228"/>
                <a:gd name="T15" fmla="*/ 860 h 954"/>
                <a:gd name="T16" fmla="*/ 253 w 1228"/>
                <a:gd name="T17" fmla="*/ 696 h 954"/>
                <a:gd name="T18" fmla="*/ 278 w 1228"/>
                <a:gd name="T19" fmla="*/ 790 h 954"/>
                <a:gd name="T20" fmla="*/ 308 w 1228"/>
                <a:gd name="T21" fmla="*/ 835 h 954"/>
                <a:gd name="T22" fmla="*/ 338 w 1228"/>
                <a:gd name="T23" fmla="*/ 805 h 954"/>
                <a:gd name="T24" fmla="*/ 368 w 1228"/>
                <a:gd name="T25" fmla="*/ 656 h 954"/>
                <a:gd name="T26" fmla="*/ 398 w 1228"/>
                <a:gd name="T27" fmla="*/ 945 h 954"/>
                <a:gd name="T28" fmla="*/ 422 w 1228"/>
                <a:gd name="T29" fmla="*/ 537 h 954"/>
                <a:gd name="T30" fmla="*/ 452 w 1228"/>
                <a:gd name="T31" fmla="*/ 795 h 954"/>
                <a:gd name="T32" fmla="*/ 482 w 1228"/>
                <a:gd name="T33" fmla="*/ 581 h 954"/>
                <a:gd name="T34" fmla="*/ 512 w 1228"/>
                <a:gd name="T35" fmla="*/ 397 h 954"/>
                <a:gd name="T36" fmla="*/ 542 w 1228"/>
                <a:gd name="T37" fmla="*/ 636 h 954"/>
                <a:gd name="T38" fmla="*/ 572 w 1228"/>
                <a:gd name="T39" fmla="*/ 89 h 954"/>
                <a:gd name="T40" fmla="*/ 596 w 1228"/>
                <a:gd name="T41" fmla="*/ 567 h 954"/>
                <a:gd name="T42" fmla="*/ 626 w 1228"/>
                <a:gd name="T43" fmla="*/ 4 h 954"/>
                <a:gd name="T44" fmla="*/ 656 w 1228"/>
                <a:gd name="T45" fmla="*/ 353 h 954"/>
                <a:gd name="T46" fmla="*/ 686 w 1228"/>
                <a:gd name="T47" fmla="*/ 169 h 954"/>
                <a:gd name="T48" fmla="*/ 716 w 1228"/>
                <a:gd name="T49" fmla="*/ 203 h 954"/>
                <a:gd name="T50" fmla="*/ 746 w 1228"/>
                <a:gd name="T51" fmla="*/ 407 h 954"/>
                <a:gd name="T52" fmla="*/ 770 w 1228"/>
                <a:gd name="T53" fmla="*/ 228 h 954"/>
                <a:gd name="T54" fmla="*/ 800 w 1228"/>
                <a:gd name="T55" fmla="*/ 557 h 954"/>
                <a:gd name="T56" fmla="*/ 830 w 1228"/>
                <a:gd name="T57" fmla="*/ 333 h 954"/>
                <a:gd name="T58" fmla="*/ 860 w 1228"/>
                <a:gd name="T59" fmla="*/ 641 h 954"/>
                <a:gd name="T60" fmla="*/ 890 w 1228"/>
                <a:gd name="T61" fmla="*/ 447 h 954"/>
                <a:gd name="T62" fmla="*/ 915 w 1228"/>
                <a:gd name="T63" fmla="*/ 601 h 954"/>
                <a:gd name="T64" fmla="*/ 945 w 1228"/>
                <a:gd name="T65" fmla="*/ 641 h 954"/>
                <a:gd name="T66" fmla="*/ 974 w 1228"/>
                <a:gd name="T67" fmla="*/ 537 h 954"/>
                <a:gd name="T68" fmla="*/ 1004 w 1228"/>
                <a:gd name="T69" fmla="*/ 830 h 954"/>
                <a:gd name="T70" fmla="*/ 1034 w 1228"/>
                <a:gd name="T71" fmla="*/ 542 h 954"/>
                <a:gd name="T72" fmla="*/ 1064 w 1228"/>
                <a:gd name="T73" fmla="*/ 895 h 954"/>
                <a:gd name="T74" fmla="*/ 1089 w 1228"/>
                <a:gd name="T75" fmla="*/ 626 h 954"/>
                <a:gd name="T76" fmla="*/ 1119 w 1228"/>
                <a:gd name="T77" fmla="*/ 875 h 954"/>
                <a:gd name="T78" fmla="*/ 1148 w 1228"/>
                <a:gd name="T79" fmla="*/ 775 h 954"/>
                <a:gd name="T80" fmla="*/ 1178 w 1228"/>
                <a:gd name="T81" fmla="*/ 795 h 954"/>
                <a:gd name="T82" fmla="*/ 1208 w 1228"/>
                <a:gd name="T83" fmla="*/ 641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" h="954">
                  <a:moveTo>
                    <a:pt x="0" y="313"/>
                  </a:moveTo>
                  <a:lnTo>
                    <a:pt x="10" y="382"/>
                  </a:lnTo>
                  <a:lnTo>
                    <a:pt x="20" y="547"/>
                  </a:lnTo>
                  <a:lnTo>
                    <a:pt x="30" y="671"/>
                  </a:lnTo>
                  <a:lnTo>
                    <a:pt x="40" y="681"/>
                  </a:lnTo>
                  <a:lnTo>
                    <a:pt x="49" y="567"/>
                  </a:lnTo>
                  <a:lnTo>
                    <a:pt x="59" y="412"/>
                  </a:lnTo>
                  <a:lnTo>
                    <a:pt x="69" y="382"/>
                  </a:lnTo>
                  <a:lnTo>
                    <a:pt x="79" y="492"/>
                  </a:lnTo>
                  <a:lnTo>
                    <a:pt x="89" y="666"/>
                  </a:lnTo>
                  <a:lnTo>
                    <a:pt x="94" y="790"/>
                  </a:lnTo>
                  <a:lnTo>
                    <a:pt x="104" y="741"/>
                  </a:lnTo>
                  <a:lnTo>
                    <a:pt x="114" y="591"/>
                  </a:lnTo>
                  <a:lnTo>
                    <a:pt x="124" y="472"/>
                  </a:lnTo>
                  <a:lnTo>
                    <a:pt x="134" y="462"/>
                  </a:lnTo>
                  <a:lnTo>
                    <a:pt x="144" y="611"/>
                  </a:lnTo>
                  <a:lnTo>
                    <a:pt x="154" y="790"/>
                  </a:lnTo>
                  <a:lnTo>
                    <a:pt x="164" y="855"/>
                  </a:lnTo>
                  <a:lnTo>
                    <a:pt x="174" y="790"/>
                  </a:lnTo>
                  <a:lnTo>
                    <a:pt x="184" y="636"/>
                  </a:lnTo>
                  <a:lnTo>
                    <a:pt x="194" y="542"/>
                  </a:lnTo>
                  <a:lnTo>
                    <a:pt x="204" y="591"/>
                  </a:lnTo>
                  <a:lnTo>
                    <a:pt x="214" y="731"/>
                  </a:lnTo>
                  <a:lnTo>
                    <a:pt x="224" y="860"/>
                  </a:lnTo>
                  <a:lnTo>
                    <a:pt x="233" y="885"/>
                  </a:lnTo>
                  <a:lnTo>
                    <a:pt x="243" y="810"/>
                  </a:lnTo>
                  <a:lnTo>
                    <a:pt x="253" y="696"/>
                  </a:lnTo>
                  <a:lnTo>
                    <a:pt x="258" y="636"/>
                  </a:lnTo>
                  <a:lnTo>
                    <a:pt x="268" y="681"/>
                  </a:lnTo>
                  <a:lnTo>
                    <a:pt x="278" y="790"/>
                  </a:lnTo>
                  <a:lnTo>
                    <a:pt x="288" y="885"/>
                  </a:lnTo>
                  <a:lnTo>
                    <a:pt x="298" y="905"/>
                  </a:lnTo>
                  <a:lnTo>
                    <a:pt x="308" y="835"/>
                  </a:lnTo>
                  <a:lnTo>
                    <a:pt x="318" y="765"/>
                  </a:lnTo>
                  <a:lnTo>
                    <a:pt x="328" y="760"/>
                  </a:lnTo>
                  <a:lnTo>
                    <a:pt x="338" y="805"/>
                  </a:lnTo>
                  <a:lnTo>
                    <a:pt x="348" y="835"/>
                  </a:lnTo>
                  <a:lnTo>
                    <a:pt x="358" y="760"/>
                  </a:lnTo>
                  <a:lnTo>
                    <a:pt x="368" y="656"/>
                  </a:lnTo>
                  <a:lnTo>
                    <a:pt x="378" y="621"/>
                  </a:lnTo>
                  <a:lnTo>
                    <a:pt x="388" y="760"/>
                  </a:lnTo>
                  <a:lnTo>
                    <a:pt x="398" y="945"/>
                  </a:lnTo>
                  <a:lnTo>
                    <a:pt x="407" y="954"/>
                  </a:lnTo>
                  <a:lnTo>
                    <a:pt x="417" y="795"/>
                  </a:lnTo>
                  <a:lnTo>
                    <a:pt x="422" y="537"/>
                  </a:lnTo>
                  <a:lnTo>
                    <a:pt x="432" y="432"/>
                  </a:lnTo>
                  <a:lnTo>
                    <a:pt x="442" y="586"/>
                  </a:lnTo>
                  <a:lnTo>
                    <a:pt x="452" y="795"/>
                  </a:lnTo>
                  <a:lnTo>
                    <a:pt x="462" y="925"/>
                  </a:lnTo>
                  <a:lnTo>
                    <a:pt x="472" y="850"/>
                  </a:lnTo>
                  <a:lnTo>
                    <a:pt x="482" y="581"/>
                  </a:lnTo>
                  <a:lnTo>
                    <a:pt x="492" y="348"/>
                  </a:lnTo>
                  <a:lnTo>
                    <a:pt x="502" y="273"/>
                  </a:lnTo>
                  <a:lnTo>
                    <a:pt x="512" y="397"/>
                  </a:lnTo>
                  <a:lnTo>
                    <a:pt x="522" y="621"/>
                  </a:lnTo>
                  <a:lnTo>
                    <a:pt x="532" y="731"/>
                  </a:lnTo>
                  <a:lnTo>
                    <a:pt x="542" y="636"/>
                  </a:lnTo>
                  <a:lnTo>
                    <a:pt x="552" y="402"/>
                  </a:lnTo>
                  <a:lnTo>
                    <a:pt x="562" y="164"/>
                  </a:lnTo>
                  <a:lnTo>
                    <a:pt x="572" y="89"/>
                  </a:lnTo>
                  <a:lnTo>
                    <a:pt x="582" y="208"/>
                  </a:lnTo>
                  <a:lnTo>
                    <a:pt x="587" y="427"/>
                  </a:lnTo>
                  <a:lnTo>
                    <a:pt x="596" y="567"/>
                  </a:lnTo>
                  <a:lnTo>
                    <a:pt x="606" y="467"/>
                  </a:lnTo>
                  <a:lnTo>
                    <a:pt x="616" y="218"/>
                  </a:lnTo>
                  <a:lnTo>
                    <a:pt x="626" y="4"/>
                  </a:lnTo>
                  <a:lnTo>
                    <a:pt x="636" y="0"/>
                  </a:lnTo>
                  <a:lnTo>
                    <a:pt x="646" y="193"/>
                  </a:lnTo>
                  <a:lnTo>
                    <a:pt x="656" y="353"/>
                  </a:lnTo>
                  <a:lnTo>
                    <a:pt x="666" y="397"/>
                  </a:lnTo>
                  <a:lnTo>
                    <a:pt x="676" y="318"/>
                  </a:lnTo>
                  <a:lnTo>
                    <a:pt x="686" y="169"/>
                  </a:lnTo>
                  <a:lnTo>
                    <a:pt x="696" y="104"/>
                  </a:lnTo>
                  <a:lnTo>
                    <a:pt x="706" y="114"/>
                  </a:lnTo>
                  <a:lnTo>
                    <a:pt x="716" y="203"/>
                  </a:lnTo>
                  <a:lnTo>
                    <a:pt x="726" y="363"/>
                  </a:lnTo>
                  <a:lnTo>
                    <a:pt x="736" y="437"/>
                  </a:lnTo>
                  <a:lnTo>
                    <a:pt x="746" y="407"/>
                  </a:lnTo>
                  <a:lnTo>
                    <a:pt x="751" y="308"/>
                  </a:lnTo>
                  <a:lnTo>
                    <a:pt x="761" y="208"/>
                  </a:lnTo>
                  <a:lnTo>
                    <a:pt x="770" y="228"/>
                  </a:lnTo>
                  <a:lnTo>
                    <a:pt x="780" y="348"/>
                  </a:lnTo>
                  <a:lnTo>
                    <a:pt x="790" y="477"/>
                  </a:lnTo>
                  <a:lnTo>
                    <a:pt x="800" y="557"/>
                  </a:lnTo>
                  <a:lnTo>
                    <a:pt x="810" y="512"/>
                  </a:lnTo>
                  <a:lnTo>
                    <a:pt x="820" y="417"/>
                  </a:lnTo>
                  <a:lnTo>
                    <a:pt x="830" y="333"/>
                  </a:lnTo>
                  <a:lnTo>
                    <a:pt x="840" y="358"/>
                  </a:lnTo>
                  <a:lnTo>
                    <a:pt x="850" y="502"/>
                  </a:lnTo>
                  <a:lnTo>
                    <a:pt x="860" y="641"/>
                  </a:lnTo>
                  <a:lnTo>
                    <a:pt x="870" y="696"/>
                  </a:lnTo>
                  <a:lnTo>
                    <a:pt x="880" y="611"/>
                  </a:lnTo>
                  <a:lnTo>
                    <a:pt x="890" y="447"/>
                  </a:lnTo>
                  <a:lnTo>
                    <a:pt x="900" y="378"/>
                  </a:lnTo>
                  <a:lnTo>
                    <a:pt x="910" y="447"/>
                  </a:lnTo>
                  <a:lnTo>
                    <a:pt x="915" y="601"/>
                  </a:lnTo>
                  <a:lnTo>
                    <a:pt x="925" y="756"/>
                  </a:lnTo>
                  <a:lnTo>
                    <a:pt x="935" y="756"/>
                  </a:lnTo>
                  <a:lnTo>
                    <a:pt x="945" y="641"/>
                  </a:lnTo>
                  <a:lnTo>
                    <a:pt x="954" y="512"/>
                  </a:lnTo>
                  <a:lnTo>
                    <a:pt x="964" y="442"/>
                  </a:lnTo>
                  <a:lnTo>
                    <a:pt x="974" y="537"/>
                  </a:lnTo>
                  <a:lnTo>
                    <a:pt x="984" y="721"/>
                  </a:lnTo>
                  <a:lnTo>
                    <a:pt x="994" y="840"/>
                  </a:lnTo>
                  <a:lnTo>
                    <a:pt x="1004" y="830"/>
                  </a:lnTo>
                  <a:lnTo>
                    <a:pt x="1014" y="691"/>
                  </a:lnTo>
                  <a:lnTo>
                    <a:pt x="1024" y="557"/>
                  </a:lnTo>
                  <a:lnTo>
                    <a:pt x="1034" y="542"/>
                  </a:lnTo>
                  <a:lnTo>
                    <a:pt x="1044" y="656"/>
                  </a:lnTo>
                  <a:lnTo>
                    <a:pt x="1054" y="810"/>
                  </a:lnTo>
                  <a:lnTo>
                    <a:pt x="1064" y="895"/>
                  </a:lnTo>
                  <a:lnTo>
                    <a:pt x="1074" y="860"/>
                  </a:lnTo>
                  <a:lnTo>
                    <a:pt x="1079" y="731"/>
                  </a:lnTo>
                  <a:lnTo>
                    <a:pt x="1089" y="626"/>
                  </a:lnTo>
                  <a:lnTo>
                    <a:pt x="1099" y="641"/>
                  </a:lnTo>
                  <a:lnTo>
                    <a:pt x="1109" y="751"/>
                  </a:lnTo>
                  <a:lnTo>
                    <a:pt x="1119" y="875"/>
                  </a:lnTo>
                  <a:lnTo>
                    <a:pt x="1129" y="925"/>
                  </a:lnTo>
                  <a:lnTo>
                    <a:pt x="1138" y="860"/>
                  </a:lnTo>
                  <a:lnTo>
                    <a:pt x="1148" y="775"/>
                  </a:lnTo>
                  <a:lnTo>
                    <a:pt x="1158" y="741"/>
                  </a:lnTo>
                  <a:lnTo>
                    <a:pt x="1168" y="775"/>
                  </a:lnTo>
                  <a:lnTo>
                    <a:pt x="1178" y="795"/>
                  </a:lnTo>
                  <a:lnTo>
                    <a:pt x="1188" y="736"/>
                  </a:lnTo>
                  <a:lnTo>
                    <a:pt x="1198" y="661"/>
                  </a:lnTo>
                  <a:lnTo>
                    <a:pt x="1208" y="641"/>
                  </a:lnTo>
                  <a:lnTo>
                    <a:pt x="1218" y="785"/>
                  </a:lnTo>
                  <a:lnTo>
                    <a:pt x="1228" y="9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2" name="Freeform 128"/>
            <p:cNvSpPr>
              <a:spLocks/>
            </p:cNvSpPr>
            <p:nvPr/>
          </p:nvSpPr>
          <p:spPr bwMode="auto">
            <a:xfrm>
              <a:off x="3005" y="2758"/>
              <a:ext cx="1223" cy="979"/>
            </a:xfrm>
            <a:custGeom>
              <a:avLst/>
              <a:gdLst>
                <a:gd name="T0" fmla="*/ 15 w 1223"/>
                <a:gd name="T1" fmla="*/ 771 h 979"/>
                <a:gd name="T2" fmla="*/ 45 w 1223"/>
                <a:gd name="T3" fmla="*/ 626 h 979"/>
                <a:gd name="T4" fmla="*/ 75 w 1223"/>
                <a:gd name="T5" fmla="*/ 845 h 979"/>
                <a:gd name="T6" fmla="*/ 104 w 1223"/>
                <a:gd name="T7" fmla="*/ 303 h 979"/>
                <a:gd name="T8" fmla="*/ 134 w 1223"/>
                <a:gd name="T9" fmla="*/ 766 h 979"/>
                <a:gd name="T10" fmla="*/ 164 w 1223"/>
                <a:gd name="T11" fmla="*/ 179 h 979"/>
                <a:gd name="T12" fmla="*/ 189 w 1223"/>
                <a:gd name="T13" fmla="*/ 467 h 979"/>
                <a:gd name="T14" fmla="*/ 219 w 1223"/>
                <a:gd name="T15" fmla="*/ 243 h 979"/>
                <a:gd name="T16" fmla="*/ 249 w 1223"/>
                <a:gd name="T17" fmla="*/ 208 h 979"/>
                <a:gd name="T18" fmla="*/ 278 w 1223"/>
                <a:gd name="T19" fmla="*/ 353 h 979"/>
                <a:gd name="T20" fmla="*/ 308 w 1223"/>
                <a:gd name="T21" fmla="*/ 114 h 979"/>
                <a:gd name="T22" fmla="*/ 338 w 1223"/>
                <a:gd name="T23" fmla="*/ 467 h 979"/>
                <a:gd name="T24" fmla="*/ 363 w 1223"/>
                <a:gd name="T25" fmla="*/ 213 h 979"/>
                <a:gd name="T26" fmla="*/ 393 w 1223"/>
                <a:gd name="T27" fmla="*/ 502 h 979"/>
                <a:gd name="T28" fmla="*/ 423 w 1223"/>
                <a:gd name="T29" fmla="*/ 427 h 979"/>
                <a:gd name="T30" fmla="*/ 452 w 1223"/>
                <a:gd name="T31" fmla="*/ 507 h 979"/>
                <a:gd name="T32" fmla="*/ 482 w 1223"/>
                <a:gd name="T33" fmla="*/ 621 h 979"/>
                <a:gd name="T34" fmla="*/ 507 w 1223"/>
                <a:gd name="T35" fmla="*/ 452 h 979"/>
                <a:gd name="T36" fmla="*/ 537 w 1223"/>
                <a:gd name="T37" fmla="*/ 766 h 979"/>
                <a:gd name="T38" fmla="*/ 567 w 1223"/>
                <a:gd name="T39" fmla="*/ 467 h 979"/>
                <a:gd name="T40" fmla="*/ 597 w 1223"/>
                <a:gd name="T41" fmla="*/ 840 h 979"/>
                <a:gd name="T42" fmla="*/ 627 w 1223"/>
                <a:gd name="T43" fmla="*/ 591 h 979"/>
                <a:gd name="T44" fmla="*/ 656 w 1223"/>
                <a:gd name="T45" fmla="*/ 810 h 979"/>
                <a:gd name="T46" fmla="*/ 681 w 1223"/>
                <a:gd name="T47" fmla="*/ 766 h 979"/>
                <a:gd name="T48" fmla="*/ 711 w 1223"/>
                <a:gd name="T49" fmla="*/ 751 h 979"/>
                <a:gd name="T50" fmla="*/ 741 w 1223"/>
                <a:gd name="T51" fmla="*/ 895 h 979"/>
                <a:gd name="T52" fmla="*/ 771 w 1223"/>
                <a:gd name="T53" fmla="*/ 795 h 979"/>
                <a:gd name="T54" fmla="*/ 801 w 1223"/>
                <a:gd name="T55" fmla="*/ 656 h 979"/>
                <a:gd name="T56" fmla="*/ 830 w 1223"/>
                <a:gd name="T57" fmla="*/ 979 h 979"/>
                <a:gd name="T58" fmla="*/ 855 w 1223"/>
                <a:gd name="T59" fmla="*/ 477 h 979"/>
                <a:gd name="T60" fmla="*/ 885 w 1223"/>
                <a:gd name="T61" fmla="*/ 850 h 979"/>
                <a:gd name="T62" fmla="*/ 915 w 1223"/>
                <a:gd name="T63" fmla="*/ 552 h 979"/>
                <a:gd name="T64" fmla="*/ 945 w 1223"/>
                <a:gd name="T65" fmla="*/ 432 h 979"/>
                <a:gd name="T66" fmla="*/ 975 w 1223"/>
                <a:gd name="T67" fmla="*/ 661 h 979"/>
                <a:gd name="T68" fmla="*/ 999 w 1223"/>
                <a:gd name="T69" fmla="*/ 89 h 979"/>
                <a:gd name="T70" fmla="*/ 1029 w 1223"/>
                <a:gd name="T71" fmla="*/ 626 h 979"/>
                <a:gd name="T72" fmla="*/ 1059 w 1223"/>
                <a:gd name="T73" fmla="*/ 0 h 979"/>
                <a:gd name="T74" fmla="*/ 1089 w 1223"/>
                <a:gd name="T75" fmla="*/ 388 h 979"/>
                <a:gd name="T76" fmla="*/ 1119 w 1223"/>
                <a:gd name="T77" fmla="*/ 189 h 979"/>
                <a:gd name="T78" fmla="*/ 1149 w 1223"/>
                <a:gd name="T79" fmla="*/ 233 h 979"/>
                <a:gd name="T80" fmla="*/ 1174 w 1223"/>
                <a:gd name="T81" fmla="*/ 442 h 979"/>
                <a:gd name="T82" fmla="*/ 1203 w 1223"/>
                <a:gd name="T83" fmla="*/ 25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3" h="979">
                  <a:moveTo>
                    <a:pt x="0" y="945"/>
                  </a:moveTo>
                  <a:lnTo>
                    <a:pt x="10" y="925"/>
                  </a:lnTo>
                  <a:lnTo>
                    <a:pt x="15" y="771"/>
                  </a:lnTo>
                  <a:lnTo>
                    <a:pt x="25" y="527"/>
                  </a:lnTo>
                  <a:lnTo>
                    <a:pt x="35" y="467"/>
                  </a:lnTo>
                  <a:lnTo>
                    <a:pt x="45" y="626"/>
                  </a:lnTo>
                  <a:lnTo>
                    <a:pt x="55" y="820"/>
                  </a:lnTo>
                  <a:lnTo>
                    <a:pt x="65" y="935"/>
                  </a:lnTo>
                  <a:lnTo>
                    <a:pt x="75" y="845"/>
                  </a:lnTo>
                  <a:lnTo>
                    <a:pt x="85" y="586"/>
                  </a:lnTo>
                  <a:lnTo>
                    <a:pt x="94" y="368"/>
                  </a:lnTo>
                  <a:lnTo>
                    <a:pt x="104" y="303"/>
                  </a:lnTo>
                  <a:lnTo>
                    <a:pt x="114" y="432"/>
                  </a:lnTo>
                  <a:lnTo>
                    <a:pt x="124" y="656"/>
                  </a:lnTo>
                  <a:lnTo>
                    <a:pt x="134" y="766"/>
                  </a:lnTo>
                  <a:lnTo>
                    <a:pt x="144" y="666"/>
                  </a:lnTo>
                  <a:lnTo>
                    <a:pt x="154" y="427"/>
                  </a:lnTo>
                  <a:lnTo>
                    <a:pt x="164" y="179"/>
                  </a:lnTo>
                  <a:lnTo>
                    <a:pt x="174" y="109"/>
                  </a:lnTo>
                  <a:lnTo>
                    <a:pt x="179" y="238"/>
                  </a:lnTo>
                  <a:lnTo>
                    <a:pt x="189" y="467"/>
                  </a:lnTo>
                  <a:lnTo>
                    <a:pt x="199" y="606"/>
                  </a:lnTo>
                  <a:lnTo>
                    <a:pt x="209" y="502"/>
                  </a:lnTo>
                  <a:lnTo>
                    <a:pt x="219" y="243"/>
                  </a:lnTo>
                  <a:lnTo>
                    <a:pt x="229" y="10"/>
                  </a:lnTo>
                  <a:lnTo>
                    <a:pt x="239" y="5"/>
                  </a:lnTo>
                  <a:lnTo>
                    <a:pt x="249" y="208"/>
                  </a:lnTo>
                  <a:lnTo>
                    <a:pt x="259" y="383"/>
                  </a:lnTo>
                  <a:lnTo>
                    <a:pt x="269" y="442"/>
                  </a:lnTo>
                  <a:lnTo>
                    <a:pt x="278" y="353"/>
                  </a:lnTo>
                  <a:lnTo>
                    <a:pt x="288" y="184"/>
                  </a:lnTo>
                  <a:lnTo>
                    <a:pt x="298" y="109"/>
                  </a:lnTo>
                  <a:lnTo>
                    <a:pt x="308" y="114"/>
                  </a:lnTo>
                  <a:lnTo>
                    <a:pt x="318" y="223"/>
                  </a:lnTo>
                  <a:lnTo>
                    <a:pt x="328" y="388"/>
                  </a:lnTo>
                  <a:lnTo>
                    <a:pt x="338" y="467"/>
                  </a:lnTo>
                  <a:lnTo>
                    <a:pt x="343" y="437"/>
                  </a:lnTo>
                  <a:lnTo>
                    <a:pt x="353" y="323"/>
                  </a:lnTo>
                  <a:lnTo>
                    <a:pt x="363" y="213"/>
                  </a:lnTo>
                  <a:lnTo>
                    <a:pt x="373" y="233"/>
                  </a:lnTo>
                  <a:lnTo>
                    <a:pt x="383" y="353"/>
                  </a:lnTo>
                  <a:lnTo>
                    <a:pt x="393" y="502"/>
                  </a:lnTo>
                  <a:lnTo>
                    <a:pt x="403" y="582"/>
                  </a:lnTo>
                  <a:lnTo>
                    <a:pt x="413" y="537"/>
                  </a:lnTo>
                  <a:lnTo>
                    <a:pt x="423" y="427"/>
                  </a:lnTo>
                  <a:lnTo>
                    <a:pt x="433" y="328"/>
                  </a:lnTo>
                  <a:lnTo>
                    <a:pt x="443" y="368"/>
                  </a:lnTo>
                  <a:lnTo>
                    <a:pt x="452" y="507"/>
                  </a:lnTo>
                  <a:lnTo>
                    <a:pt x="462" y="656"/>
                  </a:lnTo>
                  <a:lnTo>
                    <a:pt x="472" y="711"/>
                  </a:lnTo>
                  <a:lnTo>
                    <a:pt x="482" y="621"/>
                  </a:lnTo>
                  <a:lnTo>
                    <a:pt x="492" y="457"/>
                  </a:lnTo>
                  <a:lnTo>
                    <a:pt x="502" y="393"/>
                  </a:lnTo>
                  <a:lnTo>
                    <a:pt x="507" y="452"/>
                  </a:lnTo>
                  <a:lnTo>
                    <a:pt x="517" y="616"/>
                  </a:lnTo>
                  <a:lnTo>
                    <a:pt x="527" y="771"/>
                  </a:lnTo>
                  <a:lnTo>
                    <a:pt x="537" y="766"/>
                  </a:lnTo>
                  <a:lnTo>
                    <a:pt x="547" y="651"/>
                  </a:lnTo>
                  <a:lnTo>
                    <a:pt x="557" y="522"/>
                  </a:lnTo>
                  <a:lnTo>
                    <a:pt x="567" y="467"/>
                  </a:lnTo>
                  <a:lnTo>
                    <a:pt x="577" y="567"/>
                  </a:lnTo>
                  <a:lnTo>
                    <a:pt x="587" y="736"/>
                  </a:lnTo>
                  <a:lnTo>
                    <a:pt x="597" y="840"/>
                  </a:lnTo>
                  <a:lnTo>
                    <a:pt x="607" y="830"/>
                  </a:lnTo>
                  <a:lnTo>
                    <a:pt x="617" y="711"/>
                  </a:lnTo>
                  <a:lnTo>
                    <a:pt x="627" y="591"/>
                  </a:lnTo>
                  <a:lnTo>
                    <a:pt x="636" y="577"/>
                  </a:lnTo>
                  <a:lnTo>
                    <a:pt x="646" y="671"/>
                  </a:lnTo>
                  <a:lnTo>
                    <a:pt x="656" y="810"/>
                  </a:lnTo>
                  <a:lnTo>
                    <a:pt x="666" y="895"/>
                  </a:lnTo>
                  <a:lnTo>
                    <a:pt x="671" y="875"/>
                  </a:lnTo>
                  <a:lnTo>
                    <a:pt x="681" y="766"/>
                  </a:lnTo>
                  <a:lnTo>
                    <a:pt x="691" y="666"/>
                  </a:lnTo>
                  <a:lnTo>
                    <a:pt x="701" y="661"/>
                  </a:lnTo>
                  <a:lnTo>
                    <a:pt x="711" y="751"/>
                  </a:lnTo>
                  <a:lnTo>
                    <a:pt x="721" y="875"/>
                  </a:lnTo>
                  <a:lnTo>
                    <a:pt x="731" y="940"/>
                  </a:lnTo>
                  <a:lnTo>
                    <a:pt x="741" y="895"/>
                  </a:lnTo>
                  <a:lnTo>
                    <a:pt x="751" y="825"/>
                  </a:lnTo>
                  <a:lnTo>
                    <a:pt x="761" y="785"/>
                  </a:lnTo>
                  <a:lnTo>
                    <a:pt x="771" y="795"/>
                  </a:lnTo>
                  <a:lnTo>
                    <a:pt x="781" y="790"/>
                  </a:lnTo>
                  <a:lnTo>
                    <a:pt x="791" y="716"/>
                  </a:lnTo>
                  <a:lnTo>
                    <a:pt x="801" y="656"/>
                  </a:lnTo>
                  <a:lnTo>
                    <a:pt x="811" y="671"/>
                  </a:lnTo>
                  <a:lnTo>
                    <a:pt x="820" y="850"/>
                  </a:lnTo>
                  <a:lnTo>
                    <a:pt x="830" y="979"/>
                  </a:lnTo>
                  <a:lnTo>
                    <a:pt x="835" y="920"/>
                  </a:lnTo>
                  <a:lnTo>
                    <a:pt x="845" y="721"/>
                  </a:lnTo>
                  <a:lnTo>
                    <a:pt x="855" y="477"/>
                  </a:lnTo>
                  <a:lnTo>
                    <a:pt x="865" y="452"/>
                  </a:lnTo>
                  <a:lnTo>
                    <a:pt x="875" y="641"/>
                  </a:lnTo>
                  <a:lnTo>
                    <a:pt x="885" y="850"/>
                  </a:lnTo>
                  <a:lnTo>
                    <a:pt x="895" y="964"/>
                  </a:lnTo>
                  <a:lnTo>
                    <a:pt x="905" y="840"/>
                  </a:lnTo>
                  <a:lnTo>
                    <a:pt x="915" y="552"/>
                  </a:lnTo>
                  <a:lnTo>
                    <a:pt x="925" y="323"/>
                  </a:lnTo>
                  <a:lnTo>
                    <a:pt x="935" y="273"/>
                  </a:lnTo>
                  <a:lnTo>
                    <a:pt x="945" y="432"/>
                  </a:lnTo>
                  <a:lnTo>
                    <a:pt x="955" y="681"/>
                  </a:lnTo>
                  <a:lnTo>
                    <a:pt x="965" y="785"/>
                  </a:lnTo>
                  <a:lnTo>
                    <a:pt x="975" y="661"/>
                  </a:lnTo>
                  <a:lnTo>
                    <a:pt x="985" y="412"/>
                  </a:lnTo>
                  <a:lnTo>
                    <a:pt x="995" y="154"/>
                  </a:lnTo>
                  <a:lnTo>
                    <a:pt x="999" y="89"/>
                  </a:lnTo>
                  <a:lnTo>
                    <a:pt x="1009" y="233"/>
                  </a:lnTo>
                  <a:lnTo>
                    <a:pt x="1019" y="482"/>
                  </a:lnTo>
                  <a:lnTo>
                    <a:pt x="1029" y="626"/>
                  </a:lnTo>
                  <a:lnTo>
                    <a:pt x="1039" y="512"/>
                  </a:lnTo>
                  <a:lnTo>
                    <a:pt x="1049" y="238"/>
                  </a:lnTo>
                  <a:lnTo>
                    <a:pt x="1059" y="0"/>
                  </a:lnTo>
                  <a:lnTo>
                    <a:pt x="1069" y="5"/>
                  </a:lnTo>
                  <a:lnTo>
                    <a:pt x="1079" y="213"/>
                  </a:lnTo>
                  <a:lnTo>
                    <a:pt x="1089" y="388"/>
                  </a:lnTo>
                  <a:lnTo>
                    <a:pt x="1099" y="452"/>
                  </a:lnTo>
                  <a:lnTo>
                    <a:pt x="1109" y="358"/>
                  </a:lnTo>
                  <a:lnTo>
                    <a:pt x="1119" y="189"/>
                  </a:lnTo>
                  <a:lnTo>
                    <a:pt x="1129" y="124"/>
                  </a:lnTo>
                  <a:lnTo>
                    <a:pt x="1139" y="119"/>
                  </a:lnTo>
                  <a:lnTo>
                    <a:pt x="1149" y="233"/>
                  </a:lnTo>
                  <a:lnTo>
                    <a:pt x="1159" y="397"/>
                  </a:lnTo>
                  <a:lnTo>
                    <a:pt x="1164" y="467"/>
                  </a:lnTo>
                  <a:lnTo>
                    <a:pt x="1174" y="442"/>
                  </a:lnTo>
                  <a:lnTo>
                    <a:pt x="1183" y="338"/>
                  </a:lnTo>
                  <a:lnTo>
                    <a:pt x="1193" y="238"/>
                  </a:lnTo>
                  <a:lnTo>
                    <a:pt x="1203" y="258"/>
                  </a:lnTo>
                  <a:lnTo>
                    <a:pt x="1213" y="368"/>
                  </a:lnTo>
                  <a:lnTo>
                    <a:pt x="1223" y="50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3" name="Freeform 129"/>
            <p:cNvSpPr>
              <a:spLocks/>
            </p:cNvSpPr>
            <p:nvPr/>
          </p:nvSpPr>
          <p:spPr bwMode="auto">
            <a:xfrm>
              <a:off x="4228" y="2768"/>
              <a:ext cx="1229" cy="959"/>
            </a:xfrm>
            <a:custGeom>
              <a:avLst/>
              <a:gdLst>
                <a:gd name="T0" fmla="*/ 20 w 1229"/>
                <a:gd name="T1" fmla="*/ 527 h 959"/>
                <a:gd name="T2" fmla="*/ 50 w 1229"/>
                <a:gd name="T3" fmla="*/ 373 h 959"/>
                <a:gd name="T4" fmla="*/ 80 w 1229"/>
                <a:gd name="T5" fmla="*/ 696 h 959"/>
                <a:gd name="T6" fmla="*/ 105 w 1229"/>
                <a:gd name="T7" fmla="*/ 397 h 959"/>
                <a:gd name="T8" fmla="*/ 135 w 1229"/>
                <a:gd name="T9" fmla="*/ 736 h 959"/>
                <a:gd name="T10" fmla="*/ 164 w 1229"/>
                <a:gd name="T11" fmla="*/ 527 h 959"/>
                <a:gd name="T12" fmla="*/ 194 w 1229"/>
                <a:gd name="T13" fmla="*/ 691 h 959"/>
                <a:gd name="T14" fmla="*/ 224 w 1229"/>
                <a:gd name="T15" fmla="*/ 711 h 959"/>
                <a:gd name="T16" fmla="*/ 254 w 1229"/>
                <a:gd name="T17" fmla="*/ 636 h 959"/>
                <a:gd name="T18" fmla="*/ 279 w 1229"/>
                <a:gd name="T19" fmla="*/ 875 h 959"/>
                <a:gd name="T20" fmla="*/ 309 w 1229"/>
                <a:gd name="T21" fmla="*/ 631 h 959"/>
                <a:gd name="T22" fmla="*/ 338 w 1229"/>
                <a:gd name="T23" fmla="*/ 925 h 959"/>
                <a:gd name="T24" fmla="*/ 368 w 1229"/>
                <a:gd name="T25" fmla="*/ 761 h 959"/>
                <a:gd name="T26" fmla="*/ 398 w 1229"/>
                <a:gd name="T27" fmla="*/ 701 h 959"/>
                <a:gd name="T28" fmla="*/ 428 w 1229"/>
                <a:gd name="T29" fmla="*/ 825 h 959"/>
                <a:gd name="T30" fmla="*/ 453 w 1229"/>
                <a:gd name="T31" fmla="*/ 721 h 959"/>
                <a:gd name="T32" fmla="*/ 483 w 1229"/>
                <a:gd name="T33" fmla="*/ 626 h 959"/>
                <a:gd name="T34" fmla="*/ 512 w 1229"/>
                <a:gd name="T35" fmla="*/ 825 h 959"/>
                <a:gd name="T36" fmla="*/ 542 w 1229"/>
                <a:gd name="T37" fmla="*/ 273 h 959"/>
                <a:gd name="T38" fmla="*/ 572 w 1229"/>
                <a:gd name="T39" fmla="*/ 770 h 959"/>
                <a:gd name="T40" fmla="*/ 597 w 1229"/>
                <a:gd name="T41" fmla="*/ 149 h 959"/>
                <a:gd name="T42" fmla="*/ 627 w 1229"/>
                <a:gd name="T43" fmla="*/ 472 h 959"/>
                <a:gd name="T44" fmla="*/ 657 w 1229"/>
                <a:gd name="T45" fmla="*/ 233 h 959"/>
                <a:gd name="T46" fmla="*/ 686 w 1229"/>
                <a:gd name="T47" fmla="*/ 218 h 959"/>
                <a:gd name="T48" fmla="*/ 716 w 1229"/>
                <a:gd name="T49" fmla="*/ 343 h 959"/>
                <a:gd name="T50" fmla="*/ 746 w 1229"/>
                <a:gd name="T51" fmla="*/ 124 h 959"/>
                <a:gd name="T52" fmla="*/ 771 w 1229"/>
                <a:gd name="T53" fmla="*/ 452 h 959"/>
                <a:gd name="T54" fmla="*/ 801 w 1229"/>
                <a:gd name="T55" fmla="*/ 228 h 959"/>
                <a:gd name="T56" fmla="*/ 831 w 1229"/>
                <a:gd name="T57" fmla="*/ 492 h 959"/>
                <a:gd name="T58" fmla="*/ 861 w 1229"/>
                <a:gd name="T59" fmla="*/ 437 h 959"/>
                <a:gd name="T60" fmla="*/ 890 w 1229"/>
                <a:gd name="T61" fmla="*/ 497 h 959"/>
                <a:gd name="T62" fmla="*/ 920 w 1229"/>
                <a:gd name="T63" fmla="*/ 621 h 959"/>
                <a:gd name="T64" fmla="*/ 945 w 1229"/>
                <a:gd name="T65" fmla="*/ 447 h 959"/>
                <a:gd name="T66" fmla="*/ 975 w 1229"/>
                <a:gd name="T67" fmla="*/ 746 h 959"/>
                <a:gd name="T68" fmla="*/ 1005 w 1229"/>
                <a:gd name="T69" fmla="*/ 452 h 959"/>
                <a:gd name="T70" fmla="*/ 1035 w 1229"/>
                <a:gd name="T71" fmla="*/ 805 h 959"/>
                <a:gd name="T72" fmla="*/ 1064 w 1229"/>
                <a:gd name="T73" fmla="*/ 581 h 959"/>
                <a:gd name="T74" fmla="*/ 1089 w 1229"/>
                <a:gd name="T75" fmla="*/ 765 h 959"/>
                <a:gd name="T76" fmla="*/ 1119 w 1229"/>
                <a:gd name="T77" fmla="*/ 775 h 959"/>
                <a:gd name="T78" fmla="*/ 1149 w 1229"/>
                <a:gd name="T79" fmla="*/ 696 h 959"/>
                <a:gd name="T80" fmla="*/ 1179 w 1229"/>
                <a:gd name="T81" fmla="*/ 905 h 959"/>
                <a:gd name="T82" fmla="*/ 1209 w 1229"/>
                <a:gd name="T83" fmla="*/ 746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9" h="959">
                  <a:moveTo>
                    <a:pt x="0" y="497"/>
                  </a:moveTo>
                  <a:lnTo>
                    <a:pt x="10" y="567"/>
                  </a:lnTo>
                  <a:lnTo>
                    <a:pt x="20" y="527"/>
                  </a:lnTo>
                  <a:lnTo>
                    <a:pt x="30" y="432"/>
                  </a:lnTo>
                  <a:lnTo>
                    <a:pt x="40" y="343"/>
                  </a:lnTo>
                  <a:lnTo>
                    <a:pt x="50" y="373"/>
                  </a:lnTo>
                  <a:lnTo>
                    <a:pt x="60" y="502"/>
                  </a:lnTo>
                  <a:lnTo>
                    <a:pt x="70" y="636"/>
                  </a:lnTo>
                  <a:lnTo>
                    <a:pt x="80" y="696"/>
                  </a:lnTo>
                  <a:lnTo>
                    <a:pt x="90" y="611"/>
                  </a:lnTo>
                  <a:lnTo>
                    <a:pt x="100" y="462"/>
                  </a:lnTo>
                  <a:lnTo>
                    <a:pt x="105" y="397"/>
                  </a:lnTo>
                  <a:lnTo>
                    <a:pt x="115" y="442"/>
                  </a:lnTo>
                  <a:lnTo>
                    <a:pt x="125" y="591"/>
                  </a:lnTo>
                  <a:lnTo>
                    <a:pt x="135" y="736"/>
                  </a:lnTo>
                  <a:lnTo>
                    <a:pt x="144" y="746"/>
                  </a:lnTo>
                  <a:lnTo>
                    <a:pt x="154" y="656"/>
                  </a:lnTo>
                  <a:lnTo>
                    <a:pt x="164" y="527"/>
                  </a:lnTo>
                  <a:lnTo>
                    <a:pt x="174" y="452"/>
                  </a:lnTo>
                  <a:lnTo>
                    <a:pt x="184" y="537"/>
                  </a:lnTo>
                  <a:lnTo>
                    <a:pt x="194" y="691"/>
                  </a:lnTo>
                  <a:lnTo>
                    <a:pt x="204" y="815"/>
                  </a:lnTo>
                  <a:lnTo>
                    <a:pt x="214" y="825"/>
                  </a:lnTo>
                  <a:lnTo>
                    <a:pt x="224" y="711"/>
                  </a:lnTo>
                  <a:lnTo>
                    <a:pt x="234" y="586"/>
                  </a:lnTo>
                  <a:lnTo>
                    <a:pt x="244" y="557"/>
                  </a:lnTo>
                  <a:lnTo>
                    <a:pt x="254" y="636"/>
                  </a:lnTo>
                  <a:lnTo>
                    <a:pt x="264" y="775"/>
                  </a:lnTo>
                  <a:lnTo>
                    <a:pt x="269" y="875"/>
                  </a:lnTo>
                  <a:lnTo>
                    <a:pt x="279" y="875"/>
                  </a:lnTo>
                  <a:lnTo>
                    <a:pt x="289" y="765"/>
                  </a:lnTo>
                  <a:lnTo>
                    <a:pt x="299" y="651"/>
                  </a:lnTo>
                  <a:lnTo>
                    <a:pt x="309" y="631"/>
                  </a:lnTo>
                  <a:lnTo>
                    <a:pt x="319" y="716"/>
                  </a:lnTo>
                  <a:lnTo>
                    <a:pt x="328" y="850"/>
                  </a:lnTo>
                  <a:lnTo>
                    <a:pt x="338" y="925"/>
                  </a:lnTo>
                  <a:lnTo>
                    <a:pt x="348" y="890"/>
                  </a:lnTo>
                  <a:lnTo>
                    <a:pt x="358" y="815"/>
                  </a:lnTo>
                  <a:lnTo>
                    <a:pt x="368" y="761"/>
                  </a:lnTo>
                  <a:lnTo>
                    <a:pt x="378" y="765"/>
                  </a:lnTo>
                  <a:lnTo>
                    <a:pt x="388" y="770"/>
                  </a:lnTo>
                  <a:lnTo>
                    <a:pt x="398" y="701"/>
                  </a:lnTo>
                  <a:lnTo>
                    <a:pt x="408" y="651"/>
                  </a:lnTo>
                  <a:lnTo>
                    <a:pt x="418" y="651"/>
                  </a:lnTo>
                  <a:lnTo>
                    <a:pt x="428" y="825"/>
                  </a:lnTo>
                  <a:lnTo>
                    <a:pt x="433" y="959"/>
                  </a:lnTo>
                  <a:lnTo>
                    <a:pt x="443" y="905"/>
                  </a:lnTo>
                  <a:lnTo>
                    <a:pt x="453" y="721"/>
                  </a:lnTo>
                  <a:lnTo>
                    <a:pt x="463" y="467"/>
                  </a:lnTo>
                  <a:lnTo>
                    <a:pt x="473" y="432"/>
                  </a:lnTo>
                  <a:lnTo>
                    <a:pt x="483" y="626"/>
                  </a:lnTo>
                  <a:lnTo>
                    <a:pt x="493" y="830"/>
                  </a:lnTo>
                  <a:lnTo>
                    <a:pt x="502" y="945"/>
                  </a:lnTo>
                  <a:lnTo>
                    <a:pt x="512" y="825"/>
                  </a:lnTo>
                  <a:lnTo>
                    <a:pt x="522" y="542"/>
                  </a:lnTo>
                  <a:lnTo>
                    <a:pt x="532" y="323"/>
                  </a:lnTo>
                  <a:lnTo>
                    <a:pt x="542" y="273"/>
                  </a:lnTo>
                  <a:lnTo>
                    <a:pt x="552" y="427"/>
                  </a:lnTo>
                  <a:lnTo>
                    <a:pt x="562" y="666"/>
                  </a:lnTo>
                  <a:lnTo>
                    <a:pt x="572" y="770"/>
                  </a:lnTo>
                  <a:lnTo>
                    <a:pt x="582" y="646"/>
                  </a:lnTo>
                  <a:lnTo>
                    <a:pt x="592" y="402"/>
                  </a:lnTo>
                  <a:lnTo>
                    <a:pt x="597" y="149"/>
                  </a:lnTo>
                  <a:lnTo>
                    <a:pt x="607" y="89"/>
                  </a:lnTo>
                  <a:lnTo>
                    <a:pt x="617" y="233"/>
                  </a:lnTo>
                  <a:lnTo>
                    <a:pt x="627" y="472"/>
                  </a:lnTo>
                  <a:lnTo>
                    <a:pt x="637" y="616"/>
                  </a:lnTo>
                  <a:lnTo>
                    <a:pt x="647" y="502"/>
                  </a:lnTo>
                  <a:lnTo>
                    <a:pt x="657" y="233"/>
                  </a:lnTo>
                  <a:lnTo>
                    <a:pt x="667" y="0"/>
                  </a:lnTo>
                  <a:lnTo>
                    <a:pt x="677" y="5"/>
                  </a:lnTo>
                  <a:lnTo>
                    <a:pt x="686" y="218"/>
                  </a:lnTo>
                  <a:lnTo>
                    <a:pt x="696" y="387"/>
                  </a:lnTo>
                  <a:lnTo>
                    <a:pt x="706" y="442"/>
                  </a:lnTo>
                  <a:lnTo>
                    <a:pt x="716" y="343"/>
                  </a:lnTo>
                  <a:lnTo>
                    <a:pt x="726" y="179"/>
                  </a:lnTo>
                  <a:lnTo>
                    <a:pt x="736" y="119"/>
                  </a:lnTo>
                  <a:lnTo>
                    <a:pt x="746" y="124"/>
                  </a:lnTo>
                  <a:lnTo>
                    <a:pt x="756" y="228"/>
                  </a:lnTo>
                  <a:lnTo>
                    <a:pt x="761" y="387"/>
                  </a:lnTo>
                  <a:lnTo>
                    <a:pt x="771" y="452"/>
                  </a:lnTo>
                  <a:lnTo>
                    <a:pt x="781" y="432"/>
                  </a:lnTo>
                  <a:lnTo>
                    <a:pt x="791" y="333"/>
                  </a:lnTo>
                  <a:lnTo>
                    <a:pt x="801" y="228"/>
                  </a:lnTo>
                  <a:lnTo>
                    <a:pt x="811" y="243"/>
                  </a:lnTo>
                  <a:lnTo>
                    <a:pt x="821" y="353"/>
                  </a:lnTo>
                  <a:lnTo>
                    <a:pt x="831" y="492"/>
                  </a:lnTo>
                  <a:lnTo>
                    <a:pt x="841" y="572"/>
                  </a:lnTo>
                  <a:lnTo>
                    <a:pt x="851" y="537"/>
                  </a:lnTo>
                  <a:lnTo>
                    <a:pt x="861" y="437"/>
                  </a:lnTo>
                  <a:lnTo>
                    <a:pt x="870" y="348"/>
                  </a:lnTo>
                  <a:lnTo>
                    <a:pt x="880" y="378"/>
                  </a:lnTo>
                  <a:lnTo>
                    <a:pt x="890" y="497"/>
                  </a:lnTo>
                  <a:lnTo>
                    <a:pt x="900" y="636"/>
                  </a:lnTo>
                  <a:lnTo>
                    <a:pt x="910" y="696"/>
                  </a:lnTo>
                  <a:lnTo>
                    <a:pt x="920" y="621"/>
                  </a:lnTo>
                  <a:lnTo>
                    <a:pt x="925" y="472"/>
                  </a:lnTo>
                  <a:lnTo>
                    <a:pt x="935" y="402"/>
                  </a:lnTo>
                  <a:lnTo>
                    <a:pt x="945" y="447"/>
                  </a:lnTo>
                  <a:lnTo>
                    <a:pt x="955" y="586"/>
                  </a:lnTo>
                  <a:lnTo>
                    <a:pt x="965" y="731"/>
                  </a:lnTo>
                  <a:lnTo>
                    <a:pt x="975" y="746"/>
                  </a:lnTo>
                  <a:lnTo>
                    <a:pt x="985" y="661"/>
                  </a:lnTo>
                  <a:lnTo>
                    <a:pt x="995" y="542"/>
                  </a:lnTo>
                  <a:lnTo>
                    <a:pt x="1005" y="452"/>
                  </a:lnTo>
                  <a:lnTo>
                    <a:pt x="1015" y="522"/>
                  </a:lnTo>
                  <a:lnTo>
                    <a:pt x="1025" y="676"/>
                  </a:lnTo>
                  <a:lnTo>
                    <a:pt x="1035" y="805"/>
                  </a:lnTo>
                  <a:lnTo>
                    <a:pt x="1045" y="830"/>
                  </a:lnTo>
                  <a:lnTo>
                    <a:pt x="1054" y="716"/>
                  </a:lnTo>
                  <a:lnTo>
                    <a:pt x="1064" y="581"/>
                  </a:lnTo>
                  <a:lnTo>
                    <a:pt x="1074" y="547"/>
                  </a:lnTo>
                  <a:lnTo>
                    <a:pt x="1084" y="621"/>
                  </a:lnTo>
                  <a:lnTo>
                    <a:pt x="1089" y="765"/>
                  </a:lnTo>
                  <a:lnTo>
                    <a:pt x="1099" y="875"/>
                  </a:lnTo>
                  <a:lnTo>
                    <a:pt x="1109" y="880"/>
                  </a:lnTo>
                  <a:lnTo>
                    <a:pt x="1119" y="775"/>
                  </a:lnTo>
                  <a:lnTo>
                    <a:pt x="1129" y="646"/>
                  </a:lnTo>
                  <a:lnTo>
                    <a:pt x="1139" y="611"/>
                  </a:lnTo>
                  <a:lnTo>
                    <a:pt x="1149" y="696"/>
                  </a:lnTo>
                  <a:lnTo>
                    <a:pt x="1159" y="840"/>
                  </a:lnTo>
                  <a:lnTo>
                    <a:pt x="1169" y="930"/>
                  </a:lnTo>
                  <a:lnTo>
                    <a:pt x="1179" y="905"/>
                  </a:lnTo>
                  <a:lnTo>
                    <a:pt x="1189" y="825"/>
                  </a:lnTo>
                  <a:lnTo>
                    <a:pt x="1199" y="751"/>
                  </a:lnTo>
                  <a:lnTo>
                    <a:pt x="1209" y="746"/>
                  </a:lnTo>
                  <a:lnTo>
                    <a:pt x="1219" y="770"/>
                  </a:lnTo>
                  <a:lnTo>
                    <a:pt x="1229" y="72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4" name="Freeform 130"/>
            <p:cNvSpPr>
              <a:spLocks/>
            </p:cNvSpPr>
            <p:nvPr/>
          </p:nvSpPr>
          <p:spPr bwMode="auto">
            <a:xfrm>
              <a:off x="5457" y="3434"/>
              <a:ext cx="34" cy="204"/>
            </a:xfrm>
            <a:custGeom>
              <a:avLst/>
              <a:gdLst>
                <a:gd name="T0" fmla="*/ 0 w 34"/>
                <a:gd name="T1" fmla="*/ 60 h 204"/>
                <a:gd name="T2" fmla="*/ 9 w 34"/>
                <a:gd name="T3" fmla="*/ 20 h 204"/>
                <a:gd name="T4" fmla="*/ 19 w 34"/>
                <a:gd name="T5" fmla="*/ 0 h 204"/>
                <a:gd name="T6" fmla="*/ 29 w 34"/>
                <a:gd name="T7" fmla="*/ 119 h 204"/>
                <a:gd name="T8" fmla="*/ 34 w 3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4">
                  <a:moveTo>
                    <a:pt x="0" y="60"/>
                  </a:moveTo>
                  <a:lnTo>
                    <a:pt x="9" y="20"/>
                  </a:lnTo>
                  <a:lnTo>
                    <a:pt x="19" y="0"/>
                  </a:lnTo>
                  <a:lnTo>
                    <a:pt x="29" y="119"/>
                  </a:lnTo>
                  <a:lnTo>
                    <a:pt x="34" y="20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5" name="Freeform 131"/>
            <p:cNvSpPr>
              <a:spLocks/>
            </p:cNvSpPr>
            <p:nvPr/>
          </p:nvSpPr>
          <p:spPr bwMode="auto">
            <a:xfrm>
              <a:off x="553" y="2877"/>
              <a:ext cx="1224" cy="860"/>
            </a:xfrm>
            <a:custGeom>
              <a:avLst/>
              <a:gdLst>
                <a:gd name="T0" fmla="*/ 15 w 1224"/>
                <a:gd name="T1" fmla="*/ 627 h 860"/>
                <a:gd name="T2" fmla="*/ 45 w 1224"/>
                <a:gd name="T3" fmla="*/ 487 h 860"/>
                <a:gd name="T4" fmla="*/ 75 w 1224"/>
                <a:gd name="T5" fmla="*/ 323 h 860"/>
                <a:gd name="T6" fmla="*/ 105 w 1224"/>
                <a:gd name="T7" fmla="*/ 423 h 860"/>
                <a:gd name="T8" fmla="*/ 135 w 1224"/>
                <a:gd name="T9" fmla="*/ 94 h 860"/>
                <a:gd name="T10" fmla="*/ 165 w 1224"/>
                <a:gd name="T11" fmla="*/ 274 h 860"/>
                <a:gd name="T12" fmla="*/ 189 w 1224"/>
                <a:gd name="T13" fmla="*/ 55 h 860"/>
                <a:gd name="T14" fmla="*/ 219 w 1224"/>
                <a:gd name="T15" fmla="*/ 119 h 860"/>
                <a:gd name="T16" fmla="*/ 249 w 1224"/>
                <a:gd name="T17" fmla="*/ 139 h 860"/>
                <a:gd name="T18" fmla="*/ 279 w 1224"/>
                <a:gd name="T19" fmla="*/ 94 h 860"/>
                <a:gd name="T20" fmla="*/ 309 w 1224"/>
                <a:gd name="T21" fmla="*/ 278 h 860"/>
                <a:gd name="T22" fmla="*/ 334 w 1224"/>
                <a:gd name="T23" fmla="*/ 189 h 860"/>
                <a:gd name="T24" fmla="*/ 363 w 1224"/>
                <a:gd name="T25" fmla="*/ 388 h 860"/>
                <a:gd name="T26" fmla="*/ 393 w 1224"/>
                <a:gd name="T27" fmla="*/ 328 h 860"/>
                <a:gd name="T28" fmla="*/ 423 w 1224"/>
                <a:gd name="T29" fmla="*/ 467 h 860"/>
                <a:gd name="T30" fmla="*/ 453 w 1224"/>
                <a:gd name="T31" fmla="*/ 443 h 860"/>
                <a:gd name="T32" fmla="*/ 483 w 1224"/>
                <a:gd name="T33" fmla="*/ 472 h 860"/>
                <a:gd name="T34" fmla="*/ 508 w 1224"/>
                <a:gd name="T35" fmla="*/ 572 h 860"/>
                <a:gd name="T36" fmla="*/ 538 w 1224"/>
                <a:gd name="T37" fmla="*/ 467 h 860"/>
                <a:gd name="T38" fmla="*/ 567 w 1224"/>
                <a:gd name="T39" fmla="*/ 681 h 860"/>
                <a:gd name="T40" fmla="*/ 597 w 1224"/>
                <a:gd name="T41" fmla="*/ 517 h 860"/>
                <a:gd name="T42" fmla="*/ 627 w 1224"/>
                <a:gd name="T43" fmla="*/ 706 h 860"/>
                <a:gd name="T44" fmla="*/ 657 w 1224"/>
                <a:gd name="T45" fmla="*/ 642 h 860"/>
                <a:gd name="T46" fmla="*/ 682 w 1224"/>
                <a:gd name="T47" fmla="*/ 637 h 860"/>
                <a:gd name="T48" fmla="*/ 712 w 1224"/>
                <a:gd name="T49" fmla="*/ 845 h 860"/>
                <a:gd name="T50" fmla="*/ 741 w 1224"/>
                <a:gd name="T51" fmla="*/ 507 h 860"/>
                <a:gd name="T52" fmla="*/ 771 w 1224"/>
                <a:gd name="T53" fmla="*/ 776 h 860"/>
                <a:gd name="T54" fmla="*/ 801 w 1224"/>
                <a:gd name="T55" fmla="*/ 612 h 860"/>
                <a:gd name="T56" fmla="*/ 826 w 1224"/>
                <a:gd name="T57" fmla="*/ 557 h 860"/>
                <a:gd name="T58" fmla="*/ 856 w 1224"/>
                <a:gd name="T59" fmla="*/ 661 h 860"/>
                <a:gd name="T60" fmla="*/ 886 w 1224"/>
                <a:gd name="T61" fmla="*/ 343 h 860"/>
                <a:gd name="T62" fmla="*/ 915 w 1224"/>
                <a:gd name="T63" fmla="*/ 477 h 860"/>
                <a:gd name="T64" fmla="*/ 945 w 1224"/>
                <a:gd name="T65" fmla="*/ 249 h 860"/>
                <a:gd name="T66" fmla="*/ 975 w 1224"/>
                <a:gd name="T67" fmla="*/ 209 h 860"/>
                <a:gd name="T68" fmla="*/ 1000 w 1224"/>
                <a:gd name="T69" fmla="*/ 214 h 860"/>
                <a:gd name="T70" fmla="*/ 1030 w 1224"/>
                <a:gd name="T71" fmla="*/ 50 h 860"/>
                <a:gd name="T72" fmla="*/ 1060 w 1224"/>
                <a:gd name="T73" fmla="*/ 164 h 860"/>
                <a:gd name="T74" fmla="*/ 1089 w 1224"/>
                <a:gd name="T75" fmla="*/ 75 h 860"/>
                <a:gd name="T76" fmla="*/ 1119 w 1224"/>
                <a:gd name="T77" fmla="*/ 179 h 860"/>
                <a:gd name="T78" fmla="*/ 1149 w 1224"/>
                <a:gd name="T79" fmla="*/ 214 h 860"/>
                <a:gd name="T80" fmla="*/ 1174 w 1224"/>
                <a:gd name="T81" fmla="*/ 244 h 860"/>
                <a:gd name="T82" fmla="*/ 1204 w 1224"/>
                <a:gd name="T83" fmla="*/ 34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4" h="860">
                  <a:moveTo>
                    <a:pt x="0" y="388"/>
                  </a:moveTo>
                  <a:lnTo>
                    <a:pt x="5" y="497"/>
                  </a:lnTo>
                  <a:lnTo>
                    <a:pt x="15" y="627"/>
                  </a:lnTo>
                  <a:lnTo>
                    <a:pt x="25" y="691"/>
                  </a:lnTo>
                  <a:lnTo>
                    <a:pt x="35" y="637"/>
                  </a:lnTo>
                  <a:lnTo>
                    <a:pt x="45" y="487"/>
                  </a:lnTo>
                  <a:lnTo>
                    <a:pt x="55" y="338"/>
                  </a:lnTo>
                  <a:lnTo>
                    <a:pt x="65" y="278"/>
                  </a:lnTo>
                  <a:lnTo>
                    <a:pt x="75" y="323"/>
                  </a:lnTo>
                  <a:lnTo>
                    <a:pt x="85" y="413"/>
                  </a:lnTo>
                  <a:lnTo>
                    <a:pt x="95" y="467"/>
                  </a:lnTo>
                  <a:lnTo>
                    <a:pt x="105" y="423"/>
                  </a:lnTo>
                  <a:lnTo>
                    <a:pt x="115" y="298"/>
                  </a:lnTo>
                  <a:lnTo>
                    <a:pt x="125" y="164"/>
                  </a:lnTo>
                  <a:lnTo>
                    <a:pt x="135" y="94"/>
                  </a:lnTo>
                  <a:lnTo>
                    <a:pt x="145" y="129"/>
                  </a:lnTo>
                  <a:lnTo>
                    <a:pt x="155" y="214"/>
                  </a:lnTo>
                  <a:lnTo>
                    <a:pt x="165" y="274"/>
                  </a:lnTo>
                  <a:lnTo>
                    <a:pt x="170" y="254"/>
                  </a:lnTo>
                  <a:lnTo>
                    <a:pt x="179" y="159"/>
                  </a:lnTo>
                  <a:lnTo>
                    <a:pt x="189" y="55"/>
                  </a:lnTo>
                  <a:lnTo>
                    <a:pt x="199" y="0"/>
                  </a:lnTo>
                  <a:lnTo>
                    <a:pt x="209" y="35"/>
                  </a:lnTo>
                  <a:lnTo>
                    <a:pt x="219" y="119"/>
                  </a:lnTo>
                  <a:lnTo>
                    <a:pt x="229" y="189"/>
                  </a:lnTo>
                  <a:lnTo>
                    <a:pt x="239" y="194"/>
                  </a:lnTo>
                  <a:lnTo>
                    <a:pt x="249" y="139"/>
                  </a:lnTo>
                  <a:lnTo>
                    <a:pt x="259" y="70"/>
                  </a:lnTo>
                  <a:lnTo>
                    <a:pt x="269" y="45"/>
                  </a:lnTo>
                  <a:lnTo>
                    <a:pt x="279" y="94"/>
                  </a:lnTo>
                  <a:lnTo>
                    <a:pt x="289" y="184"/>
                  </a:lnTo>
                  <a:lnTo>
                    <a:pt x="299" y="259"/>
                  </a:lnTo>
                  <a:lnTo>
                    <a:pt x="309" y="278"/>
                  </a:lnTo>
                  <a:lnTo>
                    <a:pt x="319" y="239"/>
                  </a:lnTo>
                  <a:lnTo>
                    <a:pt x="329" y="194"/>
                  </a:lnTo>
                  <a:lnTo>
                    <a:pt x="334" y="189"/>
                  </a:lnTo>
                  <a:lnTo>
                    <a:pt x="344" y="239"/>
                  </a:lnTo>
                  <a:lnTo>
                    <a:pt x="354" y="323"/>
                  </a:lnTo>
                  <a:lnTo>
                    <a:pt x="363" y="388"/>
                  </a:lnTo>
                  <a:lnTo>
                    <a:pt x="373" y="398"/>
                  </a:lnTo>
                  <a:lnTo>
                    <a:pt x="383" y="363"/>
                  </a:lnTo>
                  <a:lnTo>
                    <a:pt x="393" y="328"/>
                  </a:lnTo>
                  <a:lnTo>
                    <a:pt x="403" y="338"/>
                  </a:lnTo>
                  <a:lnTo>
                    <a:pt x="413" y="393"/>
                  </a:lnTo>
                  <a:lnTo>
                    <a:pt x="423" y="467"/>
                  </a:lnTo>
                  <a:lnTo>
                    <a:pt x="433" y="512"/>
                  </a:lnTo>
                  <a:lnTo>
                    <a:pt x="443" y="497"/>
                  </a:lnTo>
                  <a:lnTo>
                    <a:pt x="453" y="443"/>
                  </a:lnTo>
                  <a:lnTo>
                    <a:pt x="463" y="403"/>
                  </a:lnTo>
                  <a:lnTo>
                    <a:pt x="473" y="408"/>
                  </a:lnTo>
                  <a:lnTo>
                    <a:pt x="483" y="472"/>
                  </a:lnTo>
                  <a:lnTo>
                    <a:pt x="493" y="552"/>
                  </a:lnTo>
                  <a:lnTo>
                    <a:pt x="498" y="592"/>
                  </a:lnTo>
                  <a:lnTo>
                    <a:pt x="508" y="572"/>
                  </a:lnTo>
                  <a:lnTo>
                    <a:pt x="518" y="507"/>
                  </a:lnTo>
                  <a:lnTo>
                    <a:pt x="528" y="458"/>
                  </a:lnTo>
                  <a:lnTo>
                    <a:pt x="538" y="467"/>
                  </a:lnTo>
                  <a:lnTo>
                    <a:pt x="547" y="542"/>
                  </a:lnTo>
                  <a:lnTo>
                    <a:pt x="557" y="637"/>
                  </a:lnTo>
                  <a:lnTo>
                    <a:pt x="567" y="681"/>
                  </a:lnTo>
                  <a:lnTo>
                    <a:pt x="577" y="656"/>
                  </a:lnTo>
                  <a:lnTo>
                    <a:pt x="587" y="582"/>
                  </a:lnTo>
                  <a:lnTo>
                    <a:pt x="597" y="517"/>
                  </a:lnTo>
                  <a:lnTo>
                    <a:pt x="607" y="522"/>
                  </a:lnTo>
                  <a:lnTo>
                    <a:pt x="617" y="602"/>
                  </a:lnTo>
                  <a:lnTo>
                    <a:pt x="627" y="706"/>
                  </a:lnTo>
                  <a:lnTo>
                    <a:pt x="637" y="761"/>
                  </a:lnTo>
                  <a:lnTo>
                    <a:pt x="647" y="731"/>
                  </a:lnTo>
                  <a:lnTo>
                    <a:pt x="657" y="642"/>
                  </a:lnTo>
                  <a:lnTo>
                    <a:pt x="662" y="552"/>
                  </a:lnTo>
                  <a:lnTo>
                    <a:pt x="672" y="547"/>
                  </a:lnTo>
                  <a:lnTo>
                    <a:pt x="682" y="637"/>
                  </a:lnTo>
                  <a:lnTo>
                    <a:pt x="692" y="771"/>
                  </a:lnTo>
                  <a:lnTo>
                    <a:pt x="702" y="860"/>
                  </a:lnTo>
                  <a:lnTo>
                    <a:pt x="712" y="845"/>
                  </a:lnTo>
                  <a:lnTo>
                    <a:pt x="721" y="731"/>
                  </a:lnTo>
                  <a:lnTo>
                    <a:pt x="731" y="587"/>
                  </a:lnTo>
                  <a:lnTo>
                    <a:pt x="741" y="507"/>
                  </a:lnTo>
                  <a:lnTo>
                    <a:pt x="751" y="542"/>
                  </a:lnTo>
                  <a:lnTo>
                    <a:pt x="761" y="656"/>
                  </a:lnTo>
                  <a:lnTo>
                    <a:pt x="771" y="776"/>
                  </a:lnTo>
                  <a:lnTo>
                    <a:pt x="781" y="811"/>
                  </a:lnTo>
                  <a:lnTo>
                    <a:pt x="791" y="746"/>
                  </a:lnTo>
                  <a:lnTo>
                    <a:pt x="801" y="612"/>
                  </a:lnTo>
                  <a:lnTo>
                    <a:pt x="811" y="507"/>
                  </a:lnTo>
                  <a:lnTo>
                    <a:pt x="821" y="487"/>
                  </a:lnTo>
                  <a:lnTo>
                    <a:pt x="826" y="557"/>
                  </a:lnTo>
                  <a:lnTo>
                    <a:pt x="836" y="656"/>
                  </a:lnTo>
                  <a:lnTo>
                    <a:pt x="846" y="706"/>
                  </a:lnTo>
                  <a:lnTo>
                    <a:pt x="856" y="661"/>
                  </a:lnTo>
                  <a:lnTo>
                    <a:pt x="866" y="542"/>
                  </a:lnTo>
                  <a:lnTo>
                    <a:pt x="876" y="413"/>
                  </a:lnTo>
                  <a:lnTo>
                    <a:pt x="886" y="343"/>
                  </a:lnTo>
                  <a:lnTo>
                    <a:pt x="896" y="363"/>
                  </a:lnTo>
                  <a:lnTo>
                    <a:pt x="905" y="428"/>
                  </a:lnTo>
                  <a:lnTo>
                    <a:pt x="915" y="477"/>
                  </a:lnTo>
                  <a:lnTo>
                    <a:pt x="925" y="458"/>
                  </a:lnTo>
                  <a:lnTo>
                    <a:pt x="935" y="368"/>
                  </a:lnTo>
                  <a:lnTo>
                    <a:pt x="945" y="249"/>
                  </a:lnTo>
                  <a:lnTo>
                    <a:pt x="955" y="174"/>
                  </a:lnTo>
                  <a:lnTo>
                    <a:pt x="965" y="164"/>
                  </a:lnTo>
                  <a:lnTo>
                    <a:pt x="975" y="209"/>
                  </a:lnTo>
                  <a:lnTo>
                    <a:pt x="985" y="259"/>
                  </a:lnTo>
                  <a:lnTo>
                    <a:pt x="990" y="264"/>
                  </a:lnTo>
                  <a:lnTo>
                    <a:pt x="1000" y="214"/>
                  </a:lnTo>
                  <a:lnTo>
                    <a:pt x="1010" y="129"/>
                  </a:lnTo>
                  <a:lnTo>
                    <a:pt x="1020" y="60"/>
                  </a:lnTo>
                  <a:lnTo>
                    <a:pt x="1030" y="50"/>
                  </a:lnTo>
                  <a:lnTo>
                    <a:pt x="1040" y="85"/>
                  </a:lnTo>
                  <a:lnTo>
                    <a:pt x="1050" y="134"/>
                  </a:lnTo>
                  <a:lnTo>
                    <a:pt x="1060" y="164"/>
                  </a:lnTo>
                  <a:lnTo>
                    <a:pt x="1070" y="154"/>
                  </a:lnTo>
                  <a:lnTo>
                    <a:pt x="1080" y="109"/>
                  </a:lnTo>
                  <a:lnTo>
                    <a:pt x="1089" y="75"/>
                  </a:lnTo>
                  <a:lnTo>
                    <a:pt x="1099" y="75"/>
                  </a:lnTo>
                  <a:lnTo>
                    <a:pt x="1109" y="119"/>
                  </a:lnTo>
                  <a:lnTo>
                    <a:pt x="1119" y="179"/>
                  </a:lnTo>
                  <a:lnTo>
                    <a:pt x="1129" y="224"/>
                  </a:lnTo>
                  <a:lnTo>
                    <a:pt x="1139" y="234"/>
                  </a:lnTo>
                  <a:lnTo>
                    <a:pt x="1149" y="214"/>
                  </a:lnTo>
                  <a:lnTo>
                    <a:pt x="1154" y="194"/>
                  </a:lnTo>
                  <a:lnTo>
                    <a:pt x="1164" y="204"/>
                  </a:lnTo>
                  <a:lnTo>
                    <a:pt x="1174" y="244"/>
                  </a:lnTo>
                  <a:lnTo>
                    <a:pt x="1184" y="298"/>
                  </a:lnTo>
                  <a:lnTo>
                    <a:pt x="1194" y="338"/>
                  </a:lnTo>
                  <a:lnTo>
                    <a:pt x="1204" y="348"/>
                  </a:lnTo>
                  <a:lnTo>
                    <a:pt x="1214" y="338"/>
                  </a:lnTo>
                  <a:lnTo>
                    <a:pt x="1224" y="3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6" name="Freeform 132"/>
            <p:cNvSpPr>
              <a:spLocks/>
            </p:cNvSpPr>
            <p:nvPr/>
          </p:nvSpPr>
          <p:spPr bwMode="auto">
            <a:xfrm>
              <a:off x="1777" y="2872"/>
              <a:ext cx="1228" cy="880"/>
            </a:xfrm>
            <a:custGeom>
              <a:avLst/>
              <a:gdLst>
                <a:gd name="T0" fmla="*/ 20 w 1228"/>
                <a:gd name="T1" fmla="*/ 398 h 880"/>
                <a:gd name="T2" fmla="*/ 49 w 1228"/>
                <a:gd name="T3" fmla="*/ 468 h 880"/>
                <a:gd name="T4" fmla="*/ 79 w 1228"/>
                <a:gd name="T5" fmla="*/ 428 h 880"/>
                <a:gd name="T6" fmla="*/ 104 w 1228"/>
                <a:gd name="T7" fmla="*/ 572 h 880"/>
                <a:gd name="T8" fmla="*/ 134 w 1228"/>
                <a:gd name="T9" fmla="*/ 482 h 880"/>
                <a:gd name="T10" fmla="*/ 164 w 1228"/>
                <a:gd name="T11" fmla="*/ 617 h 880"/>
                <a:gd name="T12" fmla="*/ 194 w 1228"/>
                <a:gd name="T13" fmla="*/ 607 h 880"/>
                <a:gd name="T14" fmla="*/ 224 w 1228"/>
                <a:gd name="T15" fmla="*/ 602 h 880"/>
                <a:gd name="T16" fmla="*/ 253 w 1228"/>
                <a:gd name="T17" fmla="*/ 746 h 880"/>
                <a:gd name="T18" fmla="*/ 278 w 1228"/>
                <a:gd name="T19" fmla="*/ 557 h 880"/>
                <a:gd name="T20" fmla="*/ 308 w 1228"/>
                <a:gd name="T21" fmla="*/ 846 h 880"/>
                <a:gd name="T22" fmla="*/ 338 w 1228"/>
                <a:gd name="T23" fmla="*/ 627 h 880"/>
                <a:gd name="T24" fmla="*/ 368 w 1228"/>
                <a:gd name="T25" fmla="*/ 612 h 880"/>
                <a:gd name="T26" fmla="*/ 398 w 1228"/>
                <a:gd name="T27" fmla="*/ 796 h 880"/>
                <a:gd name="T28" fmla="*/ 422 w 1228"/>
                <a:gd name="T29" fmla="*/ 453 h 880"/>
                <a:gd name="T30" fmla="*/ 452 w 1228"/>
                <a:gd name="T31" fmla="*/ 726 h 880"/>
                <a:gd name="T32" fmla="*/ 482 w 1228"/>
                <a:gd name="T33" fmla="*/ 428 h 880"/>
                <a:gd name="T34" fmla="*/ 512 w 1228"/>
                <a:gd name="T35" fmla="*/ 398 h 880"/>
                <a:gd name="T36" fmla="*/ 542 w 1228"/>
                <a:gd name="T37" fmla="*/ 428 h 880"/>
                <a:gd name="T38" fmla="*/ 572 w 1228"/>
                <a:gd name="T39" fmla="*/ 109 h 880"/>
                <a:gd name="T40" fmla="*/ 596 w 1228"/>
                <a:gd name="T41" fmla="*/ 328 h 880"/>
                <a:gd name="T42" fmla="*/ 626 w 1228"/>
                <a:gd name="T43" fmla="*/ 40 h 880"/>
                <a:gd name="T44" fmla="*/ 656 w 1228"/>
                <a:gd name="T45" fmla="*/ 154 h 880"/>
                <a:gd name="T46" fmla="*/ 686 w 1228"/>
                <a:gd name="T47" fmla="*/ 139 h 880"/>
                <a:gd name="T48" fmla="*/ 716 w 1228"/>
                <a:gd name="T49" fmla="*/ 104 h 880"/>
                <a:gd name="T50" fmla="*/ 746 w 1228"/>
                <a:gd name="T51" fmla="*/ 293 h 880"/>
                <a:gd name="T52" fmla="*/ 770 w 1228"/>
                <a:gd name="T53" fmla="*/ 174 h 880"/>
                <a:gd name="T54" fmla="*/ 800 w 1228"/>
                <a:gd name="T55" fmla="*/ 393 h 880"/>
                <a:gd name="T56" fmla="*/ 830 w 1228"/>
                <a:gd name="T57" fmla="*/ 308 h 880"/>
                <a:gd name="T58" fmla="*/ 860 w 1228"/>
                <a:gd name="T59" fmla="*/ 463 h 880"/>
                <a:gd name="T60" fmla="*/ 890 w 1228"/>
                <a:gd name="T61" fmla="*/ 438 h 880"/>
                <a:gd name="T62" fmla="*/ 915 w 1228"/>
                <a:gd name="T63" fmla="*/ 443 h 880"/>
                <a:gd name="T64" fmla="*/ 945 w 1228"/>
                <a:gd name="T65" fmla="*/ 587 h 880"/>
                <a:gd name="T66" fmla="*/ 974 w 1228"/>
                <a:gd name="T67" fmla="*/ 438 h 880"/>
                <a:gd name="T68" fmla="*/ 1004 w 1228"/>
                <a:gd name="T69" fmla="*/ 696 h 880"/>
                <a:gd name="T70" fmla="*/ 1034 w 1228"/>
                <a:gd name="T71" fmla="*/ 507 h 880"/>
                <a:gd name="T72" fmla="*/ 1064 w 1228"/>
                <a:gd name="T73" fmla="*/ 691 h 880"/>
                <a:gd name="T74" fmla="*/ 1089 w 1228"/>
                <a:gd name="T75" fmla="*/ 671 h 880"/>
                <a:gd name="T76" fmla="*/ 1119 w 1228"/>
                <a:gd name="T77" fmla="*/ 602 h 880"/>
                <a:gd name="T78" fmla="*/ 1148 w 1228"/>
                <a:gd name="T79" fmla="*/ 880 h 880"/>
                <a:gd name="T80" fmla="*/ 1178 w 1228"/>
                <a:gd name="T81" fmla="*/ 472 h 880"/>
                <a:gd name="T82" fmla="*/ 1208 w 1228"/>
                <a:gd name="T83" fmla="*/ 776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" h="880">
                  <a:moveTo>
                    <a:pt x="0" y="333"/>
                  </a:moveTo>
                  <a:lnTo>
                    <a:pt x="10" y="353"/>
                  </a:lnTo>
                  <a:lnTo>
                    <a:pt x="20" y="398"/>
                  </a:lnTo>
                  <a:lnTo>
                    <a:pt x="30" y="448"/>
                  </a:lnTo>
                  <a:lnTo>
                    <a:pt x="40" y="477"/>
                  </a:lnTo>
                  <a:lnTo>
                    <a:pt x="49" y="468"/>
                  </a:lnTo>
                  <a:lnTo>
                    <a:pt x="59" y="438"/>
                  </a:lnTo>
                  <a:lnTo>
                    <a:pt x="69" y="413"/>
                  </a:lnTo>
                  <a:lnTo>
                    <a:pt x="79" y="428"/>
                  </a:lnTo>
                  <a:lnTo>
                    <a:pt x="89" y="477"/>
                  </a:lnTo>
                  <a:lnTo>
                    <a:pt x="94" y="537"/>
                  </a:lnTo>
                  <a:lnTo>
                    <a:pt x="104" y="572"/>
                  </a:lnTo>
                  <a:lnTo>
                    <a:pt x="114" y="562"/>
                  </a:lnTo>
                  <a:lnTo>
                    <a:pt x="124" y="517"/>
                  </a:lnTo>
                  <a:lnTo>
                    <a:pt x="134" y="482"/>
                  </a:lnTo>
                  <a:lnTo>
                    <a:pt x="144" y="487"/>
                  </a:lnTo>
                  <a:lnTo>
                    <a:pt x="154" y="542"/>
                  </a:lnTo>
                  <a:lnTo>
                    <a:pt x="164" y="617"/>
                  </a:lnTo>
                  <a:lnTo>
                    <a:pt x="174" y="666"/>
                  </a:lnTo>
                  <a:lnTo>
                    <a:pt x="184" y="657"/>
                  </a:lnTo>
                  <a:lnTo>
                    <a:pt x="194" y="607"/>
                  </a:lnTo>
                  <a:lnTo>
                    <a:pt x="204" y="552"/>
                  </a:lnTo>
                  <a:lnTo>
                    <a:pt x="214" y="542"/>
                  </a:lnTo>
                  <a:lnTo>
                    <a:pt x="224" y="602"/>
                  </a:lnTo>
                  <a:lnTo>
                    <a:pt x="233" y="691"/>
                  </a:lnTo>
                  <a:lnTo>
                    <a:pt x="243" y="756"/>
                  </a:lnTo>
                  <a:lnTo>
                    <a:pt x="253" y="746"/>
                  </a:lnTo>
                  <a:lnTo>
                    <a:pt x="258" y="676"/>
                  </a:lnTo>
                  <a:lnTo>
                    <a:pt x="268" y="592"/>
                  </a:lnTo>
                  <a:lnTo>
                    <a:pt x="278" y="557"/>
                  </a:lnTo>
                  <a:lnTo>
                    <a:pt x="288" y="617"/>
                  </a:lnTo>
                  <a:lnTo>
                    <a:pt x="298" y="736"/>
                  </a:lnTo>
                  <a:lnTo>
                    <a:pt x="308" y="846"/>
                  </a:lnTo>
                  <a:lnTo>
                    <a:pt x="318" y="865"/>
                  </a:lnTo>
                  <a:lnTo>
                    <a:pt x="328" y="776"/>
                  </a:lnTo>
                  <a:lnTo>
                    <a:pt x="338" y="627"/>
                  </a:lnTo>
                  <a:lnTo>
                    <a:pt x="348" y="517"/>
                  </a:lnTo>
                  <a:lnTo>
                    <a:pt x="358" y="512"/>
                  </a:lnTo>
                  <a:lnTo>
                    <a:pt x="368" y="612"/>
                  </a:lnTo>
                  <a:lnTo>
                    <a:pt x="378" y="751"/>
                  </a:lnTo>
                  <a:lnTo>
                    <a:pt x="388" y="836"/>
                  </a:lnTo>
                  <a:lnTo>
                    <a:pt x="398" y="796"/>
                  </a:lnTo>
                  <a:lnTo>
                    <a:pt x="407" y="661"/>
                  </a:lnTo>
                  <a:lnTo>
                    <a:pt x="417" y="517"/>
                  </a:lnTo>
                  <a:lnTo>
                    <a:pt x="422" y="453"/>
                  </a:lnTo>
                  <a:lnTo>
                    <a:pt x="432" y="507"/>
                  </a:lnTo>
                  <a:lnTo>
                    <a:pt x="442" y="632"/>
                  </a:lnTo>
                  <a:lnTo>
                    <a:pt x="452" y="726"/>
                  </a:lnTo>
                  <a:lnTo>
                    <a:pt x="462" y="721"/>
                  </a:lnTo>
                  <a:lnTo>
                    <a:pt x="472" y="597"/>
                  </a:lnTo>
                  <a:lnTo>
                    <a:pt x="482" y="428"/>
                  </a:lnTo>
                  <a:lnTo>
                    <a:pt x="492" y="308"/>
                  </a:lnTo>
                  <a:lnTo>
                    <a:pt x="502" y="308"/>
                  </a:lnTo>
                  <a:lnTo>
                    <a:pt x="512" y="398"/>
                  </a:lnTo>
                  <a:lnTo>
                    <a:pt x="522" y="497"/>
                  </a:lnTo>
                  <a:lnTo>
                    <a:pt x="532" y="517"/>
                  </a:lnTo>
                  <a:lnTo>
                    <a:pt x="542" y="428"/>
                  </a:lnTo>
                  <a:lnTo>
                    <a:pt x="552" y="274"/>
                  </a:lnTo>
                  <a:lnTo>
                    <a:pt x="562" y="144"/>
                  </a:lnTo>
                  <a:lnTo>
                    <a:pt x="572" y="109"/>
                  </a:lnTo>
                  <a:lnTo>
                    <a:pt x="582" y="179"/>
                  </a:lnTo>
                  <a:lnTo>
                    <a:pt x="587" y="279"/>
                  </a:lnTo>
                  <a:lnTo>
                    <a:pt x="596" y="328"/>
                  </a:lnTo>
                  <a:lnTo>
                    <a:pt x="606" y="279"/>
                  </a:lnTo>
                  <a:lnTo>
                    <a:pt x="616" y="154"/>
                  </a:lnTo>
                  <a:lnTo>
                    <a:pt x="626" y="40"/>
                  </a:lnTo>
                  <a:lnTo>
                    <a:pt x="636" y="0"/>
                  </a:lnTo>
                  <a:lnTo>
                    <a:pt x="646" y="55"/>
                  </a:lnTo>
                  <a:lnTo>
                    <a:pt x="656" y="154"/>
                  </a:lnTo>
                  <a:lnTo>
                    <a:pt x="666" y="224"/>
                  </a:lnTo>
                  <a:lnTo>
                    <a:pt x="676" y="214"/>
                  </a:lnTo>
                  <a:lnTo>
                    <a:pt x="686" y="139"/>
                  </a:lnTo>
                  <a:lnTo>
                    <a:pt x="696" y="60"/>
                  </a:lnTo>
                  <a:lnTo>
                    <a:pt x="706" y="40"/>
                  </a:lnTo>
                  <a:lnTo>
                    <a:pt x="716" y="104"/>
                  </a:lnTo>
                  <a:lnTo>
                    <a:pt x="726" y="204"/>
                  </a:lnTo>
                  <a:lnTo>
                    <a:pt x="736" y="283"/>
                  </a:lnTo>
                  <a:lnTo>
                    <a:pt x="746" y="293"/>
                  </a:lnTo>
                  <a:lnTo>
                    <a:pt x="751" y="244"/>
                  </a:lnTo>
                  <a:lnTo>
                    <a:pt x="761" y="184"/>
                  </a:lnTo>
                  <a:lnTo>
                    <a:pt x="770" y="174"/>
                  </a:lnTo>
                  <a:lnTo>
                    <a:pt x="780" y="229"/>
                  </a:lnTo>
                  <a:lnTo>
                    <a:pt x="790" y="323"/>
                  </a:lnTo>
                  <a:lnTo>
                    <a:pt x="800" y="393"/>
                  </a:lnTo>
                  <a:lnTo>
                    <a:pt x="810" y="403"/>
                  </a:lnTo>
                  <a:lnTo>
                    <a:pt x="820" y="358"/>
                  </a:lnTo>
                  <a:lnTo>
                    <a:pt x="830" y="308"/>
                  </a:lnTo>
                  <a:lnTo>
                    <a:pt x="840" y="313"/>
                  </a:lnTo>
                  <a:lnTo>
                    <a:pt x="850" y="373"/>
                  </a:lnTo>
                  <a:lnTo>
                    <a:pt x="860" y="463"/>
                  </a:lnTo>
                  <a:lnTo>
                    <a:pt x="870" y="517"/>
                  </a:lnTo>
                  <a:lnTo>
                    <a:pt x="880" y="502"/>
                  </a:lnTo>
                  <a:lnTo>
                    <a:pt x="890" y="438"/>
                  </a:lnTo>
                  <a:lnTo>
                    <a:pt x="900" y="373"/>
                  </a:lnTo>
                  <a:lnTo>
                    <a:pt x="910" y="373"/>
                  </a:lnTo>
                  <a:lnTo>
                    <a:pt x="915" y="443"/>
                  </a:lnTo>
                  <a:lnTo>
                    <a:pt x="925" y="542"/>
                  </a:lnTo>
                  <a:lnTo>
                    <a:pt x="935" y="602"/>
                  </a:lnTo>
                  <a:lnTo>
                    <a:pt x="945" y="587"/>
                  </a:lnTo>
                  <a:lnTo>
                    <a:pt x="954" y="512"/>
                  </a:lnTo>
                  <a:lnTo>
                    <a:pt x="964" y="443"/>
                  </a:lnTo>
                  <a:lnTo>
                    <a:pt x="974" y="438"/>
                  </a:lnTo>
                  <a:lnTo>
                    <a:pt x="984" y="512"/>
                  </a:lnTo>
                  <a:lnTo>
                    <a:pt x="994" y="622"/>
                  </a:lnTo>
                  <a:lnTo>
                    <a:pt x="1004" y="696"/>
                  </a:lnTo>
                  <a:lnTo>
                    <a:pt x="1014" y="681"/>
                  </a:lnTo>
                  <a:lnTo>
                    <a:pt x="1024" y="597"/>
                  </a:lnTo>
                  <a:lnTo>
                    <a:pt x="1034" y="507"/>
                  </a:lnTo>
                  <a:lnTo>
                    <a:pt x="1044" y="492"/>
                  </a:lnTo>
                  <a:lnTo>
                    <a:pt x="1054" y="567"/>
                  </a:lnTo>
                  <a:lnTo>
                    <a:pt x="1064" y="691"/>
                  </a:lnTo>
                  <a:lnTo>
                    <a:pt x="1074" y="781"/>
                  </a:lnTo>
                  <a:lnTo>
                    <a:pt x="1079" y="771"/>
                  </a:lnTo>
                  <a:lnTo>
                    <a:pt x="1089" y="671"/>
                  </a:lnTo>
                  <a:lnTo>
                    <a:pt x="1099" y="562"/>
                  </a:lnTo>
                  <a:lnTo>
                    <a:pt x="1109" y="527"/>
                  </a:lnTo>
                  <a:lnTo>
                    <a:pt x="1119" y="602"/>
                  </a:lnTo>
                  <a:lnTo>
                    <a:pt x="1129" y="751"/>
                  </a:lnTo>
                  <a:lnTo>
                    <a:pt x="1138" y="870"/>
                  </a:lnTo>
                  <a:lnTo>
                    <a:pt x="1148" y="880"/>
                  </a:lnTo>
                  <a:lnTo>
                    <a:pt x="1158" y="761"/>
                  </a:lnTo>
                  <a:lnTo>
                    <a:pt x="1168" y="587"/>
                  </a:lnTo>
                  <a:lnTo>
                    <a:pt x="1178" y="472"/>
                  </a:lnTo>
                  <a:lnTo>
                    <a:pt x="1188" y="487"/>
                  </a:lnTo>
                  <a:lnTo>
                    <a:pt x="1198" y="622"/>
                  </a:lnTo>
                  <a:lnTo>
                    <a:pt x="1208" y="776"/>
                  </a:lnTo>
                  <a:lnTo>
                    <a:pt x="1218" y="846"/>
                  </a:lnTo>
                  <a:lnTo>
                    <a:pt x="1228" y="78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7" name="Freeform 133"/>
            <p:cNvSpPr>
              <a:spLocks/>
            </p:cNvSpPr>
            <p:nvPr/>
          </p:nvSpPr>
          <p:spPr bwMode="auto">
            <a:xfrm>
              <a:off x="3005" y="2852"/>
              <a:ext cx="1223" cy="920"/>
            </a:xfrm>
            <a:custGeom>
              <a:avLst/>
              <a:gdLst>
                <a:gd name="T0" fmla="*/ 15 w 1223"/>
                <a:gd name="T1" fmla="*/ 492 h 920"/>
                <a:gd name="T2" fmla="*/ 45 w 1223"/>
                <a:gd name="T3" fmla="*/ 677 h 920"/>
                <a:gd name="T4" fmla="*/ 75 w 1223"/>
                <a:gd name="T5" fmla="*/ 597 h 920"/>
                <a:gd name="T6" fmla="*/ 104 w 1223"/>
                <a:gd name="T7" fmla="*/ 343 h 920"/>
                <a:gd name="T8" fmla="*/ 134 w 1223"/>
                <a:gd name="T9" fmla="*/ 557 h 920"/>
                <a:gd name="T10" fmla="*/ 164 w 1223"/>
                <a:gd name="T11" fmla="*/ 169 h 920"/>
                <a:gd name="T12" fmla="*/ 189 w 1223"/>
                <a:gd name="T13" fmla="*/ 328 h 920"/>
                <a:gd name="T14" fmla="*/ 219 w 1223"/>
                <a:gd name="T15" fmla="*/ 174 h 920"/>
                <a:gd name="T16" fmla="*/ 249 w 1223"/>
                <a:gd name="T17" fmla="*/ 90 h 920"/>
                <a:gd name="T18" fmla="*/ 278 w 1223"/>
                <a:gd name="T19" fmla="*/ 239 h 920"/>
                <a:gd name="T20" fmla="*/ 308 w 1223"/>
                <a:gd name="T21" fmla="*/ 65 h 920"/>
                <a:gd name="T22" fmla="*/ 338 w 1223"/>
                <a:gd name="T23" fmla="*/ 303 h 920"/>
                <a:gd name="T24" fmla="*/ 363 w 1223"/>
                <a:gd name="T25" fmla="*/ 204 h 920"/>
                <a:gd name="T26" fmla="*/ 393 w 1223"/>
                <a:gd name="T27" fmla="*/ 338 h 920"/>
                <a:gd name="T28" fmla="*/ 423 w 1223"/>
                <a:gd name="T29" fmla="*/ 378 h 920"/>
                <a:gd name="T30" fmla="*/ 452 w 1223"/>
                <a:gd name="T31" fmla="*/ 383 h 920"/>
                <a:gd name="T32" fmla="*/ 482 w 1223"/>
                <a:gd name="T33" fmla="*/ 517 h 920"/>
                <a:gd name="T34" fmla="*/ 507 w 1223"/>
                <a:gd name="T35" fmla="*/ 398 h 920"/>
                <a:gd name="T36" fmla="*/ 537 w 1223"/>
                <a:gd name="T37" fmla="*/ 612 h 920"/>
                <a:gd name="T38" fmla="*/ 567 w 1223"/>
                <a:gd name="T39" fmla="*/ 473 h 920"/>
                <a:gd name="T40" fmla="*/ 597 w 1223"/>
                <a:gd name="T41" fmla="*/ 632 h 920"/>
                <a:gd name="T42" fmla="*/ 627 w 1223"/>
                <a:gd name="T43" fmla="*/ 632 h 920"/>
                <a:gd name="T44" fmla="*/ 656 w 1223"/>
                <a:gd name="T45" fmla="*/ 582 h 920"/>
                <a:gd name="T46" fmla="*/ 681 w 1223"/>
                <a:gd name="T47" fmla="*/ 801 h 920"/>
                <a:gd name="T48" fmla="*/ 711 w 1223"/>
                <a:gd name="T49" fmla="*/ 542 h 920"/>
                <a:gd name="T50" fmla="*/ 741 w 1223"/>
                <a:gd name="T51" fmla="*/ 900 h 920"/>
                <a:gd name="T52" fmla="*/ 771 w 1223"/>
                <a:gd name="T53" fmla="*/ 622 h 920"/>
                <a:gd name="T54" fmla="*/ 801 w 1223"/>
                <a:gd name="T55" fmla="*/ 627 h 920"/>
                <a:gd name="T56" fmla="*/ 830 w 1223"/>
                <a:gd name="T57" fmla="*/ 831 h 920"/>
                <a:gd name="T58" fmla="*/ 855 w 1223"/>
                <a:gd name="T59" fmla="*/ 413 h 920"/>
                <a:gd name="T60" fmla="*/ 885 w 1223"/>
                <a:gd name="T61" fmla="*/ 791 h 920"/>
                <a:gd name="T62" fmla="*/ 915 w 1223"/>
                <a:gd name="T63" fmla="*/ 403 h 920"/>
                <a:gd name="T64" fmla="*/ 945 w 1223"/>
                <a:gd name="T65" fmla="*/ 428 h 920"/>
                <a:gd name="T66" fmla="*/ 975 w 1223"/>
                <a:gd name="T67" fmla="*/ 473 h 920"/>
                <a:gd name="T68" fmla="*/ 999 w 1223"/>
                <a:gd name="T69" fmla="*/ 110 h 920"/>
                <a:gd name="T70" fmla="*/ 1029 w 1223"/>
                <a:gd name="T71" fmla="*/ 398 h 920"/>
                <a:gd name="T72" fmla="*/ 1059 w 1223"/>
                <a:gd name="T73" fmla="*/ 40 h 920"/>
                <a:gd name="T74" fmla="*/ 1089 w 1223"/>
                <a:gd name="T75" fmla="*/ 199 h 920"/>
                <a:gd name="T76" fmla="*/ 1119 w 1223"/>
                <a:gd name="T77" fmla="*/ 174 h 920"/>
                <a:gd name="T78" fmla="*/ 1149 w 1223"/>
                <a:gd name="T79" fmla="*/ 124 h 920"/>
                <a:gd name="T80" fmla="*/ 1174 w 1223"/>
                <a:gd name="T81" fmla="*/ 343 h 920"/>
                <a:gd name="T82" fmla="*/ 1203 w 1223"/>
                <a:gd name="T83" fmla="*/ 18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3" h="920">
                  <a:moveTo>
                    <a:pt x="0" y="801"/>
                  </a:moveTo>
                  <a:lnTo>
                    <a:pt x="10" y="642"/>
                  </a:lnTo>
                  <a:lnTo>
                    <a:pt x="15" y="492"/>
                  </a:lnTo>
                  <a:lnTo>
                    <a:pt x="25" y="453"/>
                  </a:lnTo>
                  <a:lnTo>
                    <a:pt x="35" y="532"/>
                  </a:lnTo>
                  <a:lnTo>
                    <a:pt x="45" y="677"/>
                  </a:lnTo>
                  <a:lnTo>
                    <a:pt x="55" y="771"/>
                  </a:lnTo>
                  <a:lnTo>
                    <a:pt x="65" y="741"/>
                  </a:lnTo>
                  <a:lnTo>
                    <a:pt x="75" y="597"/>
                  </a:lnTo>
                  <a:lnTo>
                    <a:pt x="85" y="423"/>
                  </a:lnTo>
                  <a:lnTo>
                    <a:pt x="94" y="323"/>
                  </a:lnTo>
                  <a:lnTo>
                    <a:pt x="104" y="343"/>
                  </a:lnTo>
                  <a:lnTo>
                    <a:pt x="114" y="453"/>
                  </a:lnTo>
                  <a:lnTo>
                    <a:pt x="124" y="552"/>
                  </a:lnTo>
                  <a:lnTo>
                    <a:pt x="134" y="557"/>
                  </a:lnTo>
                  <a:lnTo>
                    <a:pt x="144" y="448"/>
                  </a:lnTo>
                  <a:lnTo>
                    <a:pt x="154" y="289"/>
                  </a:lnTo>
                  <a:lnTo>
                    <a:pt x="164" y="169"/>
                  </a:lnTo>
                  <a:lnTo>
                    <a:pt x="174" y="149"/>
                  </a:lnTo>
                  <a:lnTo>
                    <a:pt x="179" y="229"/>
                  </a:lnTo>
                  <a:lnTo>
                    <a:pt x="189" y="328"/>
                  </a:lnTo>
                  <a:lnTo>
                    <a:pt x="199" y="363"/>
                  </a:lnTo>
                  <a:lnTo>
                    <a:pt x="209" y="299"/>
                  </a:lnTo>
                  <a:lnTo>
                    <a:pt x="219" y="174"/>
                  </a:lnTo>
                  <a:lnTo>
                    <a:pt x="229" y="60"/>
                  </a:lnTo>
                  <a:lnTo>
                    <a:pt x="239" y="30"/>
                  </a:lnTo>
                  <a:lnTo>
                    <a:pt x="249" y="90"/>
                  </a:lnTo>
                  <a:lnTo>
                    <a:pt x="259" y="189"/>
                  </a:lnTo>
                  <a:lnTo>
                    <a:pt x="269" y="254"/>
                  </a:lnTo>
                  <a:lnTo>
                    <a:pt x="278" y="239"/>
                  </a:lnTo>
                  <a:lnTo>
                    <a:pt x="288" y="159"/>
                  </a:lnTo>
                  <a:lnTo>
                    <a:pt x="298" y="80"/>
                  </a:lnTo>
                  <a:lnTo>
                    <a:pt x="308" y="65"/>
                  </a:lnTo>
                  <a:lnTo>
                    <a:pt x="318" y="129"/>
                  </a:lnTo>
                  <a:lnTo>
                    <a:pt x="328" y="229"/>
                  </a:lnTo>
                  <a:lnTo>
                    <a:pt x="338" y="303"/>
                  </a:lnTo>
                  <a:lnTo>
                    <a:pt x="343" y="313"/>
                  </a:lnTo>
                  <a:lnTo>
                    <a:pt x="353" y="264"/>
                  </a:lnTo>
                  <a:lnTo>
                    <a:pt x="363" y="204"/>
                  </a:lnTo>
                  <a:lnTo>
                    <a:pt x="373" y="194"/>
                  </a:lnTo>
                  <a:lnTo>
                    <a:pt x="383" y="249"/>
                  </a:lnTo>
                  <a:lnTo>
                    <a:pt x="393" y="338"/>
                  </a:lnTo>
                  <a:lnTo>
                    <a:pt x="403" y="408"/>
                  </a:lnTo>
                  <a:lnTo>
                    <a:pt x="413" y="418"/>
                  </a:lnTo>
                  <a:lnTo>
                    <a:pt x="423" y="378"/>
                  </a:lnTo>
                  <a:lnTo>
                    <a:pt x="433" y="333"/>
                  </a:lnTo>
                  <a:lnTo>
                    <a:pt x="443" y="328"/>
                  </a:lnTo>
                  <a:lnTo>
                    <a:pt x="452" y="383"/>
                  </a:lnTo>
                  <a:lnTo>
                    <a:pt x="462" y="468"/>
                  </a:lnTo>
                  <a:lnTo>
                    <a:pt x="472" y="522"/>
                  </a:lnTo>
                  <a:lnTo>
                    <a:pt x="482" y="517"/>
                  </a:lnTo>
                  <a:lnTo>
                    <a:pt x="492" y="463"/>
                  </a:lnTo>
                  <a:lnTo>
                    <a:pt x="502" y="403"/>
                  </a:lnTo>
                  <a:lnTo>
                    <a:pt x="507" y="398"/>
                  </a:lnTo>
                  <a:lnTo>
                    <a:pt x="517" y="453"/>
                  </a:lnTo>
                  <a:lnTo>
                    <a:pt x="527" y="547"/>
                  </a:lnTo>
                  <a:lnTo>
                    <a:pt x="537" y="612"/>
                  </a:lnTo>
                  <a:lnTo>
                    <a:pt x="547" y="607"/>
                  </a:lnTo>
                  <a:lnTo>
                    <a:pt x="557" y="542"/>
                  </a:lnTo>
                  <a:lnTo>
                    <a:pt x="567" y="473"/>
                  </a:lnTo>
                  <a:lnTo>
                    <a:pt x="577" y="463"/>
                  </a:lnTo>
                  <a:lnTo>
                    <a:pt x="587" y="527"/>
                  </a:lnTo>
                  <a:lnTo>
                    <a:pt x="597" y="632"/>
                  </a:lnTo>
                  <a:lnTo>
                    <a:pt x="607" y="711"/>
                  </a:lnTo>
                  <a:lnTo>
                    <a:pt x="617" y="706"/>
                  </a:lnTo>
                  <a:lnTo>
                    <a:pt x="627" y="632"/>
                  </a:lnTo>
                  <a:lnTo>
                    <a:pt x="636" y="542"/>
                  </a:lnTo>
                  <a:lnTo>
                    <a:pt x="646" y="517"/>
                  </a:lnTo>
                  <a:lnTo>
                    <a:pt x="656" y="582"/>
                  </a:lnTo>
                  <a:lnTo>
                    <a:pt x="666" y="701"/>
                  </a:lnTo>
                  <a:lnTo>
                    <a:pt x="671" y="796"/>
                  </a:lnTo>
                  <a:lnTo>
                    <a:pt x="681" y="801"/>
                  </a:lnTo>
                  <a:lnTo>
                    <a:pt x="691" y="706"/>
                  </a:lnTo>
                  <a:lnTo>
                    <a:pt x="701" y="592"/>
                  </a:lnTo>
                  <a:lnTo>
                    <a:pt x="711" y="542"/>
                  </a:lnTo>
                  <a:lnTo>
                    <a:pt x="721" y="612"/>
                  </a:lnTo>
                  <a:lnTo>
                    <a:pt x="731" y="766"/>
                  </a:lnTo>
                  <a:lnTo>
                    <a:pt x="741" y="900"/>
                  </a:lnTo>
                  <a:lnTo>
                    <a:pt x="751" y="920"/>
                  </a:lnTo>
                  <a:lnTo>
                    <a:pt x="761" y="806"/>
                  </a:lnTo>
                  <a:lnTo>
                    <a:pt x="771" y="622"/>
                  </a:lnTo>
                  <a:lnTo>
                    <a:pt x="781" y="483"/>
                  </a:lnTo>
                  <a:lnTo>
                    <a:pt x="791" y="488"/>
                  </a:lnTo>
                  <a:lnTo>
                    <a:pt x="801" y="627"/>
                  </a:lnTo>
                  <a:lnTo>
                    <a:pt x="811" y="801"/>
                  </a:lnTo>
                  <a:lnTo>
                    <a:pt x="820" y="895"/>
                  </a:lnTo>
                  <a:lnTo>
                    <a:pt x="830" y="831"/>
                  </a:lnTo>
                  <a:lnTo>
                    <a:pt x="835" y="657"/>
                  </a:lnTo>
                  <a:lnTo>
                    <a:pt x="845" y="478"/>
                  </a:lnTo>
                  <a:lnTo>
                    <a:pt x="855" y="413"/>
                  </a:lnTo>
                  <a:lnTo>
                    <a:pt x="865" y="497"/>
                  </a:lnTo>
                  <a:lnTo>
                    <a:pt x="875" y="667"/>
                  </a:lnTo>
                  <a:lnTo>
                    <a:pt x="885" y="791"/>
                  </a:lnTo>
                  <a:lnTo>
                    <a:pt x="895" y="771"/>
                  </a:lnTo>
                  <a:lnTo>
                    <a:pt x="905" y="612"/>
                  </a:lnTo>
                  <a:lnTo>
                    <a:pt x="915" y="403"/>
                  </a:lnTo>
                  <a:lnTo>
                    <a:pt x="925" y="274"/>
                  </a:lnTo>
                  <a:lnTo>
                    <a:pt x="935" y="299"/>
                  </a:lnTo>
                  <a:lnTo>
                    <a:pt x="945" y="428"/>
                  </a:lnTo>
                  <a:lnTo>
                    <a:pt x="955" y="567"/>
                  </a:lnTo>
                  <a:lnTo>
                    <a:pt x="965" y="592"/>
                  </a:lnTo>
                  <a:lnTo>
                    <a:pt x="975" y="473"/>
                  </a:lnTo>
                  <a:lnTo>
                    <a:pt x="985" y="284"/>
                  </a:lnTo>
                  <a:lnTo>
                    <a:pt x="995" y="134"/>
                  </a:lnTo>
                  <a:lnTo>
                    <a:pt x="999" y="110"/>
                  </a:lnTo>
                  <a:lnTo>
                    <a:pt x="1009" y="204"/>
                  </a:lnTo>
                  <a:lnTo>
                    <a:pt x="1019" y="338"/>
                  </a:lnTo>
                  <a:lnTo>
                    <a:pt x="1029" y="398"/>
                  </a:lnTo>
                  <a:lnTo>
                    <a:pt x="1039" y="333"/>
                  </a:lnTo>
                  <a:lnTo>
                    <a:pt x="1049" y="179"/>
                  </a:lnTo>
                  <a:lnTo>
                    <a:pt x="1059" y="40"/>
                  </a:lnTo>
                  <a:lnTo>
                    <a:pt x="1069" y="0"/>
                  </a:lnTo>
                  <a:lnTo>
                    <a:pt x="1079" y="75"/>
                  </a:lnTo>
                  <a:lnTo>
                    <a:pt x="1089" y="199"/>
                  </a:lnTo>
                  <a:lnTo>
                    <a:pt x="1099" y="284"/>
                  </a:lnTo>
                  <a:lnTo>
                    <a:pt x="1109" y="269"/>
                  </a:lnTo>
                  <a:lnTo>
                    <a:pt x="1119" y="174"/>
                  </a:lnTo>
                  <a:lnTo>
                    <a:pt x="1129" y="75"/>
                  </a:lnTo>
                  <a:lnTo>
                    <a:pt x="1139" y="50"/>
                  </a:lnTo>
                  <a:lnTo>
                    <a:pt x="1149" y="124"/>
                  </a:lnTo>
                  <a:lnTo>
                    <a:pt x="1159" y="244"/>
                  </a:lnTo>
                  <a:lnTo>
                    <a:pt x="1164" y="338"/>
                  </a:lnTo>
                  <a:lnTo>
                    <a:pt x="1174" y="343"/>
                  </a:lnTo>
                  <a:lnTo>
                    <a:pt x="1183" y="279"/>
                  </a:lnTo>
                  <a:lnTo>
                    <a:pt x="1193" y="204"/>
                  </a:lnTo>
                  <a:lnTo>
                    <a:pt x="1203" y="189"/>
                  </a:lnTo>
                  <a:lnTo>
                    <a:pt x="1213" y="254"/>
                  </a:lnTo>
                  <a:lnTo>
                    <a:pt x="1223" y="35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8" name="Freeform 134"/>
            <p:cNvSpPr>
              <a:spLocks/>
            </p:cNvSpPr>
            <p:nvPr/>
          </p:nvSpPr>
          <p:spPr bwMode="auto">
            <a:xfrm>
              <a:off x="4228" y="2877"/>
              <a:ext cx="1229" cy="900"/>
            </a:xfrm>
            <a:custGeom>
              <a:avLst/>
              <a:gdLst>
                <a:gd name="T0" fmla="*/ 20 w 1229"/>
                <a:gd name="T1" fmla="*/ 413 h 900"/>
                <a:gd name="T2" fmla="*/ 50 w 1229"/>
                <a:gd name="T3" fmla="*/ 298 h 900"/>
                <a:gd name="T4" fmla="*/ 80 w 1229"/>
                <a:gd name="T5" fmla="*/ 522 h 900"/>
                <a:gd name="T6" fmla="*/ 105 w 1229"/>
                <a:gd name="T7" fmla="*/ 358 h 900"/>
                <a:gd name="T8" fmla="*/ 135 w 1229"/>
                <a:gd name="T9" fmla="*/ 532 h 900"/>
                <a:gd name="T10" fmla="*/ 164 w 1229"/>
                <a:gd name="T11" fmla="*/ 502 h 900"/>
                <a:gd name="T12" fmla="*/ 194 w 1229"/>
                <a:gd name="T13" fmla="*/ 492 h 900"/>
                <a:gd name="T14" fmla="*/ 224 w 1229"/>
                <a:gd name="T15" fmla="*/ 681 h 900"/>
                <a:gd name="T16" fmla="*/ 254 w 1229"/>
                <a:gd name="T17" fmla="*/ 472 h 900"/>
                <a:gd name="T18" fmla="*/ 279 w 1229"/>
                <a:gd name="T19" fmla="*/ 781 h 900"/>
                <a:gd name="T20" fmla="*/ 309 w 1229"/>
                <a:gd name="T21" fmla="*/ 547 h 900"/>
                <a:gd name="T22" fmla="*/ 338 w 1229"/>
                <a:gd name="T23" fmla="*/ 746 h 900"/>
                <a:gd name="T24" fmla="*/ 368 w 1229"/>
                <a:gd name="T25" fmla="*/ 761 h 900"/>
                <a:gd name="T26" fmla="*/ 398 w 1229"/>
                <a:gd name="T27" fmla="*/ 463 h 900"/>
                <a:gd name="T28" fmla="*/ 428 w 1229"/>
                <a:gd name="T29" fmla="*/ 855 h 900"/>
                <a:gd name="T30" fmla="*/ 453 w 1229"/>
                <a:gd name="T31" fmla="*/ 448 h 900"/>
                <a:gd name="T32" fmla="*/ 483 w 1229"/>
                <a:gd name="T33" fmla="*/ 642 h 900"/>
                <a:gd name="T34" fmla="*/ 512 w 1229"/>
                <a:gd name="T35" fmla="*/ 572 h 900"/>
                <a:gd name="T36" fmla="*/ 542 w 1229"/>
                <a:gd name="T37" fmla="*/ 293 h 900"/>
                <a:gd name="T38" fmla="*/ 572 w 1229"/>
                <a:gd name="T39" fmla="*/ 547 h 900"/>
                <a:gd name="T40" fmla="*/ 597 w 1229"/>
                <a:gd name="T41" fmla="*/ 129 h 900"/>
                <a:gd name="T42" fmla="*/ 627 w 1229"/>
                <a:gd name="T43" fmla="*/ 308 h 900"/>
                <a:gd name="T44" fmla="*/ 657 w 1229"/>
                <a:gd name="T45" fmla="*/ 164 h 900"/>
                <a:gd name="T46" fmla="*/ 686 w 1229"/>
                <a:gd name="T47" fmla="*/ 60 h 900"/>
                <a:gd name="T48" fmla="*/ 716 w 1229"/>
                <a:gd name="T49" fmla="*/ 239 h 900"/>
                <a:gd name="T50" fmla="*/ 746 w 1229"/>
                <a:gd name="T51" fmla="*/ 40 h 900"/>
                <a:gd name="T52" fmla="*/ 771 w 1229"/>
                <a:gd name="T53" fmla="*/ 298 h 900"/>
                <a:gd name="T54" fmla="*/ 801 w 1229"/>
                <a:gd name="T55" fmla="*/ 189 h 900"/>
                <a:gd name="T56" fmla="*/ 831 w 1229"/>
                <a:gd name="T57" fmla="*/ 323 h 900"/>
                <a:gd name="T58" fmla="*/ 861 w 1229"/>
                <a:gd name="T59" fmla="*/ 373 h 900"/>
                <a:gd name="T60" fmla="*/ 890 w 1229"/>
                <a:gd name="T61" fmla="*/ 363 h 900"/>
                <a:gd name="T62" fmla="*/ 920 w 1229"/>
                <a:gd name="T63" fmla="*/ 507 h 900"/>
                <a:gd name="T64" fmla="*/ 945 w 1229"/>
                <a:gd name="T65" fmla="*/ 363 h 900"/>
                <a:gd name="T66" fmla="*/ 975 w 1229"/>
                <a:gd name="T67" fmla="*/ 587 h 900"/>
                <a:gd name="T68" fmla="*/ 1005 w 1229"/>
                <a:gd name="T69" fmla="*/ 438 h 900"/>
                <a:gd name="T70" fmla="*/ 1035 w 1229"/>
                <a:gd name="T71" fmla="*/ 592 h 900"/>
                <a:gd name="T72" fmla="*/ 1064 w 1229"/>
                <a:gd name="T73" fmla="*/ 602 h 900"/>
                <a:gd name="T74" fmla="*/ 1089 w 1229"/>
                <a:gd name="T75" fmla="*/ 537 h 900"/>
                <a:gd name="T76" fmla="*/ 1119 w 1229"/>
                <a:gd name="T77" fmla="*/ 771 h 900"/>
                <a:gd name="T78" fmla="*/ 1149 w 1229"/>
                <a:gd name="T79" fmla="*/ 497 h 900"/>
                <a:gd name="T80" fmla="*/ 1179 w 1229"/>
                <a:gd name="T81" fmla="*/ 865 h 900"/>
                <a:gd name="T82" fmla="*/ 1209 w 1229"/>
                <a:gd name="T83" fmla="*/ 59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9" h="900">
                  <a:moveTo>
                    <a:pt x="0" y="333"/>
                  </a:moveTo>
                  <a:lnTo>
                    <a:pt x="10" y="408"/>
                  </a:lnTo>
                  <a:lnTo>
                    <a:pt x="20" y="413"/>
                  </a:lnTo>
                  <a:lnTo>
                    <a:pt x="30" y="358"/>
                  </a:lnTo>
                  <a:lnTo>
                    <a:pt x="40" y="298"/>
                  </a:lnTo>
                  <a:lnTo>
                    <a:pt x="50" y="298"/>
                  </a:lnTo>
                  <a:lnTo>
                    <a:pt x="60" y="363"/>
                  </a:lnTo>
                  <a:lnTo>
                    <a:pt x="70" y="463"/>
                  </a:lnTo>
                  <a:lnTo>
                    <a:pt x="80" y="522"/>
                  </a:lnTo>
                  <a:lnTo>
                    <a:pt x="90" y="507"/>
                  </a:lnTo>
                  <a:lnTo>
                    <a:pt x="100" y="428"/>
                  </a:lnTo>
                  <a:lnTo>
                    <a:pt x="105" y="358"/>
                  </a:lnTo>
                  <a:lnTo>
                    <a:pt x="115" y="353"/>
                  </a:lnTo>
                  <a:lnTo>
                    <a:pt x="125" y="428"/>
                  </a:lnTo>
                  <a:lnTo>
                    <a:pt x="135" y="532"/>
                  </a:lnTo>
                  <a:lnTo>
                    <a:pt x="144" y="602"/>
                  </a:lnTo>
                  <a:lnTo>
                    <a:pt x="154" y="582"/>
                  </a:lnTo>
                  <a:lnTo>
                    <a:pt x="164" y="502"/>
                  </a:lnTo>
                  <a:lnTo>
                    <a:pt x="174" y="423"/>
                  </a:lnTo>
                  <a:lnTo>
                    <a:pt x="184" y="413"/>
                  </a:lnTo>
                  <a:lnTo>
                    <a:pt x="194" y="492"/>
                  </a:lnTo>
                  <a:lnTo>
                    <a:pt x="204" y="612"/>
                  </a:lnTo>
                  <a:lnTo>
                    <a:pt x="214" y="691"/>
                  </a:lnTo>
                  <a:lnTo>
                    <a:pt x="224" y="681"/>
                  </a:lnTo>
                  <a:lnTo>
                    <a:pt x="234" y="587"/>
                  </a:lnTo>
                  <a:lnTo>
                    <a:pt x="244" y="492"/>
                  </a:lnTo>
                  <a:lnTo>
                    <a:pt x="254" y="472"/>
                  </a:lnTo>
                  <a:lnTo>
                    <a:pt x="264" y="552"/>
                  </a:lnTo>
                  <a:lnTo>
                    <a:pt x="269" y="686"/>
                  </a:lnTo>
                  <a:lnTo>
                    <a:pt x="279" y="781"/>
                  </a:lnTo>
                  <a:lnTo>
                    <a:pt x="289" y="771"/>
                  </a:lnTo>
                  <a:lnTo>
                    <a:pt x="299" y="666"/>
                  </a:lnTo>
                  <a:lnTo>
                    <a:pt x="309" y="547"/>
                  </a:lnTo>
                  <a:lnTo>
                    <a:pt x="319" y="502"/>
                  </a:lnTo>
                  <a:lnTo>
                    <a:pt x="328" y="587"/>
                  </a:lnTo>
                  <a:lnTo>
                    <a:pt x="338" y="746"/>
                  </a:lnTo>
                  <a:lnTo>
                    <a:pt x="348" y="875"/>
                  </a:lnTo>
                  <a:lnTo>
                    <a:pt x="358" y="890"/>
                  </a:lnTo>
                  <a:lnTo>
                    <a:pt x="368" y="761"/>
                  </a:lnTo>
                  <a:lnTo>
                    <a:pt x="378" y="577"/>
                  </a:lnTo>
                  <a:lnTo>
                    <a:pt x="388" y="448"/>
                  </a:lnTo>
                  <a:lnTo>
                    <a:pt x="398" y="463"/>
                  </a:lnTo>
                  <a:lnTo>
                    <a:pt x="408" y="607"/>
                  </a:lnTo>
                  <a:lnTo>
                    <a:pt x="418" y="776"/>
                  </a:lnTo>
                  <a:lnTo>
                    <a:pt x="428" y="855"/>
                  </a:lnTo>
                  <a:lnTo>
                    <a:pt x="433" y="786"/>
                  </a:lnTo>
                  <a:lnTo>
                    <a:pt x="443" y="617"/>
                  </a:lnTo>
                  <a:lnTo>
                    <a:pt x="453" y="448"/>
                  </a:lnTo>
                  <a:lnTo>
                    <a:pt x="463" y="398"/>
                  </a:lnTo>
                  <a:lnTo>
                    <a:pt x="473" y="482"/>
                  </a:lnTo>
                  <a:lnTo>
                    <a:pt x="483" y="642"/>
                  </a:lnTo>
                  <a:lnTo>
                    <a:pt x="493" y="751"/>
                  </a:lnTo>
                  <a:lnTo>
                    <a:pt x="502" y="726"/>
                  </a:lnTo>
                  <a:lnTo>
                    <a:pt x="512" y="572"/>
                  </a:lnTo>
                  <a:lnTo>
                    <a:pt x="522" y="383"/>
                  </a:lnTo>
                  <a:lnTo>
                    <a:pt x="532" y="274"/>
                  </a:lnTo>
                  <a:lnTo>
                    <a:pt x="542" y="293"/>
                  </a:lnTo>
                  <a:lnTo>
                    <a:pt x="552" y="413"/>
                  </a:lnTo>
                  <a:lnTo>
                    <a:pt x="562" y="532"/>
                  </a:lnTo>
                  <a:lnTo>
                    <a:pt x="572" y="547"/>
                  </a:lnTo>
                  <a:lnTo>
                    <a:pt x="582" y="438"/>
                  </a:lnTo>
                  <a:lnTo>
                    <a:pt x="592" y="264"/>
                  </a:lnTo>
                  <a:lnTo>
                    <a:pt x="597" y="129"/>
                  </a:lnTo>
                  <a:lnTo>
                    <a:pt x="607" y="104"/>
                  </a:lnTo>
                  <a:lnTo>
                    <a:pt x="617" y="194"/>
                  </a:lnTo>
                  <a:lnTo>
                    <a:pt x="627" y="308"/>
                  </a:lnTo>
                  <a:lnTo>
                    <a:pt x="637" y="358"/>
                  </a:lnTo>
                  <a:lnTo>
                    <a:pt x="647" y="298"/>
                  </a:lnTo>
                  <a:lnTo>
                    <a:pt x="657" y="164"/>
                  </a:lnTo>
                  <a:lnTo>
                    <a:pt x="667" y="40"/>
                  </a:lnTo>
                  <a:lnTo>
                    <a:pt x="677" y="0"/>
                  </a:lnTo>
                  <a:lnTo>
                    <a:pt x="686" y="60"/>
                  </a:lnTo>
                  <a:lnTo>
                    <a:pt x="696" y="174"/>
                  </a:lnTo>
                  <a:lnTo>
                    <a:pt x="706" y="249"/>
                  </a:lnTo>
                  <a:lnTo>
                    <a:pt x="716" y="239"/>
                  </a:lnTo>
                  <a:lnTo>
                    <a:pt x="726" y="154"/>
                  </a:lnTo>
                  <a:lnTo>
                    <a:pt x="736" y="65"/>
                  </a:lnTo>
                  <a:lnTo>
                    <a:pt x="746" y="40"/>
                  </a:lnTo>
                  <a:lnTo>
                    <a:pt x="756" y="104"/>
                  </a:lnTo>
                  <a:lnTo>
                    <a:pt x="761" y="214"/>
                  </a:lnTo>
                  <a:lnTo>
                    <a:pt x="771" y="298"/>
                  </a:lnTo>
                  <a:lnTo>
                    <a:pt x="781" y="313"/>
                  </a:lnTo>
                  <a:lnTo>
                    <a:pt x="791" y="259"/>
                  </a:lnTo>
                  <a:lnTo>
                    <a:pt x="801" y="189"/>
                  </a:lnTo>
                  <a:lnTo>
                    <a:pt x="811" y="169"/>
                  </a:lnTo>
                  <a:lnTo>
                    <a:pt x="821" y="224"/>
                  </a:lnTo>
                  <a:lnTo>
                    <a:pt x="831" y="323"/>
                  </a:lnTo>
                  <a:lnTo>
                    <a:pt x="841" y="403"/>
                  </a:lnTo>
                  <a:lnTo>
                    <a:pt x="851" y="418"/>
                  </a:lnTo>
                  <a:lnTo>
                    <a:pt x="861" y="373"/>
                  </a:lnTo>
                  <a:lnTo>
                    <a:pt x="870" y="318"/>
                  </a:lnTo>
                  <a:lnTo>
                    <a:pt x="880" y="308"/>
                  </a:lnTo>
                  <a:lnTo>
                    <a:pt x="890" y="363"/>
                  </a:lnTo>
                  <a:lnTo>
                    <a:pt x="900" y="448"/>
                  </a:lnTo>
                  <a:lnTo>
                    <a:pt x="910" y="512"/>
                  </a:lnTo>
                  <a:lnTo>
                    <a:pt x="920" y="507"/>
                  </a:lnTo>
                  <a:lnTo>
                    <a:pt x="925" y="448"/>
                  </a:lnTo>
                  <a:lnTo>
                    <a:pt x="935" y="378"/>
                  </a:lnTo>
                  <a:lnTo>
                    <a:pt x="945" y="363"/>
                  </a:lnTo>
                  <a:lnTo>
                    <a:pt x="955" y="423"/>
                  </a:lnTo>
                  <a:lnTo>
                    <a:pt x="965" y="517"/>
                  </a:lnTo>
                  <a:lnTo>
                    <a:pt x="975" y="587"/>
                  </a:lnTo>
                  <a:lnTo>
                    <a:pt x="985" y="587"/>
                  </a:lnTo>
                  <a:lnTo>
                    <a:pt x="995" y="517"/>
                  </a:lnTo>
                  <a:lnTo>
                    <a:pt x="1005" y="438"/>
                  </a:lnTo>
                  <a:lnTo>
                    <a:pt x="1015" y="418"/>
                  </a:lnTo>
                  <a:lnTo>
                    <a:pt x="1025" y="477"/>
                  </a:lnTo>
                  <a:lnTo>
                    <a:pt x="1035" y="592"/>
                  </a:lnTo>
                  <a:lnTo>
                    <a:pt x="1045" y="676"/>
                  </a:lnTo>
                  <a:lnTo>
                    <a:pt x="1054" y="676"/>
                  </a:lnTo>
                  <a:lnTo>
                    <a:pt x="1064" y="602"/>
                  </a:lnTo>
                  <a:lnTo>
                    <a:pt x="1074" y="507"/>
                  </a:lnTo>
                  <a:lnTo>
                    <a:pt x="1084" y="472"/>
                  </a:lnTo>
                  <a:lnTo>
                    <a:pt x="1089" y="537"/>
                  </a:lnTo>
                  <a:lnTo>
                    <a:pt x="1099" y="661"/>
                  </a:lnTo>
                  <a:lnTo>
                    <a:pt x="1109" y="766"/>
                  </a:lnTo>
                  <a:lnTo>
                    <a:pt x="1119" y="771"/>
                  </a:lnTo>
                  <a:lnTo>
                    <a:pt x="1129" y="676"/>
                  </a:lnTo>
                  <a:lnTo>
                    <a:pt x="1139" y="552"/>
                  </a:lnTo>
                  <a:lnTo>
                    <a:pt x="1149" y="497"/>
                  </a:lnTo>
                  <a:lnTo>
                    <a:pt x="1159" y="562"/>
                  </a:lnTo>
                  <a:lnTo>
                    <a:pt x="1169" y="721"/>
                  </a:lnTo>
                  <a:lnTo>
                    <a:pt x="1179" y="865"/>
                  </a:lnTo>
                  <a:lnTo>
                    <a:pt x="1189" y="900"/>
                  </a:lnTo>
                  <a:lnTo>
                    <a:pt x="1199" y="786"/>
                  </a:lnTo>
                  <a:lnTo>
                    <a:pt x="1209" y="597"/>
                  </a:lnTo>
                  <a:lnTo>
                    <a:pt x="1219" y="453"/>
                  </a:lnTo>
                  <a:lnTo>
                    <a:pt x="1229" y="44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9" name="Freeform 135"/>
            <p:cNvSpPr>
              <a:spLocks/>
            </p:cNvSpPr>
            <p:nvPr/>
          </p:nvSpPr>
          <p:spPr bwMode="auto">
            <a:xfrm>
              <a:off x="5457" y="3325"/>
              <a:ext cx="34" cy="422"/>
            </a:xfrm>
            <a:custGeom>
              <a:avLst/>
              <a:gdLst>
                <a:gd name="T0" fmla="*/ 0 w 34"/>
                <a:gd name="T1" fmla="*/ 0 h 422"/>
                <a:gd name="T2" fmla="*/ 9 w 34"/>
                <a:gd name="T3" fmla="*/ 139 h 422"/>
                <a:gd name="T4" fmla="*/ 19 w 34"/>
                <a:gd name="T5" fmla="*/ 318 h 422"/>
                <a:gd name="T6" fmla="*/ 29 w 34"/>
                <a:gd name="T7" fmla="*/ 422 h 422"/>
                <a:gd name="T8" fmla="*/ 34 w 34"/>
                <a:gd name="T9" fmla="*/ 393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2">
                  <a:moveTo>
                    <a:pt x="0" y="0"/>
                  </a:moveTo>
                  <a:lnTo>
                    <a:pt x="9" y="139"/>
                  </a:lnTo>
                  <a:lnTo>
                    <a:pt x="19" y="318"/>
                  </a:lnTo>
                  <a:lnTo>
                    <a:pt x="29" y="422"/>
                  </a:lnTo>
                  <a:lnTo>
                    <a:pt x="34" y="39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0" name="Freeform 136"/>
            <p:cNvSpPr>
              <a:spLocks/>
            </p:cNvSpPr>
            <p:nvPr/>
          </p:nvSpPr>
          <p:spPr bwMode="auto">
            <a:xfrm>
              <a:off x="553" y="2976"/>
              <a:ext cx="1224" cy="607"/>
            </a:xfrm>
            <a:custGeom>
              <a:avLst/>
              <a:gdLst>
                <a:gd name="T0" fmla="*/ 15 w 1224"/>
                <a:gd name="T1" fmla="*/ 438 h 607"/>
                <a:gd name="T2" fmla="*/ 45 w 1224"/>
                <a:gd name="T3" fmla="*/ 388 h 607"/>
                <a:gd name="T4" fmla="*/ 75 w 1224"/>
                <a:gd name="T5" fmla="*/ 299 h 607"/>
                <a:gd name="T6" fmla="*/ 105 w 1224"/>
                <a:gd name="T7" fmla="*/ 204 h 607"/>
                <a:gd name="T8" fmla="*/ 135 w 1224"/>
                <a:gd name="T9" fmla="*/ 125 h 607"/>
                <a:gd name="T10" fmla="*/ 165 w 1224"/>
                <a:gd name="T11" fmla="*/ 70 h 607"/>
                <a:gd name="T12" fmla="*/ 189 w 1224"/>
                <a:gd name="T13" fmla="*/ 25 h 607"/>
                <a:gd name="T14" fmla="*/ 219 w 1224"/>
                <a:gd name="T15" fmla="*/ 0 h 607"/>
                <a:gd name="T16" fmla="*/ 249 w 1224"/>
                <a:gd name="T17" fmla="*/ 10 h 607"/>
                <a:gd name="T18" fmla="*/ 279 w 1224"/>
                <a:gd name="T19" fmla="*/ 55 h 607"/>
                <a:gd name="T20" fmla="*/ 309 w 1224"/>
                <a:gd name="T21" fmla="*/ 105 h 607"/>
                <a:gd name="T22" fmla="*/ 334 w 1224"/>
                <a:gd name="T23" fmla="*/ 160 h 607"/>
                <a:gd name="T24" fmla="*/ 363 w 1224"/>
                <a:gd name="T25" fmla="*/ 224 h 607"/>
                <a:gd name="T26" fmla="*/ 393 w 1224"/>
                <a:gd name="T27" fmla="*/ 284 h 607"/>
                <a:gd name="T28" fmla="*/ 423 w 1224"/>
                <a:gd name="T29" fmla="*/ 329 h 607"/>
                <a:gd name="T30" fmla="*/ 453 w 1224"/>
                <a:gd name="T31" fmla="*/ 364 h 607"/>
                <a:gd name="T32" fmla="*/ 483 w 1224"/>
                <a:gd name="T33" fmla="*/ 393 h 607"/>
                <a:gd name="T34" fmla="*/ 508 w 1224"/>
                <a:gd name="T35" fmla="*/ 418 h 607"/>
                <a:gd name="T36" fmla="*/ 538 w 1224"/>
                <a:gd name="T37" fmla="*/ 448 h 607"/>
                <a:gd name="T38" fmla="*/ 567 w 1224"/>
                <a:gd name="T39" fmla="*/ 488 h 607"/>
                <a:gd name="T40" fmla="*/ 597 w 1224"/>
                <a:gd name="T41" fmla="*/ 518 h 607"/>
                <a:gd name="T42" fmla="*/ 627 w 1224"/>
                <a:gd name="T43" fmla="*/ 533 h 607"/>
                <a:gd name="T44" fmla="*/ 657 w 1224"/>
                <a:gd name="T45" fmla="*/ 562 h 607"/>
                <a:gd name="T46" fmla="*/ 682 w 1224"/>
                <a:gd name="T47" fmla="*/ 602 h 607"/>
                <a:gd name="T48" fmla="*/ 712 w 1224"/>
                <a:gd name="T49" fmla="*/ 607 h 607"/>
                <a:gd name="T50" fmla="*/ 741 w 1224"/>
                <a:gd name="T51" fmla="*/ 572 h 607"/>
                <a:gd name="T52" fmla="*/ 771 w 1224"/>
                <a:gd name="T53" fmla="*/ 553 h 607"/>
                <a:gd name="T54" fmla="*/ 801 w 1224"/>
                <a:gd name="T55" fmla="*/ 548 h 607"/>
                <a:gd name="T56" fmla="*/ 826 w 1224"/>
                <a:gd name="T57" fmla="*/ 518 h 607"/>
                <a:gd name="T58" fmla="*/ 856 w 1224"/>
                <a:gd name="T59" fmla="*/ 448 h 607"/>
                <a:gd name="T60" fmla="*/ 886 w 1224"/>
                <a:gd name="T61" fmla="*/ 368 h 607"/>
                <a:gd name="T62" fmla="*/ 915 w 1224"/>
                <a:gd name="T63" fmla="*/ 284 h 607"/>
                <a:gd name="T64" fmla="*/ 945 w 1224"/>
                <a:gd name="T65" fmla="*/ 194 h 607"/>
                <a:gd name="T66" fmla="*/ 975 w 1224"/>
                <a:gd name="T67" fmla="*/ 115 h 607"/>
                <a:gd name="T68" fmla="*/ 1000 w 1224"/>
                <a:gd name="T69" fmla="*/ 65 h 607"/>
                <a:gd name="T70" fmla="*/ 1030 w 1224"/>
                <a:gd name="T71" fmla="*/ 20 h 607"/>
                <a:gd name="T72" fmla="*/ 1060 w 1224"/>
                <a:gd name="T73" fmla="*/ 0 h 607"/>
                <a:gd name="T74" fmla="*/ 1089 w 1224"/>
                <a:gd name="T75" fmla="*/ 20 h 607"/>
                <a:gd name="T76" fmla="*/ 1119 w 1224"/>
                <a:gd name="T77" fmla="*/ 65 h 607"/>
                <a:gd name="T78" fmla="*/ 1149 w 1224"/>
                <a:gd name="T79" fmla="*/ 110 h 607"/>
                <a:gd name="T80" fmla="*/ 1174 w 1224"/>
                <a:gd name="T81" fmla="*/ 160 h 607"/>
                <a:gd name="T82" fmla="*/ 1204 w 1224"/>
                <a:gd name="T83" fmla="*/ 229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4" h="607">
                  <a:moveTo>
                    <a:pt x="0" y="448"/>
                  </a:moveTo>
                  <a:lnTo>
                    <a:pt x="5" y="443"/>
                  </a:lnTo>
                  <a:lnTo>
                    <a:pt x="15" y="438"/>
                  </a:lnTo>
                  <a:lnTo>
                    <a:pt x="25" y="423"/>
                  </a:lnTo>
                  <a:lnTo>
                    <a:pt x="35" y="408"/>
                  </a:lnTo>
                  <a:lnTo>
                    <a:pt x="45" y="388"/>
                  </a:lnTo>
                  <a:lnTo>
                    <a:pt x="55" y="364"/>
                  </a:lnTo>
                  <a:lnTo>
                    <a:pt x="65" y="334"/>
                  </a:lnTo>
                  <a:lnTo>
                    <a:pt x="75" y="299"/>
                  </a:lnTo>
                  <a:lnTo>
                    <a:pt x="85" y="269"/>
                  </a:lnTo>
                  <a:lnTo>
                    <a:pt x="95" y="234"/>
                  </a:lnTo>
                  <a:lnTo>
                    <a:pt x="105" y="204"/>
                  </a:lnTo>
                  <a:lnTo>
                    <a:pt x="115" y="175"/>
                  </a:lnTo>
                  <a:lnTo>
                    <a:pt x="125" y="150"/>
                  </a:lnTo>
                  <a:lnTo>
                    <a:pt x="135" y="125"/>
                  </a:lnTo>
                  <a:lnTo>
                    <a:pt x="145" y="105"/>
                  </a:lnTo>
                  <a:lnTo>
                    <a:pt x="155" y="85"/>
                  </a:lnTo>
                  <a:lnTo>
                    <a:pt x="165" y="70"/>
                  </a:lnTo>
                  <a:lnTo>
                    <a:pt x="170" y="50"/>
                  </a:lnTo>
                  <a:lnTo>
                    <a:pt x="179" y="35"/>
                  </a:lnTo>
                  <a:lnTo>
                    <a:pt x="189" y="25"/>
                  </a:lnTo>
                  <a:lnTo>
                    <a:pt x="199" y="10"/>
                  </a:lnTo>
                  <a:lnTo>
                    <a:pt x="209" y="0"/>
                  </a:lnTo>
                  <a:lnTo>
                    <a:pt x="219" y="0"/>
                  </a:lnTo>
                  <a:lnTo>
                    <a:pt x="229" y="0"/>
                  </a:lnTo>
                  <a:lnTo>
                    <a:pt x="239" y="5"/>
                  </a:lnTo>
                  <a:lnTo>
                    <a:pt x="249" y="10"/>
                  </a:lnTo>
                  <a:lnTo>
                    <a:pt x="259" y="25"/>
                  </a:lnTo>
                  <a:lnTo>
                    <a:pt x="269" y="40"/>
                  </a:lnTo>
                  <a:lnTo>
                    <a:pt x="279" y="55"/>
                  </a:lnTo>
                  <a:lnTo>
                    <a:pt x="289" y="70"/>
                  </a:lnTo>
                  <a:lnTo>
                    <a:pt x="299" y="85"/>
                  </a:lnTo>
                  <a:lnTo>
                    <a:pt x="309" y="105"/>
                  </a:lnTo>
                  <a:lnTo>
                    <a:pt x="319" y="120"/>
                  </a:lnTo>
                  <a:lnTo>
                    <a:pt x="329" y="140"/>
                  </a:lnTo>
                  <a:lnTo>
                    <a:pt x="334" y="160"/>
                  </a:lnTo>
                  <a:lnTo>
                    <a:pt x="344" y="179"/>
                  </a:lnTo>
                  <a:lnTo>
                    <a:pt x="354" y="204"/>
                  </a:lnTo>
                  <a:lnTo>
                    <a:pt x="363" y="224"/>
                  </a:lnTo>
                  <a:lnTo>
                    <a:pt x="373" y="249"/>
                  </a:lnTo>
                  <a:lnTo>
                    <a:pt x="383" y="269"/>
                  </a:lnTo>
                  <a:lnTo>
                    <a:pt x="393" y="284"/>
                  </a:lnTo>
                  <a:lnTo>
                    <a:pt x="403" y="304"/>
                  </a:lnTo>
                  <a:lnTo>
                    <a:pt x="413" y="314"/>
                  </a:lnTo>
                  <a:lnTo>
                    <a:pt x="423" y="329"/>
                  </a:lnTo>
                  <a:lnTo>
                    <a:pt x="433" y="339"/>
                  </a:lnTo>
                  <a:lnTo>
                    <a:pt x="443" y="349"/>
                  </a:lnTo>
                  <a:lnTo>
                    <a:pt x="453" y="364"/>
                  </a:lnTo>
                  <a:lnTo>
                    <a:pt x="463" y="373"/>
                  </a:lnTo>
                  <a:lnTo>
                    <a:pt x="473" y="383"/>
                  </a:lnTo>
                  <a:lnTo>
                    <a:pt x="483" y="393"/>
                  </a:lnTo>
                  <a:lnTo>
                    <a:pt x="493" y="403"/>
                  </a:lnTo>
                  <a:lnTo>
                    <a:pt x="498" y="413"/>
                  </a:lnTo>
                  <a:lnTo>
                    <a:pt x="508" y="418"/>
                  </a:lnTo>
                  <a:lnTo>
                    <a:pt x="518" y="428"/>
                  </a:lnTo>
                  <a:lnTo>
                    <a:pt x="528" y="438"/>
                  </a:lnTo>
                  <a:lnTo>
                    <a:pt x="538" y="448"/>
                  </a:lnTo>
                  <a:lnTo>
                    <a:pt x="547" y="463"/>
                  </a:lnTo>
                  <a:lnTo>
                    <a:pt x="557" y="473"/>
                  </a:lnTo>
                  <a:lnTo>
                    <a:pt x="567" y="488"/>
                  </a:lnTo>
                  <a:lnTo>
                    <a:pt x="577" y="498"/>
                  </a:lnTo>
                  <a:lnTo>
                    <a:pt x="587" y="508"/>
                  </a:lnTo>
                  <a:lnTo>
                    <a:pt x="597" y="518"/>
                  </a:lnTo>
                  <a:lnTo>
                    <a:pt x="607" y="523"/>
                  </a:lnTo>
                  <a:lnTo>
                    <a:pt x="617" y="528"/>
                  </a:lnTo>
                  <a:lnTo>
                    <a:pt x="627" y="533"/>
                  </a:lnTo>
                  <a:lnTo>
                    <a:pt x="637" y="538"/>
                  </a:lnTo>
                  <a:lnTo>
                    <a:pt x="647" y="548"/>
                  </a:lnTo>
                  <a:lnTo>
                    <a:pt x="657" y="562"/>
                  </a:lnTo>
                  <a:lnTo>
                    <a:pt x="662" y="572"/>
                  </a:lnTo>
                  <a:lnTo>
                    <a:pt x="672" y="587"/>
                  </a:lnTo>
                  <a:lnTo>
                    <a:pt x="682" y="602"/>
                  </a:lnTo>
                  <a:lnTo>
                    <a:pt x="692" y="607"/>
                  </a:lnTo>
                  <a:lnTo>
                    <a:pt x="702" y="607"/>
                  </a:lnTo>
                  <a:lnTo>
                    <a:pt x="712" y="607"/>
                  </a:lnTo>
                  <a:lnTo>
                    <a:pt x="721" y="597"/>
                  </a:lnTo>
                  <a:lnTo>
                    <a:pt x="731" y="587"/>
                  </a:lnTo>
                  <a:lnTo>
                    <a:pt x="741" y="572"/>
                  </a:lnTo>
                  <a:lnTo>
                    <a:pt x="751" y="562"/>
                  </a:lnTo>
                  <a:lnTo>
                    <a:pt x="761" y="557"/>
                  </a:lnTo>
                  <a:lnTo>
                    <a:pt x="771" y="553"/>
                  </a:lnTo>
                  <a:lnTo>
                    <a:pt x="781" y="553"/>
                  </a:lnTo>
                  <a:lnTo>
                    <a:pt x="791" y="553"/>
                  </a:lnTo>
                  <a:lnTo>
                    <a:pt x="801" y="548"/>
                  </a:lnTo>
                  <a:lnTo>
                    <a:pt x="811" y="543"/>
                  </a:lnTo>
                  <a:lnTo>
                    <a:pt x="821" y="533"/>
                  </a:lnTo>
                  <a:lnTo>
                    <a:pt x="826" y="518"/>
                  </a:lnTo>
                  <a:lnTo>
                    <a:pt x="836" y="498"/>
                  </a:lnTo>
                  <a:lnTo>
                    <a:pt x="846" y="473"/>
                  </a:lnTo>
                  <a:lnTo>
                    <a:pt x="856" y="448"/>
                  </a:lnTo>
                  <a:lnTo>
                    <a:pt x="866" y="423"/>
                  </a:lnTo>
                  <a:lnTo>
                    <a:pt x="876" y="393"/>
                  </a:lnTo>
                  <a:lnTo>
                    <a:pt x="886" y="368"/>
                  </a:lnTo>
                  <a:lnTo>
                    <a:pt x="896" y="344"/>
                  </a:lnTo>
                  <a:lnTo>
                    <a:pt x="905" y="314"/>
                  </a:lnTo>
                  <a:lnTo>
                    <a:pt x="915" y="284"/>
                  </a:lnTo>
                  <a:lnTo>
                    <a:pt x="925" y="254"/>
                  </a:lnTo>
                  <a:lnTo>
                    <a:pt x="935" y="224"/>
                  </a:lnTo>
                  <a:lnTo>
                    <a:pt x="945" y="194"/>
                  </a:lnTo>
                  <a:lnTo>
                    <a:pt x="955" y="165"/>
                  </a:lnTo>
                  <a:lnTo>
                    <a:pt x="965" y="140"/>
                  </a:lnTo>
                  <a:lnTo>
                    <a:pt x="975" y="115"/>
                  </a:lnTo>
                  <a:lnTo>
                    <a:pt x="985" y="95"/>
                  </a:lnTo>
                  <a:lnTo>
                    <a:pt x="990" y="80"/>
                  </a:lnTo>
                  <a:lnTo>
                    <a:pt x="1000" y="65"/>
                  </a:lnTo>
                  <a:lnTo>
                    <a:pt x="1010" y="45"/>
                  </a:lnTo>
                  <a:lnTo>
                    <a:pt x="1020" y="35"/>
                  </a:lnTo>
                  <a:lnTo>
                    <a:pt x="1030" y="20"/>
                  </a:lnTo>
                  <a:lnTo>
                    <a:pt x="1040" y="10"/>
                  </a:lnTo>
                  <a:lnTo>
                    <a:pt x="1050" y="0"/>
                  </a:lnTo>
                  <a:lnTo>
                    <a:pt x="1060" y="0"/>
                  </a:lnTo>
                  <a:lnTo>
                    <a:pt x="1070" y="0"/>
                  </a:lnTo>
                  <a:lnTo>
                    <a:pt x="1080" y="10"/>
                  </a:lnTo>
                  <a:lnTo>
                    <a:pt x="1089" y="20"/>
                  </a:lnTo>
                  <a:lnTo>
                    <a:pt x="1099" y="35"/>
                  </a:lnTo>
                  <a:lnTo>
                    <a:pt x="1109" y="50"/>
                  </a:lnTo>
                  <a:lnTo>
                    <a:pt x="1119" y="65"/>
                  </a:lnTo>
                  <a:lnTo>
                    <a:pt x="1129" y="80"/>
                  </a:lnTo>
                  <a:lnTo>
                    <a:pt x="1139" y="95"/>
                  </a:lnTo>
                  <a:lnTo>
                    <a:pt x="1149" y="110"/>
                  </a:lnTo>
                  <a:lnTo>
                    <a:pt x="1154" y="125"/>
                  </a:lnTo>
                  <a:lnTo>
                    <a:pt x="1164" y="140"/>
                  </a:lnTo>
                  <a:lnTo>
                    <a:pt x="1174" y="160"/>
                  </a:lnTo>
                  <a:lnTo>
                    <a:pt x="1184" y="184"/>
                  </a:lnTo>
                  <a:lnTo>
                    <a:pt x="1194" y="204"/>
                  </a:lnTo>
                  <a:lnTo>
                    <a:pt x="1204" y="229"/>
                  </a:lnTo>
                  <a:lnTo>
                    <a:pt x="1214" y="249"/>
                  </a:lnTo>
                  <a:lnTo>
                    <a:pt x="1224" y="269"/>
                  </a:lnTo>
                </a:path>
              </a:pathLst>
            </a:custGeom>
            <a:noFill/>
            <a:ln w="1587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1" name="Freeform 137"/>
            <p:cNvSpPr>
              <a:spLocks/>
            </p:cNvSpPr>
            <p:nvPr/>
          </p:nvSpPr>
          <p:spPr bwMode="auto">
            <a:xfrm>
              <a:off x="1777" y="2981"/>
              <a:ext cx="1228" cy="607"/>
            </a:xfrm>
            <a:custGeom>
              <a:avLst/>
              <a:gdLst>
                <a:gd name="T0" fmla="*/ 20 w 1228"/>
                <a:gd name="T1" fmla="*/ 294 h 607"/>
                <a:gd name="T2" fmla="*/ 49 w 1228"/>
                <a:gd name="T3" fmla="*/ 329 h 607"/>
                <a:gd name="T4" fmla="*/ 79 w 1228"/>
                <a:gd name="T5" fmla="*/ 368 h 607"/>
                <a:gd name="T6" fmla="*/ 104 w 1228"/>
                <a:gd name="T7" fmla="*/ 403 h 607"/>
                <a:gd name="T8" fmla="*/ 134 w 1228"/>
                <a:gd name="T9" fmla="*/ 428 h 607"/>
                <a:gd name="T10" fmla="*/ 164 w 1228"/>
                <a:gd name="T11" fmla="*/ 468 h 607"/>
                <a:gd name="T12" fmla="*/ 194 w 1228"/>
                <a:gd name="T13" fmla="*/ 508 h 607"/>
                <a:gd name="T14" fmla="*/ 224 w 1228"/>
                <a:gd name="T15" fmla="*/ 528 h 607"/>
                <a:gd name="T16" fmla="*/ 253 w 1228"/>
                <a:gd name="T17" fmla="*/ 548 h 607"/>
                <a:gd name="T18" fmla="*/ 278 w 1228"/>
                <a:gd name="T19" fmla="*/ 587 h 607"/>
                <a:gd name="T20" fmla="*/ 308 w 1228"/>
                <a:gd name="T21" fmla="*/ 607 h 607"/>
                <a:gd name="T22" fmla="*/ 338 w 1228"/>
                <a:gd name="T23" fmla="*/ 582 h 607"/>
                <a:gd name="T24" fmla="*/ 368 w 1228"/>
                <a:gd name="T25" fmla="*/ 548 h 607"/>
                <a:gd name="T26" fmla="*/ 398 w 1228"/>
                <a:gd name="T27" fmla="*/ 543 h 607"/>
                <a:gd name="T28" fmla="*/ 422 w 1228"/>
                <a:gd name="T29" fmla="*/ 528 h 607"/>
                <a:gd name="T30" fmla="*/ 452 w 1228"/>
                <a:gd name="T31" fmla="*/ 468 h 607"/>
                <a:gd name="T32" fmla="*/ 482 w 1228"/>
                <a:gd name="T33" fmla="*/ 388 h 607"/>
                <a:gd name="T34" fmla="*/ 512 w 1228"/>
                <a:gd name="T35" fmla="*/ 309 h 607"/>
                <a:gd name="T36" fmla="*/ 542 w 1228"/>
                <a:gd name="T37" fmla="*/ 224 h 607"/>
                <a:gd name="T38" fmla="*/ 572 w 1228"/>
                <a:gd name="T39" fmla="*/ 140 h 607"/>
                <a:gd name="T40" fmla="*/ 596 w 1228"/>
                <a:gd name="T41" fmla="*/ 80 h 607"/>
                <a:gd name="T42" fmla="*/ 626 w 1228"/>
                <a:gd name="T43" fmla="*/ 35 h 607"/>
                <a:gd name="T44" fmla="*/ 656 w 1228"/>
                <a:gd name="T45" fmla="*/ 0 h 607"/>
                <a:gd name="T46" fmla="*/ 686 w 1228"/>
                <a:gd name="T47" fmla="*/ 10 h 607"/>
                <a:gd name="T48" fmla="*/ 716 w 1228"/>
                <a:gd name="T49" fmla="*/ 55 h 607"/>
                <a:gd name="T50" fmla="*/ 746 w 1228"/>
                <a:gd name="T51" fmla="*/ 100 h 607"/>
                <a:gd name="T52" fmla="*/ 770 w 1228"/>
                <a:gd name="T53" fmla="*/ 145 h 607"/>
                <a:gd name="T54" fmla="*/ 800 w 1228"/>
                <a:gd name="T55" fmla="*/ 209 h 607"/>
                <a:gd name="T56" fmla="*/ 830 w 1228"/>
                <a:gd name="T57" fmla="*/ 269 h 607"/>
                <a:gd name="T58" fmla="*/ 860 w 1228"/>
                <a:gd name="T59" fmla="*/ 309 h 607"/>
                <a:gd name="T60" fmla="*/ 890 w 1228"/>
                <a:gd name="T61" fmla="*/ 339 h 607"/>
                <a:gd name="T62" fmla="*/ 915 w 1228"/>
                <a:gd name="T63" fmla="*/ 368 h 607"/>
                <a:gd name="T64" fmla="*/ 945 w 1228"/>
                <a:gd name="T65" fmla="*/ 398 h 607"/>
                <a:gd name="T66" fmla="*/ 974 w 1228"/>
                <a:gd name="T67" fmla="*/ 433 h 607"/>
                <a:gd name="T68" fmla="*/ 1004 w 1228"/>
                <a:gd name="T69" fmla="*/ 473 h 607"/>
                <a:gd name="T70" fmla="*/ 1034 w 1228"/>
                <a:gd name="T71" fmla="*/ 503 h 607"/>
                <a:gd name="T72" fmla="*/ 1064 w 1228"/>
                <a:gd name="T73" fmla="*/ 518 h 607"/>
                <a:gd name="T74" fmla="*/ 1089 w 1228"/>
                <a:gd name="T75" fmla="*/ 552 h 607"/>
                <a:gd name="T76" fmla="*/ 1119 w 1228"/>
                <a:gd name="T77" fmla="*/ 597 h 607"/>
                <a:gd name="T78" fmla="*/ 1148 w 1228"/>
                <a:gd name="T79" fmla="*/ 592 h 607"/>
                <a:gd name="T80" fmla="*/ 1178 w 1228"/>
                <a:gd name="T81" fmla="*/ 557 h 607"/>
                <a:gd name="T82" fmla="*/ 1208 w 1228"/>
                <a:gd name="T83" fmla="*/ 53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" h="607">
                  <a:moveTo>
                    <a:pt x="0" y="264"/>
                  </a:moveTo>
                  <a:lnTo>
                    <a:pt x="10" y="279"/>
                  </a:lnTo>
                  <a:lnTo>
                    <a:pt x="20" y="294"/>
                  </a:lnTo>
                  <a:lnTo>
                    <a:pt x="30" y="309"/>
                  </a:lnTo>
                  <a:lnTo>
                    <a:pt x="40" y="319"/>
                  </a:lnTo>
                  <a:lnTo>
                    <a:pt x="49" y="329"/>
                  </a:lnTo>
                  <a:lnTo>
                    <a:pt x="59" y="344"/>
                  </a:lnTo>
                  <a:lnTo>
                    <a:pt x="69" y="354"/>
                  </a:lnTo>
                  <a:lnTo>
                    <a:pt x="79" y="368"/>
                  </a:lnTo>
                  <a:lnTo>
                    <a:pt x="89" y="378"/>
                  </a:lnTo>
                  <a:lnTo>
                    <a:pt x="94" y="393"/>
                  </a:lnTo>
                  <a:lnTo>
                    <a:pt x="104" y="403"/>
                  </a:lnTo>
                  <a:lnTo>
                    <a:pt x="114" y="413"/>
                  </a:lnTo>
                  <a:lnTo>
                    <a:pt x="124" y="423"/>
                  </a:lnTo>
                  <a:lnTo>
                    <a:pt x="134" y="428"/>
                  </a:lnTo>
                  <a:lnTo>
                    <a:pt x="144" y="443"/>
                  </a:lnTo>
                  <a:lnTo>
                    <a:pt x="154" y="453"/>
                  </a:lnTo>
                  <a:lnTo>
                    <a:pt x="164" y="468"/>
                  </a:lnTo>
                  <a:lnTo>
                    <a:pt x="174" y="483"/>
                  </a:lnTo>
                  <a:lnTo>
                    <a:pt x="184" y="498"/>
                  </a:lnTo>
                  <a:lnTo>
                    <a:pt x="194" y="508"/>
                  </a:lnTo>
                  <a:lnTo>
                    <a:pt x="204" y="518"/>
                  </a:lnTo>
                  <a:lnTo>
                    <a:pt x="214" y="523"/>
                  </a:lnTo>
                  <a:lnTo>
                    <a:pt x="224" y="528"/>
                  </a:lnTo>
                  <a:lnTo>
                    <a:pt x="233" y="533"/>
                  </a:lnTo>
                  <a:lnTo>
                    <a:pt x="243" y="538"/>
                  </a:lnTo>
                  <a:lnTo>
                    <a:pt x="253" y="548"/>
                  </a:lnTo>
                  <a:lnTo>
                    <a:pt x="258" y="557"/>
                  </a:lnTo>
                  <a:lnTo>
                    <a:pt x="268" y="572"/>
                  </a:lnTo>
                  <a:lnTo>
                    <a:pt x="278" y="587"/>
                  </a:lnTo>
                  <a:lnTo>
                    <a:pt x="288" y="597"/>
                  </a:lnTo>
                  <a:lnTo>
                    <a:pt x="298" y="602"/>
                  </a:lnTo>
                  <a:lnTo>
                    <a:pt x="308" y="607"/>
                  </a:lnTo>
                  <a:lnTo>
                    <a:pt x="318" y="602"/>
                  </a:lnTo>
                  <a:lnTo>
                    <a:pt x="328" y="592"/>
                  </a:lnTo>
                  <a:lnTo>
                    <a:pt x="338" y="582"/>
                  </a:lnTo>
                  <a:lnTo>
                    <a:pt x="348" y="567"/>
                  </a:lnTo>
                  <a:lnTo>
                    <a:pt x="358" y="557"/>
                  </a:lnTo>
                  <a:lnTo>
                    <a:pt x="368" y="548"/>
                  </a:lnTo>
                  <a:lnTo>
                    <a:pt x="378" y="548"/>
                  </a:lnTo>
                  <a:lnTo>
                    <a:pt x="388" y="543"/>
                  </a:lnTo>
                  <a:lnTo>
                    <a:pt x="398" y="543"/>
                  </a:lnTo>
                  <a:lnTo>
                    <a:pt x="407" y="543"/>
                  </a:lnTo>
                  <a:lnTo>
                    <a:pt x="417" y="538"/>
                  </a:lnTo>
                  <a:lnTo>
                    <a:pt x="422" y="528"/>
                  </a:lnTo>
                  <a:lnTo>
                    <a:pt x="432" y="513"/>
                  </a:lnTo>
                  <a:lnTo>
                    <a:pt x="442" y="488"/>
                  </a:lnTo>
                  <a:lnTo>
                    <a:pt x="452" y="468"/>
                  </a:lnTo>
                  <a:lnTo>
                    <a:pt x="462" y="438"/>
                  </a:lnTo>
                  <a:lnTo>
                    <a:pt x="472" y="413"/>
                  </a:lnTo>
                  <a:lnTo>
                    <a:pt x="482" y="388"/>
                  </a:lnTo>
                  <a:lnTo>
                    <a:pt x="492" y="363"/>
                  </a:lnTo>
                  <a:lnTo>
                    <a:pt x="502" y="339"/>
                  </a:lnTo>
                  <a:lnTo>
                    <a:pt x="512" y="309"/>
                  </a:lnTo>
                  <a:lnTo>
                    <a:pt x="522" y="284"/>
                  </a:lnTo>
                  <a:lnTo>
                    <a:pt x="532" y="254"/>
                  </a:lnTo>
                  <a:lnTo>
                    <a:pt x="542" y="224"/>
                  </a:lnTo>
                  <a:lnTo>
                    <a:pt x="552" y="194"/>
                  </a:lnTo>
                  <a:lnTo>
                    <a:pt x="562" y="165"/>
                  </a:lnTo>
                  <a:lnTo>
                    <a:pt x="572" y="140"/>
                  </a:lnTo>
                  <a:lnTo>
                    <a:pt x="582" y="115"/>
                  </a:lnTo>
                  <a:lnTo>
                    <a:pt x="587" y="95"/>
                  </a:lnTo>
                  <a:lnTo>
                    <a:pt x="596" y="80"/>
                  </a:lnTo>
                  <a:lnTo>
                    <a:pt x="606" y="65"/>
                  </a:lnTo>
                  <a:lnTo>
                    <a:pt x="616" y="45"/>
                  </a:lnTo>
                  <a:lnTo>
                    <a:pt x="626" y="35"/>
                  </a:lnTo>
                  <a:lnTo>
                    <a:pt x="636" y="20"/>
                  </a:lnTo>
                  <a:lnTo>
                    <a:pt x="646" y="10"/>
                  </a:lnTo>
                  <a:lnTo>
                    <a:pt x="656" y="0"/>
                  </a:lnTo>
                  <a:lnTo>
                    <a:pt x="666" y="0"/>
                  </a:lnTo>
                  <a:lnTo>
                    <a:pt x="676" y="5"/>
                  </a:lnTo>
                  <a:lnTo>
                    <a:pt x="686" y="10"/>
                  </a:lnTo>
                  <a:lnTo>
                    <a:pt x="696" y="25"/>
                  </a:lnTo>
                  <a:lnTo>
                    <a:pt x="706" y="40"/>
                  </a:lnTo>
                  <a:lnTo>
                    <a:pt x="716" y="55"/>
                  </a:lnTo>
                  <a:lnTo>
                    <a:pt x="726" y="75"/>
                  </a:lnTo>
                  <a:lnTo>
                    <a:pt x="736" y="90"/>
                  </a:lnTo>
                  <a:lnTo>
                    <a:pt x="746" y="100"/>
                  </a:lnTo>
                  <a:lnTo>
                    <a:pt x="751" y="115"/>
                  </a:lnTo>
                  <a:lnTo>
                    <a:pt x="761" y="130"/>
                  </a:lnTo>
                  <a:lnTo>
                    <a:pt x="770" y="145"/>
                  </a:lnTo>
                  <a:lnTo>
                    <a:pt x="780" y="165"/>
                  </a:lnTo>
                  <a:lnTo>
                    <a:pt x="790" y="184"/>
                  </a:lnTo>
                  <a:lnTo>
                    <a:pt x="800" y="209"/>
                  </a:lnTo>
                  <a:lnTo>
                    <a:pt x="810" y="229"/>
                  </a:lnTo>
                  <a:lnTo>
                    <a:pt x="820" y="249"/>
                  </a:lnTo>
                  <a:lnTo>
                    <a:pt x="830" y="269"/>
                  </a:lnTo>
                  <a:lnTo>
                    <a:pt x="840" y="284"/>
                  </a:lnTo>
                  <a:lnTo>
                    <a:pt x="850" y="299"/>
                  </a:lnTo>
                  <a:lnTo>
                    <a:pt x="860" y="309"/>
                  </a:lnTo>
                  <a:lnTo>
                    <a:pt x="870" y="319"/>
                  </a:lnTo>
                  <a:lnTo>
                    <a:pt x="880" y="329"/>
                  </a:lnTo>
                  <a:lnTo>
                    <a:pt x="890" y="339"/>
                  </a:lnTo>
                  <a:lnTo>
                    <a:pt x="900" y="349"/>
                  </a:lnTo>
                  <a:lnTo>
                    <a:pt x="910" y="359"/>
                  </a:lnTo>
                  <a:lnTo>
                    <a:pt x="915" y="368"/>
                  </a:lnTo>
                  <a:lnTo>
                    <a:pt x="925" y="378"/>
                  </a:lnTo>
                  <a:lnTo>
                    <a:pt x="935" y="388"/>
                  </a:lnTo>
                  <a:lnTo>
                    <a:pt x="945" y="398"/>
                  </a:lnTo>
                  <a:lnTo>
                    <a:pt x="954" y="408"/>
                  </a:lnTo>
                  <a:lnTo>
                    <a:pt x="964" y="418"/>
                  </a:lnTo>
                  <a:lnTo>
                    <a:pt x="974" y="433"/>
                  </a:lnTo>
                  <a:lnTo>
                    <a:pt x="984" y="448"/>
                  </a:lnTo>
                  <a:lnTo>
                    <a:pt x="994" y="458"/>
                  </a:lnTo>
                  <a:lnTo>
                    <a:pt x="1004" y="473"/>
                  </a:lnTo>
                  <a:lnTo>
                    <a:pt x="1014" y="483"/>
                  </a:lnTo>
                  <a:lnTo>
                    <a:pt x="1024" y="493"/>
                  </a:lnTo>
                  <a:lnTo>
                    <a:pt x="1034" y="503"/>
                  </a:lnTo>
                  <a:lnTo>
                    <a:pt x="1044" y="508"/>
                  </a:lnTo>
                  <a:lnTo>
                    <a:pt x="1054" y="513"/>
                  </a:lnTo>
                  <a:lnTo>
                    <a:pt x="1064" y="518"/>
                  </a:lnTo>
                  <a:lnTo>
                    <a:pt x="1074" y="528"/>
                  </a:lnTo>
                  <a:lnTo>
                    <a:pt x="1079" y="543"/>
                  </a:lnTo>
                  <a:lnTo>
                    <a:pt x="1089" y="552"/>
                  </a:lnTo>
                  <a:lnTo>
                    <a:pt x="1099" y="567"/>
                  </a:lnTo>
                  <a:lnTo>
                    <a:pt x="1109" y="582"/>
                  </a:lnTo>
                  <a:lnTo>
                    <a:pt x="1119" y="597"/>
                  </a:lnTo>
                  <a:lnTo>
                    <a:pt x="1129" y="602"/>
                  </a:lnTo>
                  <a:lnTo>
                    <a:pt x="1138" y="602"/>
                  </a:lnTo>
                  <a:lnTo>
                    <a:pt x="1148" y="592"/>
                  </a:lnTo>
                  <a:lnTo>
                    <a:pt x="1158" y="582"/>
                  </a:lnTo>
                  <a:lnTo>
                    <a:pt x="1168" y="567"/>
                  </a:lnTo>
                  <a:lnTo>
                    <a:pt x="1178" y="557"/>
                  </a:lnTo>
                  <a:lnTo>
                    <a:pt x="1188" y="548"/>
                  </a:lnTo>
                  <a:lnTo>
                    <a:pt x="1198" y="538"/>
                  </a:lnTo>
                  <a:lnTo>
                    <a:pt x="1208" y="533"/>
                  </a:lnTo>
                  <a:lnTo>
                    <a:pt x="1218" y="533"/>
                  </a:lnTo>
                  <a:lnTo>
                    <a:pt x="1228" y="533"/>
                  </a:lnTo>
                </a:path>
              </a:pathLst>
            </a:custGeom>
            <a:noFill/>
            <a:ln w="1587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2" name="Freeform 138"/>
            <p:cNvSpPr>
              <a:spLocks/>
            </p:cNvSpPr>
            <p:nvPr/>
          </p:nvSpPr>
          <p:spPr bwMode="auto">
            <a:xfrm>
              <a:off x="3005" y="2986"/>
              <a:ext cx="1223" cy="602"/>
            </a:xfrm>
            <a:custGeom>
              <a:avLst/>
              <a:gdLst>
                <a:gd name="T0" fmla="*/ 15 w 1223"/>
                <a:gd name="T1" fmla="*/ 523 h 602"/>
                <a:gd name="T2" fmla="*/ 45 w 1223"/>
                <a:gd name="T3" fmla="*/ 478 h 602"/>
                <a:gd name="T4" fmla="*/ 75 w 1223"/>
                <a:gd name="T5" fmla="*/ 413 h 602"/>
                <a:gd name="T6" fmla="*/ 104 w 1223"/>
                <a:gd name="T7" fmla="*/ 339 h 602"/>
                <a:gd name="T8" fmla="*/ 134 w 1223"/>
                <a:gd name="T9" fmla="*/ 259 h 602"/>
                <a:gd name="T10" fmla="*/ 164 w 1223"/>
                <a:gd name="T11" fmla="*/ 174 h 602"/>
                <a:gd name="T12" fmla="*/ 189 w 1223"/>
                <a:gd name="T13" fmla="*/ 105 h 602"/>
                <a:gd name="T14" fmla="*/ 219 w 1223"/>
                <a:gd name="T15" fmla="*/ 50 h 602"/>
                <a:gd name="T16" fmla="*/ 249 w 1223"/>
                <a:gd name="T17" fmla="*/ 10 h 602"/>
                <a:gd name="T18" fmla="*/ 278 w 1223"/>
                <a:gd name="T19" fmla="*/ 5 h 602"/>
                <a:gd name="T20" fmla="*/ 308 w 1223"/>
                <a:gd name="T21" fmla="*/ 40 h 602"/>
                <a:gd name="T22" fmla="*/ 338 w 1223"/>
                <a:gd name="T23" fmla="*/ 85 h 602"/>
                <a:gd name="T24" fmla="*/ 363 w 1223"/>
                <a:gd name="T25" fmla="*/ 125 h 602"/>
                <a:gd name="T26" fmla="*/ 393 w 1223"/>
                <a:gd name="T27" fmla="*/ 179 h 602"/>
                <a:gd name="T28" fmla="*/ 423 w 1223"/>
                <a:gd name="T29" fmla="*/ 239 h 602"/>
                <a:gd name="T30" fmla="*/ 452 w 1223"/>
                <a:gd name="T31" fmla="*/ 284 h 602"/>
                <a:gd name="T32" fmla="*/ 482 w 1223"/>
                <a:gd name="T33" fmla="*/ 319 h 602"/>
                <a:gd name="T34" fmla="*/ 507 w 1223"/>
                <a:gd name="T35" fmla="*/ 354 h 602"/>
                <a:gd name="T36" fmla="*/ 537 w 1223"/>
                <a:gd name="T37" fmla="*/ 383 h 602"/>
                <a:gd name="T38" fmla="*/ 567 w 1223"/>
                <a:gd name="T39" fmla="*/ 413 h 602"/>
                <a:gd name="T40" fmla="*/ 597 w 1223"/>
                <a:gd name="T41" fmla="*/ 458 h 602"/>
                <a:gd name="T42" fmla="*/ 627 w 1223"/>
                <a:gd name="T43" fmla="*/ 493 h 602"/>
                <a:gd name="T44" fmla="*/ 656 w 1223"/>
                <a:gd name="T45" fmla="*/ 513 h 602"/>
                <a:gd name="T46" fmla="*/ 681 w 1223"/>
                <a:gd name="T47" fmla="*/ 538 h 602"/>
                <a:gd name="T48" fmla="*/ 711 w 1223"/>
                <a:gd name="T49" fmla="*/ 582 h 602"/>
                <a:gd name="T50" fmla="*/ 741 w 1223"/>
                <a:gd name="T51" fmla="*/ 602 h 602"/>
                <a:gd name="T52" fmla="*/ 771 w 1223"/>
                <a:gd name="T53" fmla="*/ 572 h 602"/>
                <a:gd name="T54" fmla="*/ 801 w 1223"/>
                <a:gd name="T55" fmla="*/ 538 h 602"/>
                <a:gd name="T56" fmla="*/ 830 w 1223"/>
                <a:gd name="T57" fmla="*/ 528 h 602"/>
                <a:gd name="T58" fmla="*/ 855 w 1223"/>
                <a:gd name="T59" fmla="*/ 508 h 602"/>
                <a:gd name="T60" fmla="*/ 885 w 1223"/>
                <a:gd name="T61" fmla="*/ 453 h 602"/>
                <a:gd name="T62" fmla="*/ 915 w 1223"/>
                <a:gd name="T63" fmla="*/ 378 h 602"/>
                <a:gd name="T64" fmla="*/ 945 w 1223"/>
                <a:gd name="T65" fmla="*/ 309 h 602"/>
                <a:gd name="T66" fmla="*/ 975 w 1223"/>
                <a:gd name="T67" fmla="*/ 224 h 602"/>
                <a:gd name="T68" fmla="*/ 999 w 1223"/>
                <a:gd name="T69" fmla="*/ 145 h 602"/>
                <a:gd name="T70" fmla="*/ 1029 w 1223"/>
                <a:gd name="T71" fmla="*/ 85 h 602"/>
                <a:gd name="T72" fmla="*/ 1059 w 1223"/>
                <a:gd name="T73" fmla="*/ 40 h 602"/>
                <a:gd name="T74" fmla="*/ 1089 w 1223"/>
                <a:gd name="T75" fmla="*/ 10 h 602"/>
                <a:gd name="T76" fmla="*/ 1119 w 1223"/>
                <a:gd name="T77" fmla="*/ 20 h 602"/>
                <a:gd name="T78" fmla="*/ 1149 w 1223"/>
                <a:gd name="T79" fmla="*/ 65 h 602"/>
                <a:gd name="T80" fmla="*/ 1174 w 1223"/>
                <a:gd name="T81" fmla="*/ 110 h 602"/>
                <a:gd name="T82" fmla="*/ 1203 w 1223"/>
                <a:gd name="T83" fmla="*/ 15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3" h="602">
                  <a:moveTo>
                    <a:pt x="0" y="528"/>
                  </a:moveTo>
                  <a:lnTo>
                    <a:pt x="10" y="528"/>
                  </a:lnTo>
                  <a:lnTo>
                    <a:pt x="15" y="523"/>
                  </a:lnTo>
                  <a:lnTo>
                    <a:pt x="25" y="513"/>
                  </a:lnTo>
                  <a:lnTo>
                    <a:pt x="35" y="498"/>
                  </a:lnTo>
                  <a:lnTo>
                    <a:pt x="45" y="478"/>
                  </a:lnTo>
                  <a:lnTo>
                    <a:pt x="55" y="458"/>
                  </a:lnTo>
                  <a:lnTo>
                    <a:pt x="65" y="433"/>
                  </a:lnTo>
                  <a:lnTo>
                    <a:pt x="75" y="413"/>
                  </a:lnTo>
                  <a:lnTo>
                    <a:pt x="85" y="388"/>
                  </a:lnTo>
                  <a:lnTo>
                    <a:pt x="94" y="363"/>
                  </a:lnTo>
                  <a:lnTo>
                    <a:pt x="104" y="339"/>
                  </a:lnTo>
                  <a:lnTo>
                    <a:pt x="114" y="314"/>
                  </a:lnTo>
                  <a:lnTo>
                    <a:pt x="124" y="289"/>
                  </a:lnTo>
                  <a:lnTo>
                    <a:pt x="134" y="259"/>
                  </a:lnTo>
                  <a:lnTo>
                    <a:pt x="144" y="234"/>
                  </a:lnTo>
                  <a:lnTo>
                    <a:pt x="154" y="204"/>
                  </a:lnTo>
                  <a:lnTo>
                    <a:pt x="164" y="174"/>
                  </a:lnTo>
                  <a:lnTo>
                    <a:pt x="174" y="150"/>
                  </a:lnTo>
                  <a:lnTo>
                    <a:pt x="179" y="125"/>
                  </a:lnTo>
                  <a:lnTo>
                    <a:pt x="189" y="105"/>
                  </a:lnTo>
                  <a:lnTo>
                    <a:pt x="199" y="85"/>
                  </a:lnTo>
                  <a:lnTo>
                    <a:pt x="209" y="70"/>
                  </a:lnTo>
                  <a:lnTo>
                    <a:pt x="219" y="50"/>
                  </a:lnTo>
                  <a:lnTo>
                    <a:pt x="229" y="35"/>
                  </a:lnTo>
                  <a:lnTo>
                    <a:pt x="239" y="20"/>
                  </a:lnTo>
                  <a:lnTo>
                    <a:pt x="249" y="10"/>
                  </a:lnTo>
                  <a:lnTo>
                    <a:pt x="259" y="5"/>
                  </a:lnTo>
                  <a:lnTo>
                    <a:pt x="269" y="0"/>
                  </a:lnTo>
                  <a:lnTo>
                    <a:pt x="278" y="5"/>
                  </a:lnTo>
                  <a:lnTo>
                    <a:pt x="288" y="10"/>
                  </a:lnTo>
                  <a:lnTo>
                    <a:pt x="298" y="25"/>
                  </a:lnTo>
                  <a:lnTo>
                    <a:pt x="308" y="40"/>
                  </a:lnTo>
                  <a:lnTo>
                    <a:pt x="318" y="55"/>
                  </a:lnTo>
                  <a:lnTo>
                    <a:pt x="328" y="70"/>
                  </a:lnTo>
                  <a:lnTo>
                    <a:pt x="338" y="85"/>
                  </a:lnTo>
                  <a:lnTo>
                    <a:pt x="343" y="95"/>
                  </a:lnTo>
                  <a:lnTo>
                    <a:pt x="353" y="110"/>
                  </a:lnTo>
                  <a:lnTo>
                    <a:pt x="363" y="125"/>
                  </a:lnTo>
                  <a:lnTo>
                    <a:pt x="373" y="140"/>
                  </a:lnTo>
                  <a:lnTo>
                    <a:pt x="383" y="160"/>
                  </a:lnTo>
                  <a:lnTo>
                    <a:pt x="393" y="179"/>
                  </a:lnTo>
                  <a:lnTo>
                    <a:pt x="403" y="199"/>
                  </a:lnTo>
                  <a:lnTo>
                    <a:pt x="413" y="219"/>
                  </a:lnTo>
                  <a:lnTo>
                    <a:pt x="423" y="239"/>
                  </a:lnTo>
                  <a:lnTo>
                    <a:pt x="433" y="259"/>
                  </a:lnTo>
                  <a:lnTo>
                    <a:pt x="443" y="274"/>
                  </a:lnTo>
                  <a:lnTo>
                    <a:pt x="452" y="284"/>
                  </a:lnTo>
                  <a:lnTo>
                    <a:pt x="462" y="299"/>
                  </a:lnTo>
                  <a:lnTo>
                    <a:pt x="472" y="309"/>
                  </a:lnTo>
                  <a:lnTo>
                    <a:pt x="482" y="319"/>
                  </a:lnTo>
                  <a:lnTo>
                    <a:pt x="492" y="329"/>
                  </a:lnTo>
                  <a:lnTo>
                    <a:pt x="502" y="339"/>
                  </a:lnTo>
                  <a:lnTo>
                    <a:pt x="507" y="354"/>
                  </a:lnTo>
                  <a:lnTo>
                    <a:pt x="517" y="363"/>
                  </a:lnTo>
                  <a:lnTo>
                    <a:pt x="527" y="373"/>
                  </a:lnTo>
                  <a:lnTo>
                    <a:pt x="537" y="383"/>
                  </a:lnTo>
                  <a:lnTo>
                    <a:pt x="547" y="393"/>
                  </a:lnTo>
                  <a:lnTo>
                    <a:pt x="557" y="403"/>
                  </a:lnTo>
                  <a:lnTo>
                    <a:pt x="567" y="413"/>
                  </a:lnTo>
                  <a:lnTo>
                    <a:pt x="577" y="428"/>
                  </a:lnTo>
                  <a:lnTo>
                    <a:pt x="587" y="443"/>
                  </a:lnTo>
                  <a:lnTo>
                    <a:pt x="597" y="458"/>
                  </a:lnTo>
                  <a:lnTo>
                    <a:pt x="607" y="473"/>
                  </a:lnTo>
                  <a:lnTo>
                    <a:pt x="617" y="483"/>
                  </a:lnTo>
                  <a:lnTo>
                    <a:pt x="627" y="493"/>
                  </a:lnTo>
                  <a:lnTo>
                    <a:pt x="636" y="503"/>
                  </a:lnTo>
                  <a:lnTo>
                    <a:pt x="646" y="508"/>
                  </a:lnTo>
                  <a:lnTo>
                    <a:pt x="656" y="513"/>
                  </a:lnTo>
                  <a:lnTo>
                    <a:pt x="666" y="518"/>
                  </a:lnTo>
                  <a:lnTo>
                    <a:pt x="671" y="528"/>
                  </a:lnTo>
                  <a:lnTo>
                    <a:pt x="681" y="538"/>
                  </a:lnTo>
                  <a:lnTo>
                    <a:pt x="691" y="552"/>
                  </a:lnTo>
                  <a:lnTo>
                    <a:pt x="701" y="567"/>
                  </a:lnTo>
                  <a:lnTo>
                    <a:pt x="711" y="582"/>
                  </a:lnTo>
                  <a:lnTo>
                    <a:pt x="721" y="592"/>
                  </a:lnTo>
                  <a:lnTo>
                    <a:pt x="731" y="602"/>
                  </a:lnTo>
                  <a:lnTo>
                    <a:pt x="741" y="602"/>
                  </a:lnTo>
                  <a:lnTo>
                    <a:pt x="751" y="597"/>
                  </a:lnTo>
                  <a:lnTo>
                    <a:pt x="761" y="582"/>
                  </a:lnTo>
                  <a:lnTo>
                    <a:pt x="771" y="572"/>
                  </a:lnTo>
                  <a:lnTo>
                    <a:pt x="781" y="557"/>
                  </a:lnTo>
                  <a:lnTo>
                    <a:pt x="791" y="543"/>
                  </a:lnTo>
                  <a:lnTo>
                    <a:pt x="801" y="538"/>
                  </a:lnTo>
                  <a:lnTo>
                    <a:pt x="811" y="533"/>
                  </a:lnTo>
                  <a:lnTo>
                    <a:pt x="820" y="528"/>
                  </a:lnTo>
                  <a:lnTo>
                    <a:pt x="830" y="528"/>
                  </a:lnTo>
                  <a:lnTo>
                    <a:pt x="835" y="528"/>
                  </a:lnTo>
                  <a:lnTo>
                    <a:pt x="845" y="518"/>
                  </a:lnTo>
                  <a:lnTo>
                    <a:pt x="855" y="508"/>
                  </a:lnTo>
                  <a:lnTo>
                    <a:pt x="865" y="493"/>
                  </a:lnTo>
                  <a:lnTo>
                    <a:pt x="875" y="473"/>
                  </a:lnTo>
                  <a:lnTo>
                    <a:pt x="885" y="453"/>
                  </a:lnTo>
                  <a:lnTo>
                    <a:pt x="895" y="428"/>
                  </a:lnTo>
                  <a:lnTo>
                    <a:pt x="905" y="403"/>
                  </a:lnTo>
                  <a:lnTo>
                    <a:pt x="915" y="378"/>
                  </a:lnTo>
                  <a:lnTo>
                    <a:pt x="925" y="354"/>
                  </a:lnTo>
                  <a:lnTo>
                    <a:pt x="935" y="334"/>
                  </a:lnTo>
                  <a:lnTo>
                    <a:pt x="945" y="309"/>
                  </a:lnTo>
                  <a:lnTo>
                    <a:pt x="955" y="284"/>
                  </a:lnTo>
                  <a:lnTo>
                    <a:pt x="965" y="254"/>
                  </a:lnTo>
                  <a:lnTo>
                    <a:pt x="975" y="224"/>
                  </a:lnTo>
                  <a:lnTo>
                    <a:pt x="985" y="199"/>
                  </a:lnTo>
                  <a:lnTo>
                    <a:pt x="995" y="169"/>
                  </a:lnTo>
                  <a:lnTo>
                    <a:pt x="999" y="145"/>
                  </a:lnTo>
                  <a:lnTo>
                    <a:pt x="1009" y="125"/>
                  </a:lnTo>
                  <a:lnTo>
                    <a:pt x="1019" y="105"/>
                  </a:lnTo>
                  <a:lnTo>
                    <a:pt x="1029" y="85"/>
                  </a:lnTo>
                  <a:lnTo>
                    <a:pt x="1039" y="70"/>
                  </a:lnTo>
                  <a:lnTo>
                    <a:pt x="1049" y="55"/>
                  </a:lnTo>
                  <a:lnTo>
                    <a:pt x="1059" y="40"/>
                  </a:lnTo>
                  <a:lnTo>
                    <a:pt x="1069" y="25"/>
                  </a:lnTo>
                  <a:lnTo>
                    <a:pt x="1079" y="15"/>
                  </a:lnTo>
                  <a:lnTo>
                    <a:pt x="1089" y="10"/>
                  </a:lnTo>
                  <a:lnTo>
                    <a:pt x="1099" y="5"/>
                  </a:lnTo>
                  <a:lnTo>
                    <a:pt x="1109" y="10"/>
                  </a:lnTo>
                  <a:lnTo>
                    <a:pt x="1119" y="20"/>
                  </a:lnTo>
                  <a:lnTo>
                    <a:pt x="1129" y="30"/>
                  </a:lnTo>
                  <a:lnTo>
                    <a:pt x="1139" y="45"/>
                  </a:lnTo>
                  <a:lnTo>
                    <a:pt x="1149" y="65"/>
                  </a:lnTo>
                  <a:lnTo>
                    <a:pt x="1159" y="80"/>
                  </a:lnTo>
                  <a:lnTo>
                    <a:pt x="1164" y="95"/>
                  </a:lnTo>
                  <a:lnTo>
                    <a:pt x="1174" y="110"/>
                  </a:lnTo>
                  <a:lnTo>
                    <a:pt x="1183" y="125"/>
                  </a:lnTo>
                  <a:lnTo>
                    <a:pt x="1193" y="140"/>
                  </a:lnTo>
                  <a:lnTo>
                    <a:pt x="1203" y="155"/>
                  </a:lnTo>
                  <a:lnTo>
                    <a:pt x="1213" y="169"/>
                  </a:lnTo>
                  <a:lnTo>
                    <a:pt x="1223" y="189"/>
                  </a:lnTo>
                </a:path>
              </a:pathLst>
            </a:custGeom>
            <a:noFill/>
            <a:ln w="1587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3" name="Freeform 139"/>
            <p:cNvSpPr>
              <a:spLocks/>
            </p:cNvSpPr>
            <p:nvPr/>
          </p:nvSpPr>
          <p:spPr bwMode="auto">
            <a:xfrm>
              <a:off x="4228" y="2996"/>
              <a:ext cx="1229" cy="582"/>
            </a:xfrm>
            <a:custGeom>
              <a:avLst/>
              <a:gdLst>
                <a:gd name="T0" fmla="*/ 20 w 1229"/>
                <a:gd name="T1" fmla="*/ 219 h 582"/>
                <a:gd name="T2" fmla="*/ 50 w 1229"/>
                <a:gd name="T3" fmla="*/ 269 h 582"/>
                <a:gd name="T4" fmla="*/ 80 w 1229"/>
                <a:gd name="T5" fmla="*/ 304 h 582"/>
                <a:gd name="T6" fmla="*/ 105 w 1229"/>
                <a:gd name="T7" fmla="*/ 329 h 582"/>
                <a:gd name="T8" fmla="*/ 135 w 1229"/>
                <a:gd name="T9" fmla="*/ 358 h 582"/>
                <a:gd name="T10" fmla="*/ 164 w 1229"/>
                <a:gd name="T11" fmla="*/ 388 h 582"/>
                <a:gd name="T12" fmla="*/ 194 w 1229"/>
                <a:gd name="T13" fmla="*/ 423 h 582"/>
                <a:gd name="T14" fmla="*/ 224 w 1229"/>
                <a:gd name="T15" fmla="*/ 463 h 582"/>
                <a:gd name="T16" fmla="*/ 254 w 1229"/>
                <a:gd name="T17" fmla="*/ 488 h 582"/>
                <a:gd name="T18" fmla="*/ 279 w 1229"/>
                <a:gd name="T19" fmla="*/ 508 h 582"/>
                <a:gd name="T20" fmla="*/ 309 w 1229"/>
                <a:gd name="T21" fmla="*/ 552 h 582"/>
                <a:gd name="T22" fmla="*/ 338 w 1229"/>
                <a:gd name="T23" fmla="*/ 582 h 582"/>
                <a:gd name="T24" fmla="*/ 368 w 1229"/>
                <a:gd name="T25" fmla="*/ 567 h 582"/>
                <a:gd name="T26" fmla="*/ 398 w 1229"/>
                <a:gd name="T27" fmla="*/ 528 h 582"/>
                <a:gd name="T28" fmla="*/ 428 w 1229"/>
                <a:gd name="T29" fmla="*/ 513 h 582"/>
                <a:gd name="T30" fmla="*/ 453 w 1229"/>
                <a:gd name="T31" fmla="*/ 503 h 582"/>
                <a:gd name="T32" fmla="*/ 483 w 1229"/>
                <a:gd name="T33" fmla="*/ 458 h 582"/>
                <a:gd name="T34" fmla="*/ 512 w 1229"/>
                <a:gd name="T35" fmla="*/ 393 h 582"/>
                <a:gd name="T36" fmla="*/ 542 w 1229"/>
                <a:gd name="T37" fmla="*/ 324 h 582"/>
                <a:gd name="T38" fmla="*/ 572 w 1229"/>
                <a:gd name="T39" fmla="*/ 249 h 582"/>
                <a:gd name="T40" fmla="*/ 597 w 1229"/>
                <a:gd name="T41" fmla="*/ 164 h 582"/>
                <a:gd name="T42" fmla="*/ 627 w 1229"/>
                <a:gd name="T43" fmla="*/ 100 h 582"/>
                <a:gd name="T44" fmla="*/ 657 w 1229"/>
                <a:gd name="T45" fmla="*/ 50 h 582"/>
                <a:gd name="T46" fmla="*/ 686 w 1229"/>
                <a:gd name="T47" fmla="*/ 10 h 582"/>
                <a:gd name="T48" fmla="*/ 716 w 1229"/>
                <a:gd name="T49" fmla="*/ 5 h 582"/>
                <a:gd name="T50" fmla="*/ 746 w 1229"/>
                <a:gd name="T51" fmla="*/ 40 h 582"/>
                <a:gd name="T52" fmla="*/ 771 w 1229"/>
                <a:gd name="T53" fmla="*/ 85 h 582"/>
                <a:gd name="T54" fmla="*/ 801 w 1229"/>
                <a:gd name="T55" fmla="*/ 130 h 582"/>
                <a:gd name="T56" fmla="*/ 831 w 1229"/>
                <a:gd name="T57" fmla="*/ 179 h 582"/>
                <a:gd name="T58" fmla="*/ 861 w 1229"/>
                <a:gd name="T59" fmla="*/ 244 h 582"/>
                <a:gd name="T60" fmla="*/ 890 w 1229"/>
                <a:gd name="T61" fmla="*/ 284 h 582"/>
                <a:gd name="T62" fmla="*/ 920 w 1229"/>
                <a:gd name="T63" fmla="*/ 314 h 582"/>
                <a:gd name="T64" fmla="*/ 945 w 1229"/>
                <a:gd name="T65" fmla="*/ 344 h 582"/>
                <a:gd name="T66" fmla="*/ 975 w 1229"/>
                <a:gd name="T67" fmla="*/ 373 h 582"/>
                <a:gd name="T68" fmla="*/ 1005 w 1229"/>
                <a:gd name="T69" fmla="*/ 398 h 582"/>
                <a:gd name="T70" fmla="*/ 1035 w 1229"/>
                <a:gd name="T71" fmla="*/ 433 h 582"/>
                <a:gd name="T72" fmla="*/ 1064 w 1229"/>
                <a:gd name="T73" fmla="*/ 473 h 582"/>
                <a:gd name="T74" fmla="*/ 1089 w 1229"/>
                <a:gd name="T75" fmla="*/ 493 h 582"/>
                <a:gd name="T76" fmla="*/ 1119 w 1229"/>
                <a:gd name="T77" fmla="*/ 513 h 582"/>
                <a:gd name="T78" fmla="*/ 1149 w 1229"/>
                <a:gd name="T79" fmla="*/ 557 h 582"/>
                <a:gd name="T80" fmla="*/ 1179 w 1229"/>
                <a:gd name="T81" fmla="*/ 582 h 582"/>
                <a:gd name="T82" fmla="*/ 1209 w 1229"/>
                <a:gd name="T83" fmla="*/ 55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9" h="582">
                  <a:moveTo>
                    <a:pt x="0" y="179"/>
                  </a:moveTo>
                  <a:lnTo>
                    <a:pt x="10" y="199"/>
                  </a:lnTo>
                  <a:lnTo>
                    <a:pt x="20" y="219"/>
                  </a:lnTo>
                  <a:lnTo>
                    <a:pt x="30" y="239"/>
                  </a:lnTo>
                  <a:lnTo>
                    <a:pt x="40" y="254"/>
                  </a:lnTo>
                  <a:lnTo>
                    <a:pt x="50" y="269"/>
                  </a:lnTo>
                  <a:lnTo>
                    <a:pt x="60" y="284"/>
                  </a:lnTo>
                  <a:lnTo>
                    <a:pt x="70" y="294"/>
                  </a:lnTo>
                  <a:lnTo>
                    <a:pt x="80" y="304"/>
                  </a:lnTo>
                  <a:lnTo>
                    <a:pt x="90" y="309"/>
                  </a:lnTo>
                  <a:lnTo>
                    <a:pt x="100" y="319"/>
                  </a:lnTo>
                  <a:lnTo>
                    <a:pt x="105" y="329"/>
                  </a:lnTo>
                  <a:lnTo>
                    <a:pt x="115" y="339"/>
                  </a:lnTo>
                  <a:lnTo>
                    <a:pt x="125" y="348"/>
                  </a:lnTo>
                  <a:lnTo>
                    <a:pt x="135" y="358"/>
                  </a:lnTo>
                  <a:lnTo>
                    <a:pt x="144" y="368"/>
                  </a:lnTo>
                  <a:lnTo>
                    <a:pt x="154" y="378"/>
                  </a:lnTo>
                  <a:lnTo>
                    <a:pt x="164" y="388"/>
                  </a:lnTo>
                  <a:lnTo>
                    <a:pt x="174" y="398"/>
                  </a:lnTo>
                  <a:lnTo>
                    <a:pt x="184" y="408"/>
                  </a:lnTo>
                  <a:lnTo>
                    <a:pt x="194" y="423"/>
                  </a:lnTo>
                  <a:lnTo>
                    <a:pt x="204" y="438"/>
                  </a:lnTo>
                  <a:lnTo>
                    <a:pt x="214" y="453"/>
                  </a:lnTo>
                  <a:lnTo>
                    <a:pt x="224" y="463"/>
                  </a:lnTo>
                  <a:lnTo>
                    <a:pt x="234" y="473"/>
                  </a:lnTo>
                  <a:lnTo>
                    <a:pt x="244" y="483"/>
                  </a:lnTo>
                  <a:lnTo>
                    <a:pt x="254" y="488"/>
                  </a:lnTo>
                  <a:lnTo>
                    <a:pt x="264" y="498"/>
                  </a:lnTo>
                  <a:lnTo>
                    <a:pt x="269" y="503"/>
                  </a:lnTo>
                  <a:lnTo>
                    <a:pt x="279" y="508"/>
                  </a:lnTo>
                  <a:lnTo>
                    <a:pt x="289" y="523"/>
                  </a:lnTo>
                  <a:lnTo>
                    <a:pt x="299" y="537"/>
                  </a:lnTo>
                  <a:lnTo>
                    <a:pt x="309" y="552"/>
                  </a:lnTo>
                  <a:lnTo>
                    <a:pt x="319" y="567"/>
                  </a:lnTo>
                  <a:lnTo>
                    <a:pt x="328" y="577"/>
                  </a:lnTo>
                  <a:lnTo>
                    <a:pt x="338" y="582"/>
                  </a:lnTo>
                  <a:lnTo>
                    <a:pt x="348" y="582"/>
                  </a:lnTo>
                  <a:lnTo>
                    <a:pt x="358" y="577"/>
                  </a:lnTo>
                  <a:lnTo>
                    <a:pt x="368" y="567"/>
                  </a:lnTo>
                  <a:lnTo>
                    <a:pt x="378" y="552"/>
                  </a:lnTo>
                  <a:lnTo>
                    <a:pt x="388" y="537"/>
                  </a:lnTo>
                  <a:lnTo>
                    <a:pt x="398" y="528"/>
                  </a:lnTo>
                  <a:lnTo>
                    <a:pt x="408" y="518"/>
                  </a:lnTo>
                  <a:lnTo>
                    <a:pt x="418" y="513"/>
                  </a:lnTo>
                  <a:lnTo>
                    <a:pt x="428" y="513"/>
                  </a:lnTo>
                  <a:lnTo>
                    <a:pt x="433" y="513"/>
                  </a:lnTo>
                  <a:lnTo>
                    <a:pt x="443" y="513"/>
                  </a:lnTo>
                  <a:lnTo>
                    <a:pt x="453" y="503"/>
                  </a:lnTo>
                  <a:lnTo>
                    <a:pt x="463" y="493"/>
                  </a:lnTo>
                  <a:lnTo>
                    <a:pt x="473" y="478"/>
                  </a:lnTo>
                  <a:lnTo>
                    <a:pt x="483" y="458"/>
                  </a:lnTo>
                  <a:lnTo>
                    <a:pt x="493" y="438"/>
                  </a:lnTo>
                  <a:lnTo>
                    <a:pt x="502" y="413"/>
                  </a:lnTo>
                  <a:lnTo>
                    <a:pt x="512" y="393"/>
                  </a:lnTo>
                  <a:lnTo>
                    <a:pt x="522" y="368"/>
                  </a:lnTo>
                  <a:lnTo>
                    <a:pt x="532" y="348"/>
                  </a:lnTo>
                  <a:lnTo>
                    <a:pt x="542" y="324"/>
                  </a:lnTo>
                  <a:lnTo>
                    <a:pt x="552" y="299"/>
                  </a:lnTo>
                  <a:lnTo>
                    <a:pt x="562" y="274"/>
                  </a:lnTo>
                  <a:lnTo>
                    <a:pt x="572" y="249"/>
                  </a:lnTo>
                  <a:lnTo>
                    <a:pt x="582" y="219"/>
                  </a:lnTo>
                  <a:lnTo>
                    <a:pt x="592" y="189"/>
                  </a:lnTo>
                  <a:lnTo>
                    <a:pt x="597" y="164"/>
                  </a:lnTo>
                  <a:lnTo>
                    <a:pt x="607" y="140"/>
                  </a:lnTo>
                  <a:lnTo>
                    <a:pt x="617" y="120"/>
                  </a:lnTo>
                  <a:lnTo>
                    <a:pt x="627" y="100"/>
                  </a:lnTo>
                  <a:lnTo>
                    <a:pt x="637" y="85"/>
                  </a:lnTo>
                  <a:lnTo>
                    <a:pt x="647" y="70"/>
                  </a:lnTo>
                  <a:lnTo>
                    <a:pt x="657" y="50"/>
                  </a:lnTo>
                  <a:lnTo>
                    <a:pt x="667" y="35"/>
                  </a:lnTo>
                  <a:lnTo>
                    <a:pt x="677" y="25"/>
                  </a:lnTo>
                  <a:lnTo>
                    <a:pt x="686" y="10"/>
                  </a:lnTo>
                  <a:lnTo>
                    <a:pt x="696" y="5"/>
                  </a:lnTo>
                  <a:lnTo>
                    <a:pt x="706" y="0"/>
                  </a:lnTo>
                  <a:lnTo>
                    <a:pt x="716" y="5"/>
                  </a:lnTo>
                  <a:lnTo>
                    <a:pt x="726" y="10"/>
                  </a:lnTo>
                  <a:lnTo>
                    <a:pt x="736" y="25"/>
                  </a:lnTo>
                  <a:lnTo>
                    <a:pt x="746" y="40"/>
                  </a:lnTo>
                  <a:lnTo>
                    <a:pt x="756" y="55"/>
                  </a:lnTo>
                  <a:lnTo>
                    <a:pt x="761" y="75"/>
                  </a:lnTo>
                  <a:lnTo>
                    <a:pt x="771" y="85"/>
                  </a:lnTo>
                  <a:lnTo>
                    <a:pt x="781" y="100"/>
                  </a:lnTo>
                  <a:lnTo>
                    <a:pt x="791" y="115"/>
                  </a:lnTo>
                  <a:lnTo>
                    <a:pt x="801" y="130"/>
                  </a:lnTo>
                  <a:lnTo>
                    <a:pt x="811" y="145"/>
                  </a:lnTo>
                  <a:lnTo>
                    <a:pt x="821" y="159"/>
                  </a:lnTo>
                  <a:lnTo>
                    <a:pt x="831" y="179"/>
                  </a:lnTo>
                  <a:lnTo>
                    <a:pt x="841" y="204"/>
                  </a:lnTo>
                  <a:lnTo>
                    <a:pt x="851" y="224"/>
                  </a:lnTo>
                  <a:lnTo>
                    <a:pt x="861" y="244"/>
                  </a:lnTo>
                  <a:lnTo>
                    <a:pt x="870" y="259"/>
                  </a:lnTo>
                  <a:lnTo>
                    <a:pt x="880" y="274"/>
                  </a:lnTo>
                  <a:lnTo>
                    <a:pt x="890" y="284"/>
                  </a:lnTo>
                  <a:lnTo>
                    <a:pt x="900" y="294"/>
                  </a:lnTo>
                  <a:lnTo>
                    <a:pt x="910" y="304"/>
                  </a:lnTo>
                  <a:lnTo>
                    <a:pt x="920" y="314"/>
                  </a:lnTo>
                  <a:lnTo>
                    <a:pt x="925" y="324"/>
                  </a:lnTo>
                  <a:lnTo>
                    <a:pt x="935" y="334"/>
                  </a:lnTo>
                  <a:lnTo>
                    <a:pt x="945" y="344"/>
                  </a:lnTo>
                  <a:lnTo>
                    <a:pt x="955" y="353"/>
                  </a:lnTo>
                  <a:lnTo>
                    <a:pt x="965" y="363"/>
                  </a:lnTo>
                  <a:lnTo>
                    <a:pt x="975" y="373"/>
                  </a:lnTo>
                  <a:lnTo>
                    <a:pt x="985" y="378"/>
                  </a:lnTo>
                  <a:lnTo>
                    <a:pt x="995" y="388"/>
                  </a:lnTo>
                  <a:lnTo>
                    <a:pt x="1005" y="398"/>
                  </a:lnTo>
                  <a:lnTo>
                    <a:pt x="1015" y="408"/>
                  </a:lnTo>
                  <a:lnTo>
                    <a:pt x="1025" y="418"/>
                  </a:lnTo>
                  <a:lnTo>
                    <a:pt x="1035" y="433"/>
                  </a:lnTo>
                  <a:lnTo>
                    <a:pt x="1045" y="448"/>
                  </a:lnTo>
                  <a:lnTo>
                    <a:pt x="1054" y="458"/>
                  </a:lnTo>
                  <a:lnTo>
                    <a:pt x="1064" y="473"/>
                  </a:lnTo>
                  <a:lnTo>
                    <a:pt x="1074" y="478"/>
                  </a:lnTo>
                  <a:lnTo>
                    <a:pt x="1084" y="488"/>
                  </a:lnTo>
                  <a:lnTo>
                    <a:pt x="1089" y="493"/>
                  </a:lnTo>
                  <a:lnTo>
                    <a:pt x="1099" y="498"/>
                  </a:lnTo>
                  <a:lnTo>
                    <a:pt x="1109" y="503"/>
                  </a:lnTo>
                  <a:lnTo>
                    <a:pt x="1119" y="513"/>
                  </a:lnTo>
                  <a:lnTo>
                    <a:pt x="1129" y="528"/>
                  </a:lnTo>
                  <a:lnTo>
                    <a:pt x="1139" y="542"/>
                  </a:lnTo>
                  <a:lnTo>
                    <a:pt x="1149" y="557"/>
                  </a:lnTo>
                  <a:lnTo>
                    <a:pt x="1159" y="572"/>
                  </a:lnTo>
                  <a:lnTo>
                    <a:pt x="1169" y="577"/>
                  </a:lnTo>
                  <a:lnTo>
                    <a:pt x="1179" y="582"/>
                  </a:lnTo>
                  <a:lnTo>
                    <a:pt x="1189" y="577"/>
                  </a:lnTo>
                  <a:lnTo>
                    <a:pt x="1199" y="567"/>
                  </a:lnTo>
                  <a:lnTo>
                    <a:pt x="1209" y="557"/>
                  </a:lnTo>
                  <a:lnTo>
                    <a:pt x="1219" y="542"/>
                  </a:lnTo>
                  <a:lnTo>
                    <a:pt x="1229" y="533"/>
                  </a:lnTo>
                </a:path>
              </a:pathLst>
            </a:custGeom>
            <a:noFill/>
            <a:ln w="1587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Freeform 140"/>
            <p:cNvSpPr>
              <a:spLocks/>
            </p:cNvSpPr>
            <p:nvPr/>
          </p:nvSpPr>
          <p:spPr bwMode="auto">
            <a:xfrm>
              <a:off x="5457" y="3514"/>
              <a:ext cx="34" cy="15"/>
            </a:xfrm>
            <a:custGeom>
              <a:avLst/>
              <a:gdLst>
                <a:gd name="T0" fmla="*/ 0 w 34"/>
                <a:gd name="T1" fmla="*/ 15 h 15"/>
                <a:gd name="T2" fmla="*/ 9 w 34"/>
                <a:gd name="T3" fmla="*/ 5 h 15"/>
                <a:gd name="T4" fmla="*/ 19 w 34"/>
                <a:gd name="T5" fmla="*/ 0 h 15"/>
                <a:gd name="T6" fmla="*/ 29 w 34"/>
                <a:gd name="T7" fmla="*/ 0 h 15"/>
                <a:gd name="T8" fmla="*/ 34 w 3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">
                  <a:moveTo>
                    <a:pt x="0" y="15"/>
                  </a:moveTo>
                  <a:lnTo>
                    <a:pt x="9" y="5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4" y="0"/>
                  </a:lnTo>
                </a:path>
              </a:pathLst>
            </a:custGeom>
            <a:noFill/>
            <a:ln w="1587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5" name="Line 141"/>
            <p:cNvSpPr>
              <a:spLocks noChangeShapeType="1"/>
            </p:cNvSpPr>
            <p:nvPr/>
          </p:nvSpPr>
          <p:spPr bwMode="auto">
            <a:xfrm>
              <a:off x="1434" y="2817"/>
              <a:ext cx="79" cy="30"/>
            </a:xfrm>
            <a:prstGeom prst="line">
              <a:avLst/>
            </a:prstGeom>
            <a:noFill/>
            <a:ln w="0">
              <a:solidFill>
                <a:srgbClr val="008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6" name="Freeform 142"/>
            <p:cNvSpPr>
              <a:spLocks/>
            </p:cNvSpPr>
            <p:nvPr/>
          </p:nvSpPr>
          <p:spPr bwMode="auto">
            <a:xfrm>
              <a:off x="1478" y="2817"/>
              <a:ext cx="75" cy="50"/>
            </a:xfrm>
            <a:custGeom>
              <a:avLst/>
              <a:gdLst>
                <a:gd name="T0" fmla="*/ 20 w 75"/>
                <a:gd name="T1" fmla="*/ 0 h 50"/>
                <a:gd name="T2" fmla="*/ 75 w 75"/>
                <a:gd name="T3" fmla="*/ 50 h 50"/>
                <a:gd name="T4" fmla="*/ 0 w 75"/>
                <a:gd name="T5" fmla="*/ 45 h 50"/>
                <a:gd name="T6" fmla="*/ 35 w 75"/>
                <a:gd name="T7" fmla="*/ 30 h 50"/>
                <a:gd name="T8" fmla="*/ 20 w 75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0">
                  <a:moveTo>
                    <a:pt x="20" y="0"/>
                  </a:moveTo>
                  <a:lnTo>
                    <a:pt x="75" y="50"/>
                  </a:lnTo>
                  <a:lnTo>
                    <a:pt x="0" y="45"/>
                  </a:lnTo>
                  <a:lnTo>
                    <a:pt x="35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7" name="Rectangle 143"/>
            <p:cNvSpPr>
              <a:spLocks noChangeArrowheads="1"/>
            </p:cNvSpPr>
            <p:nvPr/>
          </p:nvSpPr>
          <p:spPr bwMode="auto">
            <a:xfrm>
              <a:off x="772" y="2753"/>
              <a:ext cx="71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1500">
                  <a:solidFill>
                    <a:srgbClr val="0080FF"/>
                  </a:solidFill>
                  <a:latin typeface="Arial" pitchFamily="34" charset="0"/>
                </a:rPr>
                <a:t>original data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7008" name="Line 144"/>
            <p:cNvSpPr>
              <a:spLocks noChangeShapeType="1"/>
            </p:cNvSpPr>
            <p:nvPr/>
          </p:nvSpPr>
          <p:spPr bwMode="auto">
            <a:xfrm>
              <a:off x="1991" y="2882"/>
              <a:ext cx="129" cy="467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9" name="Freeform 145"/>
            <p:cNvSpPr>
              <a:spLocks/>
            </p:cNvSpPr>
            <p:nvPr/>
          </p:nvSpPr>
          <p:spPr bwMode="auto">
            <a:xfrm>
              <a:off x="2090" y="3320"/>
              <a:ext cx="50" cy="74"/>
            </a:xfrm>
            <a:custGeom>
              <a:avLst/>
              <a:gdLst>
                <a:gd name="T0" fmla="*/ 50 w 50"/>
                <a:gd name="T1" fmla="*/ 0 h 74"/>
                <a:gd name="T2" fmla="*/ 45 w 50"/>
                <a:gd name="T3" fmla="*/ 74 h 74"/>
                <a:gd name="T4" fmla="*/ 0 w 50"/>
                <a:gd name="T5" fmla="*/ 15 h 74"/>
                <a:gd name="T6" fmla="*/ 30 w 50"/>
                <a:gd name="T7" fmla="*/ 29 h 74"/>
                <a:gd name="T8" fmla="*/ 50 w 5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4">
                  <a:moveTo>
                    <a:pt x="50" y="0"/>
                  </a:moveTo>
                  <a:lnTo>
                    <a:pt x="45" y="74"/>
                  </a:lnTo>
                  <a:lnTo>
                    <a:pt x="0" y="15"/>
                  </a:lnTo>
                  <a:lnTo>
                    <a:pt x="30" y="2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0" name="Rectangle 146"/>
            <p:cNvSpPr>
              <a:spLocks noChangeArrowheads="1"/>
            </p:cNvSpPr>
            <p:nvPr/>
          </p:nvSpPr>
          <p:spPr bwMode="auto">
            <a:xfrm>
              <a:off x="1642" y="2748"/>
              <a:ext cx="7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1500">
                  <a:solidFill>
                    <a:srgbClr val="FF0000"/>
                  </a:solidFill>
                  <a:latin typeface="Arial" pitchFamily="34" charset="0"/>
                </a:rPr>
                <a:t>from first 300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7011" name="Line 147"/>
            <p:cNvSpPr>
              <a:spLocks noChangeShapeType="1"/>
            </p:cNvSpPr>
            <p:nvPr/>
          </p:nvSpPr>
          <p:spPr bwMode="auto">
            <a:xfrm flipH="1">
              <a:off x="2587" y="2832"/>
              <a:ext cx="254" cy="333"/>
            </a:xfrm>
            <a:prstGeom prst="line">
              <a:avLst/>
            </a:prstGeom>
            <a:noFill/>
            <a:ln w="0">
              <a:solidFill>
                <a:srgbClr val="8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2" name="Freeform 148"/>
            <p:cNvSpPr>
              <a:spLocks/>
            </p:cNvSpPr>
            <p:nvPr/>
          </p:nvSpPr>
          <p:spPr bwMode="auto">
            <a:xfrm>
              <a:off x="2562" y="3131"/>
              <a:ext cx="60" cy="69"/>
            </a:xfrm>
            <a:custGeom>
              <a:avLst/>
              <a:gdLst>
                <a:gd name="T0" fmla="*/ 60 w 60"/>
                <a:gd name="T1" fmla="*/ 29 h 69"/>
                <a:gd name="T2" fmla="*/ 0 w 60"/>
                <a:gd name="T3" fmla="*/ 69 h 69"/>
                <a:gd name="T4" fmla="*/ 20 w 60"/>
                <a:gd name="T5" fmla="*/ 0 h 69"/>
                <a:gd name="T6" fmla="*/ 25 w 60"/>
                <a:gd name="T7" fmla="*/ 34 h 69"/>
                <a:gd name="T8" fmla="*/ 60 w 60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9">
                  <a:moveTo>
                    <a:pt x="60" y="29"/>
                  </a:moveTo>
                  <a:lnTo>
                    <a:pt x="0" y="69"/>
                  </a:lnTo>
                  <a:lnTo>
                    <a:pt x="20" y="0"/>
                  </a:lnTo>
                  <a:lnTo>
                    <a:pt x="25" y="34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3" name="Rectangle 149"/>
            <p:cNvSpPr>
              <a:spLocks noChangeArrowheads="1"/>
            </p:cNvSpPr>
            <p:nvPr/>
          </p:nvSpPr>
          <p:spPr bwMode="auto">
            <a:xfrm>
              <a:off x="2846" y="2698"/>
              <a:ext cx="7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altLang="zh-CN" sz="1500">
                  <a:solidFill>
                    <a:srgbClr val="80FF00"/>
                  </a:solidFill>
                  <a:latin typeface="Arial" pitchFamily="34" charset="0"/>
                </a:rPr>
                <a:t>from first 100</a:t>
              </a:r>
              <a:endParaRPr lang="en-US" altLang="zh-CN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计算趋势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保留大的趋势，去除小的抖动；</a:t>
            </a:r>
            <a:endParaRPr lang="en-US" altLang="zh-CN" dirty="0" smtClean="0"/>
          </a:p>
          <a:p>
            <a:r>
              <a:rPr lang="en-US" altLang="zh-CN" dirty="0" smtClean="0"/>
              <a:t>AUDUSD</a:t>
            </a:r>
            <a:r>
              <a:rPr lang="zh-CN" altLang="en-US" dirty="0"/>
              <a:t>前</a:t>
            </a:r>
            <a:r>
              <a:rPr lang="en-US" altLang="zh-CN" dirty="0"/>
              <a:t>10</a:t>
            </a:r>
            <a:r>
              <a:rPr lang="zh-CN" altLang="en-US" dirty="0"/>
              <a:t>位能</a:t>
            </a:r>
            <a:r>
              <a:rPr lang="zh-CN" altLang="en-US" dirty="0" smtClean="0"/>
              <a:t>量值重构数据</a:t>
            </a:r>
            <a:r>
              <a:rPr lang="zh-CN" altLang="en-US" dirty="0"/>
              <a:t>与</a:t>
            </a:r>
            <a:r>
              <a:rPr lang="zh-CN" altLang="en-US" dirty="0" smtClean="0"/>
              <a:t>原始数据（去除走势后）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46536"/>
            <a:ext cx="4968552" cy="352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79149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39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谱包络与共振峰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一段语音的时域信号，频谱，以及频谱的趋势线。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41910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40967"/>
            <a:ext cx="41910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07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平滑与消噪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信号的噪声一般是高频的小幅度的，因此，在</a:t>
            </a:r>
            <a:r>
              <a:rPr lang="en-US" altLang="zh-CN" sz="2400" dirty="0" smtClean="0"/>
              <a:t>DCT</a:t>
            </a:r>
            <a:r>
              <a:rPr lang="zh-CN" altLang="en-US" sz="2400" dirty="0" smtClean="0"/>
              <a:t>变换后，位于曲线的右端。</a:t>
            </a:r>
            <a:endParaRPr lang="zh-CN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30789"/>
            <a:ext cx="73691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5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与压缩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en-US" dirty="0" smtClean="0"/>
              <a:t>压缩原理：数据量少，数据集中。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312368" cy="20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08061"/>
            <a:ext cx="2803294" cy="175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1" y="4420365"/>
            <a:ext cx="2750810" cy="17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4533"/>
            <a:ext cx="3248199" cy="203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707904" y="321297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757623" y="4509120"/>
            <a:ext cx="18252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3707904" y="5280514"/>
            <a:ext cx="432048" cy="308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DCT</a:t>
            </a:r>
            <a:r>
              <a:rPr lang="zh-CN" altLang="en-US" dirty="0" smtClean="0">
                <a:ea typeface="宋体" pitchFamily="2" charset="-122"/>
              </a:rPr>
              <a:t>音频数据压缩的</a:t>
            </a:r>
            <a:r>
              <a:rPr lang="en-US" altLang="zh-CN" dirty="0" err="1" smtClean="0">
                <a:ea typeface="宋体" pitchFamily="2" charset="-122"/>
              </a:rPr>
              <a:t>Matlab</a:t>
            </a:r>
            <a:r>
              <a:rPr lang="zh-CN" altLang="en-US" dirty="0">
                <a:ea typeface="宋体" pitchFamily="2" charset="-122"/>
              </a:rPr>
              <a:t>实现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ea typeface="宋体" pitchFamily="2" charset="-122"/>
              </a:rPr>
              <a:t>压缩方法：</a:t>
            </a:r>
            <a:r>
              <a:rPr lang="en-US" altLang="zh-CN" sz="2800" dirty="0">
                <a:ea typeface="宋体" pitchFamily="2" charset="-122"/>
              </a:rPr>
              <a:t>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>
                <a:ea typeface="宋体" pitchFamily="2" charset="-122"/>
              </a:rPr>
              <a:t> DCT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→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处理→</a:t>
            </a:r>
            <a:r>
              <a:rPr lang="en-US" altLang="zh-CN" sz="2800" dirty="0" err="1">
                <a:ea typeface="宋体" pitchFamily="2" charset="-122"/>
              </a:rPr>
              <a:t>IDCT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 err="1">
                <a:ea typeface="宋体" pitchFamily="2" charset="-122"/>
              </a:rPr>
              <a:t>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`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MATLAB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仿真：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ea typeface="宋体" pitchFamily="2" charset="-122"/>
              </a:rPr>
              <a:t>音频读入</a:t>
            </a:r>
            <a:r>
              <a:rPr lang="en-US" altLang="zh-CN" sz="2400" dirty="0">
                <a:ea typeface="宋体" pitchFamily="2" charset="-122"/>
              </a:rPr>
              <a:t>[y, </a:t>
            </a:r>
            <a:r>
              <a:rPr lang="en-US" altLang="zh-CN" sz="2400" dirty="0" err="1">
                <a:ea typeface="宋体" pitchFamily="2" charset="-122"/>
              </a:rPr>
              <a:t>Fs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nbits</a:t>
            </a:r>
            <a:r>
              <a:rPr lang="en-US" altLang="zh-CN" sz="2400" dirty="0">
                <a:ea typeface="宋体" pitchFamily="2" charset="-122"/>
              </a:rPr>
              <a:t>] =</a:t>
            </a:r>
            <a:r>
              <a:rPr lang="en-US" altLang="zh-CN" sz="2400" dirty="0" err="1">
                <a:ea typeface="宋体" pitchFamily="2" charset="-122"/>
              </a:rPr>
              <a:t>wavread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ea typeface="宋体" pitchFamily="2" charset="-122"/>
              </a:rPr>
              <a:t>声音播放</a:t>
            </a:r>
            <a:r>
              <a:rPr lang="en-US" altLang="zh-CN" sz="2400" dirty="0">
                <a:ea typeface="宋体" pitchFamily="2" charset="-122"/>
              </a:rPr>
              <a:t>sound(</a:t>
            </a:r>
            <a:r>
              <a:rPr lang="en-US" altLang="zh-CN" sz="2400" dirty="0" err="1">
                <a:ea typeface="宋体" pitchFamily="2" charset="-122"/>
              </a:rPr>
              <a:t>y,Fs,bits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ea typeface="宋体" pitchFamily="2" charset="-122"/>
              </a:rPr>
              <a:t>绘制带有时间坐标的时域曲线，</a:t>
            </a:r>
            <a:r>
              <a:rPr lang="en-US" altLang="zh-CN" sz="2400" dirty="0">
                <a:ea typeface="宋体" pitchFamily="2" charset="-122"/>
              </a:rPr>
              <a:t>plot((0:length(y)-1)/</a:t>
            </a:r>
            <a:r>
              <a:rPr lang="en-US" altLang="zh-CN" sz="2400" dirty="0" err="1">
                <a:ea typeface="宋体" pitchFamily="2" charset="-122"/>
              </a:rPr>
              <a:t>Fs,y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ea typeface="宋体" pitchFamily="2" charset="-122"/>
              </a:rPr>
              <a:t>绘制带有频率坐标的谱图：</a:t>
            </a:r>
            <a:r>
              <a:rPr lang="pl-PL" altLang="zh-CN" sz="2400" dirty="0"/>
              <a:t>plot((0:length(z)-1)/length(z)*</a:t>
            </a:r>
            <a:r>
              <a:rPr lang="en-US" altLang="zh-CN" sz="2400" dirty="0" err="1">
                <a:ea typeface="宋体" pitchFamily="2" charset="-122"/>
              </a:rPr>
              <a:t>Fs</a:t>
            </a:r>
            <a:r>
              <a:rPr lang="en-US" altLang="zh-CN" sz="2400" dirty="0">
                <a:ea typeface="宋体" pitchFamily="2" charset="-122"/>
              </a:rPr>
              <a:t>/2</a:t>
            </a:r>
            <a:r>
              <a:rPr lang="pl-PL" altLang="zh-CN" sz="2400" dirty="0"/>
              <a:t>,abs(z</a:t>
            </a:r>
            <a:r>
              <a:rPr lang="pl-PL" altLang="zh-CN" sz="2400" dirty="0" smtClean="0"/>
              <a:t>))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ea typeface="宋体" pitchFamily="2" charset="-122"/>
              </a:rPr>
              <a:t>处理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宋体" pitchFamily="2" charset="-122"/>
              </a:rPr>
              <a:t>IDCT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7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DCT</a:t>
            </a:r>
            <a:r>
              <a:rPr lang="zh-CN" altLang="en-US">
                <a:ea typeface="宋体" pitchFamily="2" charset="-122"/>
              </a:rPr>
              <a:t>特性以及应用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600" dirty="0" smtClean="0">
                <a:ea typeface="宋体" pitchFamily="2" charset="-122"/>
              </a:rPr>
              <a:t>对于一般的信号，</a:t>
            </a:r>
            <a:r>
              <a:rPr lang="en-US" altLang="zh-CN" sz="2600" dirty="0" smtClean="0">
                <a:ea typeface="宋体" pitchFamily="2" charset="-122"/>
              </a:rPr>
              <a:t>DCT</a:t>
            </a:r>
            <a:r>
              <a:rPr lang="zh-CN" altLang="en-US" sz="2600" dirty="0">
                <a:ea typeface="宋体" pitchFamily="2" charset="-122"/>
              </a:rPr>
              <a:t>变换得到的系数具有很强的“能量集中”特性</a:t>
            </a:r>
            <a:r>
              <a:rPr lang="zh-CN" altLang="en-US" sz="2600" b="1" dirty="0" smtClean="0">
                <a:ea typeface="宋体" pitchFamily="2" charset="-122"/>
              </a:rPr>
              <a:t>。</a:t>
            </a:r>
            <a:r>
              <a:rPr lang="zh-CN" altLang="en-US" sz="2600" dirty="0">
                <a:ea typeface="宋体" pitchFamily="2" charset="-122"/>
              </a:rPr>
              <a:t>且</a:t>
            </a:r>
            <a:r>
              <a:rPr lang="zh-CN" altLang="en-US" sz="2600" dirty="0">
                <a:ea typeface="宋体" pitchFamily="2" charset="-122"/>
              </a:rPr>
              <a:t>当信号具有接近马尔可夫过程</a:t>
            </a:r>
            <a:r>
              <a:rPr lang="en-US" altLang="zh-CN" sz="2600" dirty="0">
                <a:ea typeface="宋体" pitchFamily="2" charset="-122"/>
              </a:rPr>
              <a:t>(Markov processes)</a:t>
            </a:r>
            <a:r>
              <a:rPr lang="zh-CN" altLang="en-US" sz="2600" dirty="0">
                <a:ea typeface="宋体" pitchFamily="2" charset="-122"/>
              </a:rPr>
              <a:t>的统计特性时，离散余弦变换的去相关性接近于</a:t>
            </a:r>
            <a:r>
              <a:rPr lang="en-US" altLang="zh-CN" sz="2600" dirty="0">
                <a:ea typeface="宋体" pitchFamily="2" charset="-122"/>
              </a:rPr>
              <a:t>K-L</a:t>
            </a:r>
            <a:r>
              <a:rPr lang="zh-CN" altLang="en-US" sz="2600" dirty="0">
                <a:ea typeface="宋体" pitchFamily="2" charset="-122"/>
              </a:rPr>
              <a:t>变换的性能（最优去相关性）。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>
                <a:ea typeface="宋体" pitchFamily="2" charset="-122"/>
              </a:rPr>
              <a:t>人的感觉器官对于世界细节的认知也是有限的，很多细节不能被感官接收。人的认知系统具有‘过滤细节’的功能。</a:t>
            </a:r>
          </a:p>
          <a:p>
            <a:pPr>
              <a:spcAft>
                <a:spcPct val="20000"/>
              </a:spcAft>
            </a:pPr>
            <a:r>
              <a:rPr lang="en-US" altLang="zh-CN" sz="2600" dirty="0">
                <a:ea typeface="宋体" pitchFamily="2" charset="-122"/>
              </a:rPr>
              <a:t>DCT</a:t>
            </a:r>
            <a:r>
              <a:rPr lang="zh-CN" altLang="en-US" sz="2600" dirty="0">
                <a:ea typeface="宋体" pitchFamily="2" charset="-122"/>
              </a:rPr>
              <a:t>变换与人的感官特性的良好对应关系，使得它在与人的感官有关的信号处理中有广泛应用，目前在声音和图像中作为主要数学处理工具。</a:t>
            </a:r>
          </a:p>
        </p:txBody>
      </p:sp>
    </p:spTree>
    <p:extLst>
      <p:ext uri="{BB962C8B-B14F-4D97-AF65-F5344CB8AC3E}">
        <p14:creationId xmlns:p14="http://schemas.microsoft.com/office/powerpoint/2010/main" val="14652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细节与大局</a:t>
            </a:r>
          </a:p>
        </p:txBody>
      </p:sp>
      <p:grpSp>
        <p:nvGrpSpPr>
          <p:cNvPr id="180239" name="Group 15"/>
          <p:cNvGrpSpPr>
            <a:grpSpLocks/>
          </p:cNvGrpSpPr>
          <p:nvPr/>
        </p:nvGrpSpPr>
        <p:grpSpPr bwMode="auto">
          <a:xfrm>
            <a:off x="1116013" y="2349500"/>
            <a:ext cx="6192837" cy="2519363"/>
            <a:chOff x="703" y="1480"/>
            <a:chExt cx="3901" cy="1587"/>
          </a:xfrm>
        </p:grpSpPr>
        <p:grpSp>
          <p:nvGrpSpPr>
            <p:cNvPr id="180232" name="Group 8"/>
            <p:cNvGrpSpPr>
              <a:grpSpLocks/>
            </p:cNvGrpSpPr>
            <p:nvPr/>
          </p:nvGrpSpPr>
          <p:grpSpPr bwMode="auto">
            <a:xfrm>
              <a:off x="703" y="1570"/>
              <a:ext cx="3901" cy="1497"/>
              <a:chOff x="3060" y="2141"/>
              <a:chExt cx="3960" cy="1873"/>
            </a:xfrm>
          </p:grpSpPr>
          <p:sp>
            <p:nvSpPr>
              <p:cNvPr id="180233" name="Line 9"/>
              <p:cNvSpPr>
                <a:spLocks noChangeShapeType="1"/>
              </p:cNvSpPr>
              <p:nvPr/>
            </p:nvSpPr>
            <p:spPr bwMode="auto">
              <a:xfrm>
                <a:off x="3060" y="3389"/>
                <a:ext cx="3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4" name="Line 10"/>
              <p:cNvSpPr>
                <a:spLocks noChangeShapeType="1"/>
              </p:cNvSpPr>
              <p:nvPr/>
            </p:nvSpPr>
            <p:spPr bwMode="auto">
              <a:xfrm flipV="1">
                <a:off x="3420" y="2141"/>
                <a:ext cx="0" cy="18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5" name="Freeform 11"/>
              <p:cNvSpPr>
                <a:spLocks/>
              </p:cNvSpPr>
              <p:nvPr/>
            </p:nvSpPr>
            <p:spPr bwMode="auto">
              <a:xfrm>
                <a:off x="3600" y="2298"/>
                <a:ext cx="2881" cy="936"/>
              </a:xfrm>
              <a:custGeom>
                <a:avLst/>
                <a:gdLst>
                  <a:gd name="T0" fmla="*/ 0 w 2881"/>
                  <a:gd name="T1" fmla="*/ 936 h 936"/>
                  <a:gd name="T2" fmla="*/ 1928 w 2881"/>
                  <a:gd name="T3" fmla="*/ 642 h 936"/>
                  <a:gd name="T4" fmla="*/ 2881 w 2881"/>
                  <a:gd name="T5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1" h="936">
                    <a:moveTo>
                      <a:pt x="0" y="936"/>
                    </a:moveTo>
                    <a:cubicBezTo>
                      <a:pt x="321" y="887"/>
                      <a:pt x="1448" y="798"/>
                      <a:pt x="1928" y="642"/>
                    </a:cubicBezTo>
                    <a:cubicBezTo>
                      <a:pt x="2408" y="486"/>
                      <a:pt x="2682" y="134"/>
                      <a:pt x="288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6" name="Freeform 12"/>
              <p:cNvSpPr>
                <a:spLocks/>
              </p:cNvSpPr>
              <p:nvPr/>
            </p:nvSpPr>
            <p:spPr bwMode="auto">
              <a:xfrm flipV="1">
                <a:off x="3612" y="2298"/>
                <a:ext cx="2881" cy="936"/>
              </a:xfrm>
              <a:custGeom>
                <a:avLst/>
                <a:gdLst>
                  <a:gd name="T0" fmla="*/ 0 w 2881"/>
                  <a:gd name="T1" fmla="*/ 936 h 936"/>
                  <a:gd name="T2" fmla="*/ 1928 w 2881"/>
                  <a:gd name="T3" fmla="*/ 642 h 936"/>
                  <a:gd name="T4" fmla="*/ 2881 w 2881"/>
                  <a:gd name="T5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1" h="936">
                    <a:moveTo>
                      <a:pt x="0" y="936"/>
                    </a:moveTo>
                    <a:cubicBezTo>
                      <a:pt x="321" y="887"/>
                      <a:pt x="1448" y="798"/>
                      <a:pt x="1928" y="642"/>
                    </a:cubicBezTo>
                    <a:cubicBezTo>
                      <a:pt x="2408" y="486"/>
                      <a:pt x="2682" y="134"/>
                      <a:pt x="288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237" name="Text Box 13"/>
            <p:cNvSpPr txBox="1">
              <a:spLocks noChangeArrowheads="1"/>
            </p:cNvSpPr>
            <p:nvPr/>
          </p:nvSpPr>
          <p:spPr bwMode="auto">
            <a:xfrm>
              <a:off x="2064" y="1480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大局把握能力</a:t>
              </a:r>
            </a:p>
          </p:txBody>
        </p: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2336" y="2296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细节掌握能力</a:t>
              </a:r>
            </a:p>
          </p:txBody>
        </p:sp>
      </p:grp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395288" y="5013325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95300" indent="-495300" algn="l">
              <a:spcBef>
                <a:spcPct val="20000"/>
              </a:spcBef>
              <a:buFontTx/>
              <a:buChar char="•"/>
            </a:pPr>
            <a:r>
              <a:rPr lang="zh-CN" altLang="en-US" sz="1900" dirty="0"/>
              <a:t>学者综合症是指个人存在严重的认知障碍、自闭症或者其他心理疾病，但却拥有与他的障碍全然相对的，甚至十分惊人的心理运作能力，比如“过目不忘”、口算能力超强或超强艺术创造力等等。</a:t>
            </a:r>
          </a:p>
        </p:txBody>
      </p:sp>
    </p:spTree>
    <p:extLst>
      <p:ext uri="{BB962C8B-B14F-4D97-AF65-F5344CB8AC3E}">
        <p14:creationId xmlns:p14="http://schemas.microsoft.com/office/powerpoint/2010/main" val="41040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离散序列的谱分析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5500" dirty="0" smtClean="0"/>
                  <a:t>现实中 ，信号长度都是有限长度的，为了对其进行频域分析，可以使用离散傅里叶变换，即：</a:t>
                </a:r>
                <a:endParaRPr lang="en-US" altLang="zh-CN" sz="5500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200" dirty="0">
                          <a:latin typeface="Cambria Math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6200" b="0" i="0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6200" b="0" i="0" dirty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altLang="zh-CN" sz="6200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62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6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altLang="zh-CN" sz="62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6200" b="0" i="1" dirty="0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𝑘𝑛</m:t>
                              </m:r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zh-CN" sz="6200" b="0" i="1" dirty="0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  <m:r>
                        <a:rPr lang="en-US" altLang="zh-CN" sz="62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62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6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]∙(</m:t>
                          </m:r>
                          <m:func>
                            <m:funcPr>
                              <m:ctrlPr>
                                <a:rPr lang="en-US" altLang="zh-CN" sz="6200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6200" b="0" i="0" dirty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6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6200" i="1" dirty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6200" i="1" dirty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sz="6200" i="1" dirty="0">
                                      <a:latin typeface="Cambria Math"/>
                                    </a:rPr>
                                    <m:t>𝑘𝑛</m:t>
                                  </m:r>
                                  <m:r>
                                    <a:rPr lang="en-US" altLang="zh-CN" sz="6200" i="1" dirty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altLang="zh-CN" sz="62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62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𝑖𝑠𝑖𝑛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(2</m:t>
                          </m:r>
                          <m:r>
                            <a:rPr lang="zh-CN" altLang="en-US" sz="6200" i="1" dirty="0">
                              <a:latin typeface="Cambria Math"/>
                            </a:rPr>
                            <m:t>𝜋</m:t>
                          </m:r>
                          <m:r>
                            <a:rPr lang="en-US" altLang="zh-CN" sz="6200" i="1" dirty="0">
                              <a:latin typeface="Cambria Math"/>
                            </a:rPr>
                            <m:t>𝑘𝑛</m:t>
                          </m:r>
                          <m:r>
                            <a:rPr lang="en-US" altLang="zh-CN" sz="6200" i="1" dirty="0">
                              <a:latin typeface="Cambria Math"/>
                            </a:rPr>
                            <m:t>/</m:t>
                          </m:r>
                          <m:r>
                            <a:rPr lang="en-US" altLang="zh-CN" sz="6200" i="1" dirty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6200" b="0" i="1" dirty="0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430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5500" dirty="0" smtClean="0"/>
                  <a:t>它是在对序列</a:t>
                </a:r>
                <a14:m>
                  <m:oMath xmlns:m="http://schemas.openxmlformats.org/officeDocument/2006/math">
                    <m:r>
                      <a:rPr lang="en-US" altLang="zh-CN" sz="55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55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55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5500" b="0" i="1" smtClean="0">
                        <a:latin typeface="Cambria Math"/>
                      </a:rPr>
                      <m:t>,</m:t>
                    </m:r>
                    <m:r>
                      <a:rPr lang="en-US" altLang="zh-CN" sz="5500" b="0" i="1" smtClean="0">
                        <a:latin typeface="Cambria Math"/>
                      </a:rPr>
                      <m:t>𝑛</m:t>
                    </m:r>
                    <m:r>
                      <a:rPr lang="en-US" altLang="zh-CN" sz="5500" b="0" i="1" smtClean="0">
                        <a:latin typeface="Cambria Math"/>
                      </a:rPr>
                      <m:t>=0,1,⋯</m:t>
                    </m:r>
                    <m:r>
                      <a:rPr lang="en-US" altLang="zh-CN" sz="55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5500" b="0" i="1" smtClean="0">
                        <a:latin typeface="Cambria Math"/>
                        <a:ea typeface="Cambria Math"/>
                      </a:rPr>
                      <m:t>−1做周期是</m:t>
                    </m:r>
                    <m:r>
                      <a:rPr lang="en-US" altLang="zh-CN" sz="55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zh-CN" altLang="en-US" sz="5500" b="0" i="1" smtClean="0">
                        <a:latin typeface="Cambria Math"/>
                        <a:ea typeface="Cambria Math"/>
                      </a:rPr>
                      <m:t>的</m:t>
                    </m:r>
                    <m:r>
                      <a:rPr lang="zh-CN" altLang="en-US" sz="5500" i="1">
                        <a:latin typeface="Cambria Math"/>
                        <a:ea typeface="Cambria Math"/>
                      </a:rPr>
                      <m:t>延拓</m:t>
                    </m:r>
                    <m:r>
                      <a:rPr lang="zh-CN" altLang="en-US" sz="5500" b="0" i="1" smtClean="0">
                        <a:latin typeface="Cambria Math"/>
                        <a:ea typeface="Cambria Math"/>
                      </a:rPr>
                      <m:t>后，</m:t>
                    </m:r>
                  </m:oMath>
                </a14:m>
                <a:r>
                  <a:rPr lang="zh-CN" altLang="en-US" sz="5500" dirty="0" smtClean="0"/>
                  <a:t>做傅里叶变换实现的。</a:t>
                </a:r>
                <a:endParaRPr lang="en-US" altLang="zh-CN" sz="550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5500" dirty="0" smtClean="0"/>
                  <a:t>如果原序列是实数，延拓时使用偶延拓，那么，变换结果就只含有余弦项。被称为离散余弦变换（</a:t>
                </a:r>
                <a:r>
                  <a:rPr lang="en-US" altLang="zh-CN" sz="5500" dirty="0" smtClean="0"/>
                  <a:t>DCT</a:t>
                </a:r>
                <a:r>
                  <a:rPr lang="zh-CN" altLang="en-US" sz="5500" dirty="0" smtClean="0"/>
                  <a:t>）。</a:t>
                </a:r>
                <a:endParaRPr lang="en-US" altLang="zh-CN" sz="550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sz="5500" dirty="0" smtClean="0"/>
                  <a:t>DCT</a:t>
                </a:r>
                <a:r>
                  <a:rPr lang="zh-CN" altLang="en-US" sz="5500" dirty="0" smtClean="0"/>
                  <a:t>的优点是：变换结果只包含实值，且数量是</a:t>
                </a:r>
                <a:r>
                  <a:rPr lang="en-US" altLang="zh-CN" sz="5500" dirty="0" smtClean="0"/>
                  <a:t>DFT</a:t>
                </a:r>
                <a:r>
                  <a:rPr lang="zh-CN" altLang="en-US" sz="5500" dirty="0" smtClean="0"/>
                  <a:t>的一般，因而方便了进一步操作。</a:t>
                </a:r>
                <a:endParaRPr lang="en-US" altLang="zh-CN" sz="5500" dirty="0" smtClean="0"/>
              </a:p>
              <a:p>
                <a:endParaRPr lang="zh-CN" altLang="en-US" sz="37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2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利用</a:t>
            </a:r>
            <a:r>
              <a:rPr lang="en-US" altLang="zh-CN">
                <a:ea typeface="宋体" pitchFamily="2" charset="-122"/>
              </a:rPr>
              <a:t>DCT</a:t>
            </a:r>
            <a:r>
              <a:rPr lang="zh-CN" altLang="en-US">
                <a:ea typeface="宋体" pitchFamily="2" charset="-122"/>
              </a:rPr>
              <a:t>去除信号的细节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>
                <a:ea typeface="宋体" pitchFamily="2" charset="-122"/>
              </a:rPr>
              <a:t>计算方法：</a:t>
            </a:r>
          </a:p>
          <a:p>
            <a:pPr marL="990600" lvl="1" indent="-533400">
              <a:buFontTx/>
              <a:buAutoNum type="alphaLcParenR"/>
            </a:pPr>
            <a:r>
              <a:rPr lang="zh-CN" altLang="en-US">
                <a:ea typeface="宋体" pitchFamily="2" charset="-122"/>
              </a:rPr>
              <a:t>计算</a:t>
            </a:r>
            <a:r>
              <a:rPr lang="en-US" altLang="zh-CN">
                <a:ea typeface="宋体" pitchFamily="2" charset="-122"/>
              </a:rPr>
              <a:t>DCT</a:t>
            </a:r>
          </a:p>
          <a:p>
            <a:pPr marL="990600" lvl="1" indent="-533400">
              <a:buFontTx/>
              <a:buAutoNum type="alphaLcParenR"/>
            </a:pPr>
            <a:r>
              <a:rPr lang="zh-CN" altLang="en-US">
                <a:ea typeface="宋体" pitchFamily="2" charset="-122"/>
              </a:rPr>
              <a:t>高频部分设为零</a:t>
            </a:r>
          </a:p>
          <a:p>
            <a:pPr marL="990600" lvl="1" indent="-533400">
              <a:buFontTx/>
              <a:buAutoNum type="alphaLcParenR"/>
            </a:pPr>
            <a:r>
              <a:rPr lang="zh-CN" altLang="en-US">
                <a:ea typeface="宋体" pitchFamily="2" charset="-122"/>
              </a:rPr>
              <a:t>反</a:t>
            </a:r>
            <a:r>
              <a:rPr lang="en-US" altLang="zh-CN">
                <a:ea typeface="宋体" pitchFamily="2" charset="-122"/>
              </a:rPr>
              <a:t>DCT</a:t>
            </a:r>
            <a:r>
              <a:rPr lang="zh-CN" altLang="en-US">
                <a:ea typeface="宋体" pitchFamily="2" charset="-122"/>
              </a:rPr>
              <a:t>，重新得到时域信号</a:t>
            </a:r>
          </a:p>
          <a:p>
            <a:pPr marL="609600" indent="-609600"/>
            <a:r>
              <a:rPr lang="zh-CN" altLang="en-US">
                <a:ea typeface="宋体" pitchFamily="2" charset="-122"/>
              </a:rPr>
              <a:t>数据压缩方法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有损压缩</a:t>
            </a:r>
          </a:p>
          <a:p>
            <a:pPr marL="609600" indent="-609600"/>
            <a:r>
              <a:rPr lang="zh-CN" altLang="en-US">
                <a:ea typeface="宋体" pitchFamily="2" charset="-122"/>
              </a:rPr>
              <a:t>信号去噪方法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噪声是高频</a:t>
            </a:r>
          </a:p>
          <a:p>
            <a:pPr marL="609600" indent="-609600"/>
            <a:r>
              <a:rPr lang="en-US" altLang="zh-CN">
                <a:ea typeface="宋体" pitchFamily="2" charset="-122"/>
              </a:rPr>
              <a:t>DCT</a:t>
            </a:r>
            <a:r>
              <a:rPr lang="zh-CN" altLang="en-US">
                <a:ea typeface="宋体" pitchFamily="2" charset="-122"/>
              </a:rPr>
              <a:t>反变换</a:t>
            </a:r>
          </a:p>
        </p:txBody>
      </p:sp>
    </p:spTree>
    <p:extLst>
      <p:ext uri="{BB962C8B-B14F-4D97-AF65-F5344CB8AC3E}">
        <p14:creationId xmlns:p14="http://schemas.microsoft.com/office/powerpoint/2010/main" val="38069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几个</a:t>
            </a:r>
            <a:r>
              <a:rPr lang="en-US" altLang="zh-CN" dirty="0" err="1" smtClean="0">
                <a:ea typeface="宋体" pitchFamily="2" charset="-122"/>
              </a:rPr>
              <a:t>Matlab</a:t>
            </a:r>
            <a:r>
              <a:rPr lang="zh-CN" altLang="en-US" dirty="0" smtClean="0">
                <a:ea typeface="宋体" pitchFamily="2" charset="-122"/>
              </a:rPr>
              <a:t>图像函数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dirty="0" err="1">
                <a:ea typeface="宋体" pitchFamily="2" charset="-122"/>
              </a:rPr>
              <a:t>x,map</a:t>
            </a:r>
            <a:r>
              <a:rPr lang="en-US" altLang="zh-CN" dirty="0">
                <a:ea typeface="宋体" pitchFamily="2" charset="-122"/>
              </a:rPr>
              <a:t>]=</a:t>
            </a:r>
            <a:r>
              <a:rPr lang="en-US" altLang="zh-CN" dirty="0" err="1">
                <a:ea typeface="宋体" pitchFamily="2" charset="-122"/>
              </a:rPr>
              <a:t>imread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rgb2gray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imshow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x,map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dct2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idct2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8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的应用原理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19008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/>
              <a:t>基于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的应用的一般原理：</a:t>
            </a:r>
            <a:endParaRPr lang="en-US" altLang="zh-CN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/>
              <a:t>将信号变换为</a:t>
            </a:r>
            <a:r>
              <a:rPr lang="en-US" altLang="zh-CN" dirty="0" smtClean="0"/>
              <a:t>DCT</a:t>
            </a:r>
            <a:r>
              <a:rPr lang="zh-CN" altLang="en-US" dirty="0" smtClean="0"/>
              <a:t>以后，根据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的性质和应用目的，处理</a:t>
            </a:r>
            <a:r>
              <a:rPr lang="en-US" altLang="zh-CN" dirty="0" smtClean="0"/>
              <a:t>DCT</a:t>
            </a:r>
            <a:r>
              <a:rPr lang="zh-CN" altLang="en-US" dirty="0" smtClean="0"/>
              <a:t>，然后反变换回原数据域。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876256" y="1772816"/>
            <a:ext cx="1296144" cy="3996444"/>
            <a:chOff x="4716016" y="1916832"/>
            <a:chExt cx="1296144" cy="3996444"/>
          </a:xfrm>
        </p:grpSpPr>
        <p:sp>
          <p:nvSpPr>
            <p:cNvPr id="4" name="流程图: 可选过程 3"/>
            <p:cNvSpPr/>
            <p:nvPr/>
          </p:nvSpPr>
          <p:spPr>
            <a:xfrm>
              <a:off x="4716016" y="1916832"/>
              <a:ext cx="1296144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分帧</a:t>
              </a:r>
              <a:endParaRPr lang="zh-CN" altLang="en-US" dirty="0"/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4716016" y="2996952"/>
              <a:ext cx="1296144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DCT</a:t>
              </a:r>
              <a:endParaRPr lang="zh-CN" altLang="en-US" dirty="0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4716016" y="4149080"/>
              <a:ext cx="1296144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处理</a:t>
              </a:r>
              <a:r>
                <a:rPr lang="en-US" altLang="zh-CN" dirty="0" smtClean="0"/>
                <a:t>DCT</a:t>
              </a:r>
              <a:endParaRPr lang="zh-CN" altLang="en-US" dirty="0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4716016" y="5265204"/>
              <a:ext cx="1296144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IDCT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>
            <a:xfrm>
              <a:off x="5364088" y="256490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2"/>
              <a:endCxn id="7" idx="0"/>
            </p:cNvCxnSpPr>
            <p:nvPr/>
          </p:nvCxnSpPr>
          <p:spPr>
            <a:xfrm>
              <a:off x="5364088" y="364502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5364088" y="4797152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35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消噪</a:t>
            </a:r>
            <a:endParaRPr lang="en-US" altLang="zh-CN" dirty="0" smtClean="0"/>
          </a:p>
          <a:p>
            <a:r>
              <a:rPr lang="zh-CN" altLang="en-US" dirty="0"/>
              <a:t>压缩</a:t>
            </a:r>
          </a:p>
        </p:txBody>
      </p:sp>
    </p:spTree>
    <p:extLst>
      <p:ext uri="{BB962C8B-B14F-4D97-AF65-F5344CB8AC3E}">
        <p14:creationId xmlns:p14="http://schemas.microsoft.com/office/powerpoint/2010/main" val="1119302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读入声音文件</a:t>
            </a:r>
            <a:r>
              <a:rPr lang="en-US" altLang="zh-CN" dirty="0" smtClean="0"/>
              <a:t>F009-0-dy06.wav</a:t>
            </a:r>
            <a:r>
              <a:rPr lang="zh-CN" altLang="en-US" dirty="0" smtClean="0"/>
              <a:t>，绘制其时域曲线；</a:t>
            </a:r>
            <a:endParaRPr lang="en-US" altLang="zh-CN" dirty="0" smtClean="0"/>
          </a:p>
          <a:p>
            <a:r>
              <a:rPr lang="zh-CN" altLang="en-US" dirty="0" smtClean="0"/>
              <a:t>做其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变换，绘图。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DCT</a:t>
            </a:r>
            <a:r>
              <a:rPr lang="zh-CN" altLang="en-US" dirty="0"/>
              <a:t>系数的</a:t>
            </a:r>
            <a:r>
              <a:rPr lang="zh-CN" altLang="en-US" dirty="0" smtClean="0"/>
              <a:t>适当长度的尾部置零，反变换重构时域信号，对照重构信号与原声音</a:t>
            </a:r>
            <a:r>
              <a:rPr lang="zh-CN" altLang="en-US" dirty="0"/>
              <a:t>听感上</a:t>
            </a:r>
            <a:r>
              <a:rPr lang="zh-CN" altLang="en-US" dirty="0" smtClean="0"/>
              <a:t>的不同。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9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维离散余弦变换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3400" dirty="0" smtClean="0">
                    <a:latin typeface="Cambria Math"/>
                  </a:rPr>
                  <a:t>原序列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3400" i="1">
                            <a:latin typeface="Cambria Math"/>
                          </a:rPr>
                          <m:t>,</m:t>
                        </m:r>
                        <m:r>
                          <a:rPr lang="en-US" altLang="zh-CN" sz="3400" i="1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3400" i="1">
                            <a:latin typeface="Cambria Math"/>
                          </a:rPr>
                          <m:t>,</m:t>
                        </m:r>
                        <m:r>
                          <a:rPr lang="en-US" altLang="zh-CN" sz="3400" i="1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lang="en-US" altLang="zh-CN" sz="3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3400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zh-CN" sz="34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sz="3400" i="1">
                            <a:latin typeface="Cambria Math"/>
                            <a:ea typeface="Cambria Math"/>
                          </a:rPr>
                          <m:t>−1]</m:t>
                        </m:r>
                      </m:e>
                    </m:d>
                  </m:oMath>
                </a14:m>
                <a:r>
                  <a:rPr lang="zh-CN" altLang="en-US" sz="3400" dirty="0" smtClean="0">
                    <a:latin typeface="Cambria Math"/>
                  </a:rPr>
                  <a:t>，偶延拓后得到的新序列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3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3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 sz="3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34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zh-CN" sz="3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3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3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3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34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3400" dirty="0" smtClean="0">
                    <a:latin typeface="Cambria Math"/>
                  </a:rPr>
                  <a:t>是</a:t>
                </a:r>
                <a:r>
                  <a:rPr lang="en-US" altLang="zh-CN" sz="3400" dirty="0" smtClean="0">
                    <a:latin typeface="Cambria Math"/>
                  </a:rPr>
                  <a:t>m’</a:t>
                </a:r>
                <a:r>
                  <a:rPr lang="zh-CN" altLang="en-US" sz="3400" dirty="0" smtClean="0">
                    <a:latin typeface="Cambria Math"/>
                  </a:rPr>
                  <a:t>的偶函数。</a:t>
                </a:r>
                <a:endParaRPr lang="en-US" altLang="zh-CN" sz="34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sz="34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3400" dirty="0" smtClean="0"/>
                  <a:t>延拓由</a:t>
                </a:r>
                <a:r>
                  <a:rPr lang="zh-CN" altLang="en-US" sz="3400" dirty="0" smtClean="0"/>
                  <a:t>两步完成</a:t>
                </a:r>
                <a:r>
                  <a:rPr lang="zh-CN" altLang="en-US" sz="3400" dirty="0" smtClean="0"/>
                  <a:t>：</a:t>
                </a:r>
                <a:endParaRPr lang="en-US" altLang="zh-CN" sz="3400" dirty="0"/>
              </a:p>
              <a:p>
                <a:pPr marL="914400" lvl="1" indent="-514350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9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9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 sz="29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900" i="1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9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900" i="1">
                                <a:latin typeface="Cambria Math"/>
                              </a:rPr>
                              <m:t>            (0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</m:e>
                          <m:e>
                            <m:r>
                              <a:rPr lang="en-US" altLang="zh-CN" sz="2900" i="1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9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9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29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900" i="1">
                                <a:latin typeface="Cambria Math"/>
                              </a:rPr>
                              <m:t>  (−</m:t>
                            </m:r>
                            <m:r>
                              <a:rPr lang="en-US" altLang="zh-CN" sz="2900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altLang="zh-CN" sz="2900" i="1">
                                <a:latin typeface="Cambria Math"/>
                                <a:ea typeface="Cambria Math"/>
                              </a:rPr>
                              <m:t>≤−1)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/>
              </a:p>
              <a:p>
                <a:pPr marL="914400" lvl="1" indent="-514350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9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29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900" i="1">
                        <a:latin typeface="Cambria Math"/>
                      </a:rPr>
                      <m:t>=</m:t>
                    </m:r>
                    <m:r>
                      <a:rPr lang="en-US" altLang="zh-CN" sz="2900" i="1">
                        <a:latin typeface="Cambria Math"/>
                      </a:rPr>
                      <m:t>𝑚</m:t>
                    </m:r>
                    <m:r>
                      <a:rPr lang="en-US" altLang="zh-CN" sz="2900" i="1">
                        <a:latin typeface="Cambria Math"/>
                      </a:rPr>
                      <m:t>+1/2</m:t>
                    </m:r>
                  </m:oMath>
                </a14:m>
                <a:endParaRPr lang="en-US" altLang="zh-CN" sz="2900" dirty="0"/>
              </a:p>
              <a:p>
                <a:endParaRPr lang="en-US" altLang="zh-CN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222" b="-1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1" r="54496" b="30188"/>
          <a:stretch/>
        </p:blipFill>
        <p:spPr bwMode="auto">
          <a:xfrm>
            <a:off x="2195736" y="2276872"/>
            <a:ext cx="4427984" cy="172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6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Cambria Math"/>
                  </a:rPr>
                  <a:t>延拓后的</a:t>
                </a:r>
                <a:r>
                  <a:rPr lang="en-US" altLang="zh-CN" sz="1600" dirty="0" smtClean="0">
                    <a:latin typeface="Cambria Math"/>
                  </a:rPr>
                  <a:t>2N</a:t>
                </a:r>
                <a:r>
                  <a:rPr lang="zh-CN" altLang="en-US" sz="1600" dirty="0" smtClean="0">
                    <a:latin typeface="Cambria Math"/>
                  </a:rPr>
                  <a:t>长序列做离散傅里叶变换：</a:t>
                </a:r>
                <a:endParaRPr lang="en-US" altLang="zh-CN" sz="1600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+1/2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−1/2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1600" b="0" i="1" smtClean="0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Cambria Math"/>
                  </a:rPr>
                  <a:t>利用偶函数，并带入</a:t>
                </a:r>
                <a:r>
                  <a:rPr lang="en-US" altLang="zh-CN" sz="1600" dirty="0" smtClean="0">
                    <a:latin typeface="Cambria Math"/>
                  </a:rPr>
                  <a:t>m’</a:t>
                </a:r>
                <a:r>
                  <a:rPr lang="zh-CN" altLang="en-US" sz="1600" dirty="0" smtClean="0">
                    <a:latin typeface="Cambria Math"/>
                  </a:rPr>
                  <a:t>与</a:t>
                </a:r>
                <a:r>
                  <a:rPr lang="en-US" altLang="zh-CN" sz="1600" dirty="0" smtClean="0">
                    <a:latin typeface="Cambria Math"/>
                  </a:rPr>
                  <a:t>m</a:t>
                </a:r>
                <a:r>
                  <a:rPr lang="zh-CN" altLang="en-US" sz="1600" dirty="0" smtClean="0">
                    <a:latin typeface="Cambria Math"/>
                  </a:rPr>
                  <a:t>的关系，上式可以化简为：</a:t>
                </a:r>
                <a:endParaRPr lang="en-US" altLang="zh-CN" sz="1600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>
                        <a:rPr lang="en-US" altLang="zh-CN" sz="1600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zh-CN" altLang="en-US" sz="1600" i="1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</m:e>
                      </m:nary>
                      <m:r>
                        <a:rPr lang="en-US" altLang="zh-CN" sz="1600" i="1">
                          <a:latin typeface="Cambria Math"/>
                        </a:rPr>
                        <m:t>    </m:t>
                      </m:r>
                      <m:r>
                        <a:rPr lang="en-US" altLang="zh-CN" sz="1600" i="1">
                          <a:latin typeface="Cambria Math"/>
                        </a:rPr>
                        <m:t>𝑛</m:t>
                      </m:r>
                      <m:r>
                        <a:rPr lang="en-US" altLang="zh-CN" sz="1600" i="1">
                          <a:latin typeface="Cambria Math"/>
                        </a:rPr>
                        <m:t>=0,1,⋯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CN" sz="1600" i="1" dirty="0" smtClean="0"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1600" i="1">
                          <a:latin typeface="Cambria Math"/>
                        </a:rPr>
                        <m:t>,   </m:t>
                      </m:r>
                      <m:r>
                        <a:rPr lang="en-US" altLang="zh-CN" sz="1600" i="1">
                          <a:latin typeface="Cambria Math"/>
                        </a:rPr>
                        <m:t>𝑚</m:t>
                      </m:r>
                      <m:r>
                        <a:rPr lang="en-US" altLang="zh-CN" sz="1600" i="1">
                          <a:latin typeface="Cambria Math"/>
                        </a:rPr>
                        <m:t>=0,1,⋯,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CN" sz="1600" i="1" dirty="0" smtClean="0"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rad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 ,             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=0          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2/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rad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=1,2,⋯,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1600" dirty="0"/>
                  <a:t>上</a:t>
                </a:r>
                <a:r>
                  <a:rPr lang="zh-CN" altLang="en-US" sz="1600" dirty="0" smtClean="0"/>
                  <a:t>式被称为离散余弦变换（</a:t>
                </a:r>
                <a:r>
                  <a:rPr lang="en-US" altLang="zh-CN" sz="1600" dirty="0" smtClean="0"/>
                  <a:t>DCT</a:t>
                </a:r>
                <a:r>
                  <a:rPr lang="zh-CN" altLang="en-US" sz="1600" dirty="0" smtClean="0"/>
                  <a:t>）。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如果序列长度固定，则，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的基函数是有限的，固定的。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点序列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分解的余弦基函数。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056014" cy="326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6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</a:t>
            </a:r>
            <a:r>
              <a:rPr lang="en-US" altLang="zh-CN" dirty="0" smtClean="0"/>
              <a:t>DCT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序列</a:t>
                </a:r>
                <a:r>
                  <a:rPr lang="en-US" altLang="zh-CN" dirty="0"/>
                  <a:t>[</a:t>
                </a:r>
                <a:r>
                  <a:rPr lang="en-US" altLang="zh-CN" dirty="0" smtClean="0"/>
                  <a:t>-</a:t>
                </a:r>
                <a:r>
                  <a:rPr lang="en-US" altLang="zh-CN" dirty="0"/>
                  <a:t>0.2467 	0.2236 	0.1331 	-0.0249 	-0.1013 	0.3531 	-0.2332 	-0.1463 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，计算其</a:t>
                </a:r>
                <a:r>
                  <a:rPr lang="en-US" altLang="zh-CN" dirty="0" smtClean="0"/>
                  <a:t>DCT</a:t>
                </a:r>
                <a:r>
                  <a:rPr lang="zh-CN" altLang="en-US" dirty="0" smtClean="0"/>
                  <a:t>系数：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8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≈−0.0151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(2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+1)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2∗8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=0.0870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  <m:r>
                          <a:rPr lang="en-US" altLang="zh-CN" i="1">
                            <a:latin typeface="Cambria Math"/>
                          </a:rPr>
                          <m:t>𝑐𝑜𝑠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2∗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2∗8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0.</m:t>
                    </m:r>
                    <m:r>
                      <a:rPr lang="en-US" altLang="zh-CN" b="0" i="1" smtClean="0">
                        <a:latin typeface="Cambria Math"/>
                      </a:rPr>
                      <m:t>2181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  <m:r>
                          <a:rPr lang="en-US" altLang="zh-CN" i="1">
                            <a:latin typeface="Cambria Math"/>
                          </a:rPr>
                          <m:t>𝑐𝑜𝑠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3∗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2∗8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0.0003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……</a:t>
                </a:r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  <m:r>
                          <a:rPr lang="en-US" altLang="zh-CN" i="1">
                            <a:latin typeface="Cambria Math"/>
                          </a:rPr>
                          <m:t>𝑐𝑜𝑠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7∗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2∗8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0.</m:t>
                    </m:r>
                    <m:r>
                      <a:rPr lang="en-US" altLang="zh-CN" b="0" i="1" smtClean="0">
                        <a:latin typeface="Cambria Math"/>
                      </a:rPr>
                      <m:t>266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400544" cy="21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56" y="4108971"/>
            <a:ext cx="3054056" cy="190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zh-CN" altLang="en-US" sz="18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     </m:t>
                      </m:r>
                      <m:r>
                        <a:rPr lang="en-US" altLang="zh-CN" sz="1800" i="1">
                          <a:latin typeface="Cambria Math"/>
                        </a:rPr>
                        <m:t>=−0.0151</m:t>
                      </m:r>
                      <m:r>
                        <a:rPr lang="zh-CN" altLang="en-US" sz="1800" i="1">
                          <a:latin typeface="Cambria Math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+0.0870</m:t>
                      </m:r>
                      <m:rad>
                        <m:radPr>
                          <m:degHide m:val="on"/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zh-CN" altLang="en-US" sz="18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−0.2181</m:t>
                      </m:r>
                      <m:rad>
                        <m:radPr>
                          <m:degHide m:val="on"/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18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        </m:t>
                      </m:r>
                      <m:r>
                        <a:rPr lang="en-US" altLang="zh-CN" sz="1800" i="1">
                          <a:latin typeface="Cambria Math"/>
                        </a:rPr>
                        <m:t>+</m:t>
                      </m:r>
                      <m:r>
                        <a:rPr lang="en-US" altLang="zh-CN" sz="1800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altLang="zh-CN" sz="18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−0.2660∗</m:t>
                      </m:r>
                      <m:rad>
                        <m:radPr>
                          <m:degHide m:val="on"/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latin typeface="Cambria Math"/>
                                </a:rPr>
                                <m:t>7</m:t>
                              </m:r>
                              <m:r>
                                <a:rPr lang="zh-CN" altLang="en-US" sz="18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1" y="1628800"/>
            <a:ext cx="518160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05" y="4859363"/>
            <a:ext cx="2592288" cy="16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49936"/>
            <a:ext cx="2593082" cy="176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16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r>
              <a:rPr lang="en-US" altLang="zh-CN" dirty="0" smtClean="0"/>
              <a:t>DCT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维</a:t>
            </a:r>
            <a:r>
              <a:rPr lang="en-US" altLang="zh-CN" sz="2400" dirty="0" smtClean="0"/>
              <a:t>DCT</a:t>
            </a:r>
            <a:r>
              <a:rPr lang="zh-CN" altLang="en-US" sz="2400" dirty="0" smtClean="0"/>
              <a:t>相当，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维矩阵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mn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DCT</a:t>
            </a:r>
            <a:r>
              <a:rPr lang="zh-CN" altLang="en-US" sz="2400" dirty="0" smtClean="0"/>
              <a:t>变换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pq</a:t>
            </a:r>
            <a:r>
              <a:rPr lang="zh-CN" altLang="en-US" sz="2400" dirty="0" smtClean="0"/>
              <a:t>的定义如下：</a:t>
            </a:r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27594" r="29158" b="20519"/>
          <a:stretch/>
        </p:blipFill>
        <p:spPr bwMode="auto">
          <a:xfrm>
            <a:off x="1331640" y="2132856"/>
            <a:ext cx="605357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0968"/>
            <a:ext cx="30575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52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y=</a:t>
            </a:r>
            <a:r>
              <a:rPr lang="en-US" altLang="zh-CN" dirty="0" err="1" smtClean="0"/>
              <a:t>dct</a:t>
            </a:r>
            <a:r>
              <a:rPr lang="en-US" altLang="zh-CN" dirty="0" smtClean="0"/>
              <a:t>(x);</a:t>
            </a:r>
          </a:p>
          <a:p>
            <a:r>
              <a:rPr lang="en-US" altLang="zh-CN" dirty="0" smtClean="0"/>
              <a:t>x=</a:t>
            </a:r>
            <a:r>
              <a:rPr lang="en-US" altLang="zh-CN" dirty="0" err="1" smtClean="0"/>
              <a:t>idct</a:t>
            </a:r>
            <a:r>
              <a:rPr lang="en-US" altLang="zh-CN" dirty="0" smtClean="0"/>
              <a:t>(y);</a:t>
            </a:r>
          </a:p>
          <a:p>
            <a:r>
              <a:rPr lang="en-US" altLang="zh-CN" dirty="0" smtClean="0"/>
              <a:t>B=dct2(A);</a:t>
            </a:r>
          </a:p>
          <a:p>
            <a:r>
              <a:rPr lang="en-US" altLang="zh-CN" dirty="0" smtClean="0"/>
              <a:t>A=idct2(B);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7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1193</Words>
  <Application>Microsoft Office PowerPoint</Application>
  <PresentationFormat>全屏显示(4:3)</PresentationFormat>
  <Paragraphs>148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离散余弦变换（DCT）</vt:lpstr>
      <vt:lpstr>离散序列的谱分析</vt:lpstr>
      <vt:lpstr>一维离散余弦变换</vt:lpstr>
      <vt:lpstr>DCT</vt:lpstr>
      <vt:lpstr>一维DCT的基函数</vt:lpstr>
      <vt:lpstr>一维DCT例子</vt:lpstr>
      <vt:lpstr>组成函数</vt:lpstr>
      <vt:lpstr>二维DCT</vt:lpstr>
      <vt:lpstr>DCT的Matlab实现</vt:lpstr>
      <vt:lpstr>练习</vt:lpstr>
      <vt:lpstr>DCT的应用</vt:lpstr>
      <vt:lpstr>DCT系数与频率的关系</vt:lpstr>
      <vt:lpstr>计算趋势</vt:lpstr>
      <vt:lpstr>谱包络与共振峰</vt:lpstr>
      <vt:lpstr>平滑与消噪</vt:lpstr>
      <vt:lpstr>DCT与压缩</vt:lpstr>
      <vt:lpstr>DCT音频数据压缩的Matlab实现</vt:lpstr>
      <vt:lpstr>DCT特性以及应用</vt:lpstr>
      <vt:lpstr>细节与大局</vt:lpstr>
      <vt:lpstr>利用DCT去除信号的细节</vt:lpstr>
      <vt:lpstr>几个Matlab图像函数</vt:lpstr>
      <vt:lpstr>基于DCT的应用原理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离散余弦变换（DCT）</dc:title>
  <dc:creator>Administrator</dc:creator>
  <cp:lastModifiedBy>USER-</cp:lastModifiedBy>
  <cp:revision>53</cp:revision>
  <dcterms:created xsi:type="dcterms:W3CDTF">2017-09-16T13:56:23Z</dcterms:created>
  <dcterms:modified xsi:type="dcterms:W3CDTF">2017-09-30T01:33:31Z</dcterms:modified>
</cp:coreProperties>
</file>