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22" r:id="rId3"/>
    <p:sldId id="385" r:id="rId4"/>
    <p:sldId id="399" r:id="rId5"/>
    <p:sldId id="386" r:id="rId6"/>
    <p:sldId id="387" r:id="rId7"/>
    <p:sldId id="388" r:id="rId8"/>
    <p:sldId id="389" r:id="rId9"/>
    <p:sldId id="390" r:id="rId10"/>
    <p:sldId id="400" r:id="rId11"/>
    <p:sldId id="391" r:id="rId12"/>
    <p:sldId id="401" r:id="rId13"/>
    <p:sldId id="392" r:id="rId14"/>
    <p:sldId id="393" r:id="rId15"/>
    <p:sldId id="394" r:id="rId16"/>
    <p:sldId id="395" r:id="rId17"/>
    <p:sldId id="376" r:id="rId18"/>
    <p:sldId id="377" r:id="rId19"/>
    <p:sldId id="378" r:id="rId20"/>
    <p:sldId id="396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8" r:id="rId46"/>
    <p:sldId id="430" r:id="rId47"/>
    <p:sldId id="427" r:id="rId48"/>
    <p:sldId id="363" r:id="rId49"/>
    <p:sldId id="379" r:id="rId50"/>
    <p:sldId id="365" r:id="rId51"/>
    <p:sldId id="383" r:id="rId52"/>
    <p:sldId id="397" r:id="rId53"/>
    <p:sldId id="431" r:id="rId54"/>
    <p:sldId id="432" r:id="rId55"/>
    <p:sldId id="384" r:id="rId56"/>
    <p:sldId id="433" r:id="rId57"/>
    <p:sldId id="434" r:id="rId58"/>
    <p:sldId id="436" r:id="rId59"/>
    <p:sldId id="398" r:id="rId60"/>
    <p:sldId id="437" r:id="rId61"/>
    <p:sldId id="438" r:id="rId62"/>
    <p:sldId id="439" r:id="rId63"/>
    <p:sldId id="426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29" autoAdjust="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167FC-7CE8-441A-B6BA-7745946D950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CC85-7989-48C9-B831-7BCDBCABA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greater&lt;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必须包含头文件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#include&lt;functional&gt;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2"/>
              </a:rPr>
              <a:t>priority_queue&lt;int, vector&lt;int&gt;, greater&lt;int&gt; &gt;pq;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2"/>
              </a:rPr>
              <a:t>中间的空格不加编译能出正确结果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3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2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4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18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4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740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0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2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0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4511-6E16-4C9D-A382-2803B3E2B3F6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8F%8B%E5%85%83%E5%87%BD%E6%95%B0&amp;tn=44039180_cpr&amp;fenlei=mv6quAkxTZn0IZRqIHckPjm4nH00T1YdrAnkrj79rjmdnWwhnW-b0ZwV5Hcvrjm3rH6sPfKWUMw85HfYnjn4nH6sgvPsT6KdThsqpZwYTjCEQLGCpyw9Uz4Bmy-bIi4WUvYETgN-TLwGUv3EPWD3rj6zrjRzPjbsnW64njb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aifengzhilian/article/details/23521505" TargetMode="External"/><Relationship Id="rId2" Type="http://schemas.openxmlformats.org/officeDocument/2006/relationships/hyperlink" Target="http://blog.csdn.net/haifengzhilian/article/details/235257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Muia/p/5774317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raphealguo/article/details/752341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raphealguo/article/details/75234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://baike.baidu.com/item/%E9%9B%86%E5%90%8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iuzhanchen1987/article/details/7324935" TargetMode="External"/><Relationship Id="rId2" Type="http://schemas.openxmlformats.org/officeDocument/2006/relationships/hyperlink" Target="http://www.cnblogs.com/maybe2030/p/4732377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blog.chinaunix.net/uid-26548237-id-348365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inaunix.net/uid-26548237-id-3483650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hinaunix.net/uid-26548237-id-3483650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blog.csdn.net/morewindows/article/details/6950917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7" y="0"/>
            <a:ext cx="563665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666" y="2320119"/>
            <a:ext cx="8365380" cy="2784143"/>
          </a:xfrm>
        </p:spPr>
        <p:txBody>
          <a:bodyPr/>
          <a:lstStyle/>
          <a:p>
            <a:r>
              <a:rPr lang="zh-CN" altLang="en-US" dirty="0"/>
              <a:t>队列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8743" y="5417989"/>
            <a:ext cx="3240862" cy="1126283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杨丽芳   孙重晖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2017.5.10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25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24" y="100951"/>
            <a:ext cx="5068278" cy="660054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741956" y="1624084"/>
            <a:ext cx="4986390" cy="17771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205980" y="4258101"/>
            <a:ext cx="4986390" cy="300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46" y="4860488"/>
            <a:ext cx="4688204" cy="15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0146" y="246316"/>
            <a:ext cx="10751854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结构体声明方式：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结构体声明方式：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node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7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x, y;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anose="020B0604030504040204" pitchFamily="34" charset="0"/>
              <a:cs typeface="宋体" panose="02010600030101010101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cs typeface="宋体" panose="02010600030101010101" pitchFamily="2" charset="-122"/>
              </a:rPr>
              <a:t>    //</a:t>
            </a:r>
            <a:r>
              <a:rPr lang="zh-CN" altLang="en-US" sz="2400" dirty="0">
                <a:latin typeface="Arial Unicode MS" panose="020B0604020202020204" pitchFamily="34" charset="-122"/>
                <a:cs typeface="宋体" panose="02010600030101010101" pitchFamily="2" charset="-122"/>
              </a:rPr>
              <a:t>表示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  <a:hlinkClick r:id="rId2"/>
              </a:rPr>
              <a:t>友元函数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  <a:hlinkClick r:id="rId2"/>
              </a:rPr>
              <a:t>友元函数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是指某些虽然不是类成员却能够访问类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的所有成员的函数。类授予它的友元特别的访问权。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bool friend operator &lt; (node a, node b)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254000" defTabSz="914400">
              <a:buClrTx/>
              <a:buSz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return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a.x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&gt;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b.x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     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结构体中，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小的优先级高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（把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号重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254000" defTabSz="914400">
              <a:buClrTx/>
              <a:buSz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//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小的优先级高，如果要大的优先级高，就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a.x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b.x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priority_queue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&lt;node&gt;q;//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定义方法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在该结构中，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为值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为优先级。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通过自定义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operator&lt;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操作符来比较元素中的优先级。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在重载”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&lt;”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时，最好不要重载”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&gt;”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，可能会发生编译错误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1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7" y="143104"/>
            <a:ext cx="9203910" cy="3671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9" y="3794078"/>
            <a:ext cx="8314598" cy="304546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38159" y="25758"/>
            <a:ext cx="9256602" cy="41727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467" y="3182771"/>
            <a:ext cx="2974520" cy="35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7958" y="665054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、双端队列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958" y="2092656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双端队列是由动态数组</a:t>
            </a:r>
            <a:r>
              <a:rPr lang="zh-CN" altLang="zh-CN" sz="2800" dirty="0" smtClean="0"/>
              <a:t>实现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。</a:t>
            </a:r>
            <a:r>
              <a:rPr lang="zh-CN" altLang="zh-CN" sz="2800" dirty="0"/>
              <a:t>双端队列和</a:t>
            </a:r>
            <a:r>
              <a:rPr lang="en-US" altLang="zh-CN" sz="2800" dirty="0"/>
              <a:t>vector</a:t>
            </a:r>
            <a:r>
              <a:rPr lang="zh-CN" altLang="zh-CN" sz="2800" dirty="0"/>
              <a:t>非常相似，但操作性能比</a:t>
            </a:r>
            <a:r>
              <a:rPr lang="en-US" altLang="zh-CN" sz="2800" dirty="0"/>
              <a:t>vector</a:t>
            </a:r>
            <a:r>
              <a:rPr lang="zh-CN" altLang="zh-CN" sz="2800" dirty="0"/>
              <a:t>会</a:t>
            </a:r>
            <a:r>
              <a:rPr lang="zh-CN" altLang="zh-CN" sz="2800" dirty="0" smtClean="0"/>
              <a:t>好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头文件： </a:t>
            </a:r>
            <a:r>
              <a:rPr lang="en-US" altLang="zh-CN" sz="2800" dirty="0"/>
              <a:t>#include &lt;</a:t>
            </a:r>
            <a:r>
              <a:rPr lang="en-US" altLang="zh-CN" sz="2800" dirty="0" err="1"/>
              <a:t>deque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2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4083" y="682388"/>
            <a:ext cx="10740788" cy="5577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3200" dirty="0">
                <a:solidFill>
                  <a:srgbClr val="FF0000"/>
                </a:solidFill>
              </a:rPr>
              <a:t>构造方法</a:t>
            </a:r>
            <a:r>
              <a:rPr lang="zh-CN" altLang="zh-CN" sz="3200" dirty="0" smtClean="0">
                <a:solidFill>
                  <a:srgbClr val="FF0000"/>
                </a:solidFill>
              </a:rPr>
              <a:t>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800" dirty="0"/>
          </a:p>
          <a:p>
            <a:pPr marL="857250" lvl="1" indent="-457200">
              <a:lnSpc>
                <a:spcPct val="150000"/>
              </a:lnSpc>
            </a:pPr>
            <a:r>
              <a:rPr lang="en-US" altLang="zh-CN" sz="2600" dirty="0" err="1"/>
              <a:t>deque</a:t>
            </a:r>
            <a:r>
              <a:rPr lang="en-US" altLang="zh-CN" sz="2600" dirty="0"/>
              <a:t>&lt;type&gt;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   //</a:t>
            </a:r>
            <a:r>
              <a:rPr lang="zh-CN" altLang="zh-CN" sz="2600" dirty="0"/>
              <a:t>创建一个没有任何元素的双端队列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smtClean="0"/>
              <a:t>      //</a:t>
            </a:r>
            <a:r>
              <a:rPr lang="zh-CN" altLang="zh-CN" sz="2600" dirty="0"/>
              <a:t>用另一个类型相同双端队列初始化该双端</a:t>
            </a:r>
            <a:r>
              <a:rPr lang="zh-CN" altLang="zh-CN" sz="2600" dirty="0" smtClean="0"/>
              <a:t>队列</a:t>
            </a:r>
            <a:endParaRPr lang="en-US" altLang="zh-CN" sz="2600" dirty="0" smtClean="0"/>
          </a:p>
          <a:p>
            <a:pPr marL="857250" lvl="1" indent="-457200">
              <a:lnSpc>
                <a:spcPct val="150000"/>
              </a:lnSpc>
            </a:pPr>
            <a:r>
              <a:rPr lang="en-US" altLang="zh-CN" sz="2600" dirty="0" err="1" smtClean="0"/>
              <a:t>deque</a:t>
            </a:r>
            <a:r>
              <a:rPr lang="en-US" altLang="zh-CN" sz="2600" dirty="0" smtClean="0"/>
              <a:t>&lt;type</a:t>
            </a:r>
            <a:r>
              <a:rPr lang="en-US" altLang="zh-CN" sz="2600" dirty="0"/>
              <a:t>&gt;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(</a:t>
            </a:r>
            <a:r>
              <a:rPr lang="en-US" altLang="zh-CN" sz="2600" dirty="0" err="1"/>
              <a:t>otherDeq</a:t>
            </a:r>
            <a:r>
              <a:rPr lang="en-US" altLang="zh-CN" sz="2600" dirty="0"/>
              <a:t>)  </a:t>
            </a:r>
            <a:endParaRPr lang="en-US" altLang="zh-CN" sz="2600" dirty="0" smtClean="0"/>
          </a:p>
          <a:p>
            <a:pPr marL="857250" lvl="1" indent="-457200">
              <a:lnSpc>
                <a:spcPct val="150000"/>
              </a:lnSpc>
            </a:pPr>
            <a:r>
              <a:rPr lang="en-US" altLang="zh-CN" sz="2600" dirty="0" err="1" smtClean="0"/>
              <a:t>deque</a:t>
            </a:r>
            <a:r>
              <a:rPr lang="en-US" altLang="zh-CN" sz="2600" dirty="0" smtClean="0"/>
              <a:t>&lt;type</a:t>
            </a:r>
            <a:r>
              <a:rPr lang="en-US" altLang="zh-CN" sz="2600" dirty="0"/>
              <a:t>&gt;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(size)  //</a:t>
            </a:r>
            <a:r>
              <a:rPr lang="zh-CN" altLang="zh-CN" sz="2600" dirty="0"/>
              <a:t>初始化一个固定</a:t>
            </a:r>
            <a:r>
              <a:rPr lang="en-US" altLang="zh-CN" sz="2600" dirty="0"/>
              <a:t>size</a:t>
            </a:r>
            <a:r>
              <a:rPr lang="zh-CN" altLang="zh-CN" sz="2600" dirty="0"/>
              <a:t>的双端队列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zh-CN" sz="2600" dirty="0" err="1"/>
              <a:t>deque</a:t>
            </a:r>
            <a:r>
              <a:rPr lang="en-US" altLang="zh-CN" sz="2600" dirty="0"/>
              <a:t>&lt;type&gt;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(n, element)  //</a:t>
            </a:r>
            <a:r>
              <a:rPr lang="zh-CN" altLang="zh-CN" sz="2600" dirty="0"/>
              <a:t>初始化</a:t>
            </a:r>
            <a:r>
              <a:rPr lang="en-US" altLang="zh-CN" sz="2600" dirty="0"/>
              <a:t>n</a:t>
            </a:r>
            <a:r>
              <a:rPr lang="zh-CN" altLang="zh-CN" sz="2600" dirty="0"/>
              <a:t>个相同元素的双端队列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smtClean="0"/>
              <a:t>      // </a:t>
            </a:r>
            <a:r>
              <a:rPr lang="zh-CN" altLang="zh-CN" sz="2600" dirty="0"/>
              <a:t>初始化双端队列中的某一段元素，从</a:t>
            </a:r>
            <a:r>
              <a:rPr lang="en-US" altLang="zh-CN" sz="2600" dirty="0"/>
              <a:t>begin </a:t>
            </a:r>
            <a:r>
              <a:rPr lang="zh-CN" altLang="zh-CN" sz="2600" dirty="0"/>
              <a:t>到</a:t>
            </a:r>
            <a:r>
              <a:rPr lang="en-US" altLang="zh-CN" sz="2600" dirty="0"/>
              <a:t> end - </a:t>
            </a:r>
            <a:r>
              <a:rPr lang="en-US" altLang="zh-CN" sz="2600" dirty="0" smtClean="0"/>
              <a:t>1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zh-CN" sz="2600" dirty="0" err="1" smtClean="0"/>
              <a:t>deque</a:t>
            </a:r>
            <a:r>
              <a:rPr lang="en-US" altLang="zh-CN" sz="2600" dirty="0" smtClean="0"/>
              <a:t>&lt;type</a:t>
            </a:r>
            <a:r>
              <a:rPr lang="en-US" altLang="zh-CN" sz="2600" dirty="0"/>
              <a:t>&gt; </a:t>
            </a:r>
            <a:r>
              <a:rPr lang="en-US" altLang="zh-CN" sz="2600" dirty="0" err="1"/>
              <a:t>deq</a:t>
            </a:r>
            <a:r>
              <a:rPr lang="en-US" altLang="zh-CN" sz="2600" dirty="0"/>
              <a:t>(</a:t>
            </a:r>
            <a:r>
              <a:rPr lang="en-US" altLang="zh-CN" sz="2600" dirty="0" err="1"/>
              <a:t>begin,end</a:t>
            </a:r>
            <a:r>
              <a:rPr lang="en-US" altLang="zh-CN" sz="260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9974" y="682389"/>
            <a:ext cx="10172636" cy="49768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双端队列的特有操作（双</a:t>
            </a:r>
            <a:r>
              <a:rPr lang="zh-CN" altLang="zh-CN" sz="2400" dirty="0" smtClean="0"/>
              <a:t>端</a:t>
            </a:r>
            <a:r>
              <a:rPr lang="zh-CN" altLang="en-US" sz="2400" dirty="0" smtClean="0"/>
              <a:t>队</a:t>
            </a:r>
            <a:r>
              <a:rPr lang="zh-CN" altLang="zh-CN" sz="2400" dirty="0" smtClean="0"/>
              <a:t>列</a:t>
            </a:r>
            <a:r>
              <a:rPr lang="zh-CN" altLang="zh-CN" sz="2400" dirty="0"/>
              <a:t>是</a:t>
            </a:r>
            <a:r>
              <a:rPr lang="en-US" altLang="zh-CN" sz="2400" u="sng" dirty="0" err="1">
                <a:hlinkClick r:id="rId2"/>
              </a:rPr>
              <a:t>顺序容器</a:t>
            </a:r>
            <a:r>
              <a:rPr lang="zh-CN" altLang="zh-CN" sz="2400" dirty="0"/>
              <a:t>，</a:t>
            </a:r>
            <a:r>
              <a:rPr lang="en-US" altLang="zh-CN" sz="2400" u="sng" dirty="0" err="1">
                <a:hlinkClick r:id="rId2"/>
              </a:rPr>
              <a:t>顺序容器</a:t>
            </a:r>
            <a:r>
              <a:rPr lang="zh-CN" altLang="zh-CN" sz="2400" dirty="0"/>
              <a:t>有</a:t>
            </a:r>
            <a:r>
              <a:rPr lang="en-US" altLang="zh-CN" sz="2400" u="sng" dirty="0" err="1">
                <a:hlinkClick r:id="rId3"/>
              </a:rPr>
              <a:t>容器</a:t>
            </a:r>
            <a:r>
              <a:rPr lang="zh-CN" altLang="zh-CN" sz="2400" dirty="0"/>
              <a:t>的共有操作）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	</a:t>
            </a:r>
            <a:r>
              <a:rPr lang="en-US" altLang="zh-CN" sz="2200" dirty="0" err="1" smtClean="0"/>
              <a:t>deq.assign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n,elem</a:t>
            </a:r>
            <a:r>
              <a:rPr lang="en-US" altLang="zh-CN" sz="2200" dirty="0"/>
              <a:t>)  // </a:t>
            </a:r>
            <a:r>
              <a:rPr lang="zh-CN" altLang="zh-CN" sz="2200" dirty="0"/>
              <a:t>赋值</a:t>
            </a:r>
            <a:r>
              <a:rPr lang="en-US" altLang="zh-CN" sz="2200" dirty="0"/>
              <a:t>n</a:t>
            </a:r>
            <a:r>
              <a:rPr lang="zh-CN" altLang="zh-CN" sz="2200" dirty="0"/>
              <a:t>个元素的拷贝给双端队列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deq.assign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beg,end</a:t>
            </a:r>
            <a:r>
              <a:rPr lang="en-US" altLang="zh-CN" sz="2200" dirty="0"/>
              <a:t>)  //</a:t>
            </a:r>
            <a:r>
              <a:rPr lang="zh-CN" altLang="zh-CN" sz="2200" dirty="0"/>
              <a:t>赋值一段迭代器的值给双端队列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deq.push_front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elem</a:t>
            </a:r>
            <a:r>
              <a:rPr lang="en-US" altLang="zh-CN" sz="2200" dirty="0"/>
              <a:t>)  // </a:t>
            </a:r>
            <a:r>
              <a:rPr lang="zh-CN" altLang="zh-CN" sz="2200" dirty="0"/>
              <a:t>添加一个元素在开头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deq.pop_front</a:t>
            </a:r>
            <a:r>
              <a:rPr lang="en-US" altLang="zh-CN" sz="2200" dirty="0"/>
              <a:t>()  // </a:t>
            </a:r>
            <a:r>
              <a:rPr lang="zh-CN" altLang="zh-CN" sz="2200" dirty="0"/>
              <a:t>删除第一个元素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/>
              <a:t>deq.at(index)  //</a:t>
            </a:r>
            <a:r>
              <a:rPr lang="zh-CN" altLang="zh-CN" sz="2200" dirty="0"/>
              <a:t>取固定位置的元素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</a:t>
            </a:r>
            <a:r>
              <a:rPr lang="en-US" altLang="zh-CN" sz="2200" dirty="0"/>
              <a:t>[index]  //</a:t>
            </a:r>
            <a:r>
              <a:rPr lang="zh-CN" altLang="zh-CN" sz="2200" dirty="0"/>
              <a:t>取固定位置的元素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deq.front</a:t>
            </a:r>
            <a:r>
              <a:rPr lang="en-US" altLang="zh-CN" sz="2200" dirty="0"/>
              <a:t>()  //</a:t>
            </a:r>
            <a:r>
              <a:rPr lang="zh-CN" altLang="zh-CN" sz="2200" dirty="0"/>
              <a:t>返回第一个元素（不检测容器是否为空）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err="1"/>
              <a:t>deq.back</a:t>
            </a:r>
            <a:r>
              <a:rPr lang="en-US" altLang="zh-CN" sz="2200" dirty="0"/>
              <a:t>()   //</a:t>
            </a:r>
            <a:r>
              <a:rPr lang="zh-CN" altLang="zh-CN" sz="2200" dirty="0"/>
              <a:t>返回最后一个元素（不检测容器是否为空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431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队列的练习题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UVA10935</a:t>
            </a:r>
            <a:r>
              <a:rPr lang="zh-CN" altLang="zh-CN" sz="2800" dirty="0"/>
              <a:t>（普通队列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UVA12100</a:t>
            </a:r>
            <a:r>
              <a:rPr lang="zh-CN" altLang="zh-CN" sz="2800" dirty="0"/>
              <a:t>（普通队列</a:t>
            </a:r>
            <a:r>
              <a:rPr lang="en-US" altLang="zh-CN" sz="2800" dirty="0"/>
              <a:t>+</a:t>
            </a:r>
            <a:r>
              <a:rPr lang="zh-CN" altLang="zh-CN" sz="2800" dirty="0"/>
              <a:t>优先队列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/>
              <a:t>UVA540</a:t>
            </a:r>
            <a:r>
              <a:rPr lang="zh-CN" altLang="zh-CN" sz="2800" dirty="0"/>
              <a:t>（优先队列）</a:t>
            </a:r>
            <a:endParaRPr lang="en-US" altLang="zh-CN" sz="2800" dirty="0"/>
          </a:p>
          <a:p>
            <a:r>
              <a:rPr lang="en-US" altLang="zh-CN" sz="2800" dirty="0"/>
              <a:t>UVA210</a:t>
            </a:r>
            <a:r>
              <a:rPr lang="zh-CN" altLang="zh-CN" sz="2800" dirty="0"/>
              <a:t>（双端队列）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0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70245" y="2753161"/>
            <a:ext cx="9321421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二</a:t>
            </a:r>
            <a:r>
              <a:rPr lang="zh-CN" altLang="en-US" sz="4400" dirty="0" smtClean="0"/>
              <a:t>、广度优先搜索</a:t>
            </a:r>
            <a:r>
              <a:rPr lang="en-US" altLang="zh-CN" sz="4400" dirty="0" smtClean="0"/>
              <a:t>BFS</a:t>
            </a:r>
            <a:r>
              <a:rPr lang="zh-CN" altLang="en-US" sz="4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/>
              <a:t>（</a:t>
            </a:r>
            <a:r>
              <a:rPr lang="zh-CN" altLang="en-US" dirty="0"/>
              <a:t>也称宽度优先搜索</a:t>
            </a:r>
            <a:r>
              <a:rPr lang="en-US" altLang="zh-CN" dirty="0"/>
              <a:t>: Breadth-First Search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29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（一）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算法的思想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5278" y="1905000"/>
            <a:ext cx="9539334" cy="42853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、从初始状态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开始，利用规则，生成下一层的状态。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、顺序检查下一层的所有状态，看是否出现目标状态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若没有出现，就对该层所有状态节点，分别利用规则，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生成再下一层的所有状态节点。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、继续按照上面的思想，这样一层层往下开展，直到出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现目标状态为止。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61" y="1599417"/>
            <a:ext cx="7883809" cy="39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02107" y="2916934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一、队列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37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sz="2200" dirty="0">
                <a:hlinkClick r:id="rId2"/>
              </a:rPr>
              <a:t>http://</a:t>
            </a:r>
            <a:r>
              <a:rPr lang="en-US" altLang="zh-CN" sz="2200" dirty="0" smtClean="0">
                <a:hlinkClick r:id="rId2"/>
              </a:rPr>
              <a:t>www.cnblogs.com/Muia/p/5774317.html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287" y="1514902"/>
            <a:ext cx="10808577" cy="51315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】</a:t>
            </a:r>
            <a:r>
              <a:rPr lang="zh-CN" altLang="en-US" sz="2800" dirty="0"/>
              <a:t>阿狸被困在迷宫，</a:t>
            </a:r>
            <a:r>
              <a:rPr lang="en-US" altLang="zh-CN" sz="2800" dirty="0"/>
              <a:t>snoopy</a:t>
            </a:r>
            <a:r>
              <a:rPr lang="zh-CN" altLang="en-US" sz="2800" dirty="0"/>
              <a:t>要去救他，</a:t>
            </a:r>
            <a:r>
              <a:rPr lang="en-US" altLang="zh-CN" sz="2800" dirty="0"/>
              <a:t>snoopy</a:t>
            </a:r>
            <a:r>
              <a:rPr lang="zh-CN" altLang="en-US" sz="2800" dirty="0"/>
              <a:t>可以向上、下、左、右四个方向行走，每走一步（格）就要喝掉一瓶益力多。现在给它一个迷宫</a:t>
            </a:r>
            <a:r>
              <a:rPr lang="zh-CN" altLang="en-US" sz="2800" dirty="0" smtClean="0"/>
              <a:t>地图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请问</a:t>
            </a:r>
            <a:r>
              <a:rPr lang="zh-CN" altLang="en-US" sz="2800" dirty="0"/>
              <a:t>：</a:t>
            </a:r>
            <a:r>
              <a:rPr lang="en-US" altLang="zh-CN" sz="2800" dirty="0"/>
              <a:t>snoopy</a:t>
            </a:r>
            <a:r>
              <a:rPr lang="zh-CN" altLang="en-US" sz="2800" dirty="0"/>
              <a:t>最少需要多少瓶益力多</a:t>
            </a:r>
            <a:r>
              <a:rPr lang="zh-CN" altLang="en-US" sz="2800" dirty="0" smtClean="0"/>
              <a:t>才能救阿狸？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输入数据</a:t>
            </a:r>
            <a:r>
              <a:rPr lang="en-US" altLang="zh-CN" sz="2800" b="1" dirty="0"/>
              <a:t>】</a:t>
            </a:r>
            <a:r>
              <a:rPr lang="zh-CN" altLang="en-US" sz="2800" dirty="0"/>
              <a:t>先输入一个数</a:t>
            </a:r>
            <a:r>
              <a:rPr lang="en-US" altLang="zh-CN" sz="2800" dirty="0"/>
              <a:t>t</a:t>
            </a:r>
            <a:r>
              <a:rPr lang="zh-CN" altLang="en-US" sz="2800" dirty="0"/>
              <a:t>，表示测试的数据个数 ，下面输入的就是</a:t>
            </a:r>
            <a:r>
              <a:rPr lang="en-US" altLang="zh-CN" sz="2800" dirty="0"/>
              <a:t>t</a:t>
            </a:r>
            <a:r>
              <a:rPr lang="zh-CN" altLang="en-US" sz="2800" dirty="0"/>
              <a:t>个迷宫 ，每个迷宫的输入都应包含以下数据 ，输入迷宫的大小 </a:t>
            </a:r>
            <a:r>
              <a:rPr lang="en-US" altLang="zh-CN" sz="2800" dirty="0"/>
              <a:t>n</a:t>
            </a:r>
            <a:r>
              <a:rPr lang="zh-CN" altLang="en-US" sz="2800" dirty="0"/>
              <a:t>（</a:t>
            </a:r>
            <a:r>
              <a:rPr lang="en-US" altLang="zh-CN" sz="2800" dirty="0"/>
              <a:t>n&lt;=15</a:t>
            </a:r>
            <a:r>
              <a:rPr lang="zh-CN" altLang="en-US" sz="2800" dirty="0"/>
              <a:t>），表示迷宫大小为</a:t>
            </a:r>
            <a:r>
              <a:rPr lang="en-US" altLang="zh-CN" sz="2800" dirty="0"/>
              <a:t>n*n</a:t>
            </a:r>
            <a:r>
              <a:rPr lang="zh-CN" altLang="en-US" sz="2800" dirty="0"/>
              <a:t>，接下来的</a:t>
            </a:r>
            <a:r>
              <a:rPr lang="en-US" altLang="zh-CN" sz="2800" dirty="0"/>
              <a:t>n</a:t>
            </a:r>
            <a:r>
              <a:rPr lang="zh-CN" altLang="en-US" sz="2800" dirty="0"/>
              <a:t>行表示迷宫。用大写字母“</a:t>
            </a:r>
            <a:r>
              <a:rPr lang="en-US" altLang="zh-CN" sz="2800" dirty="0"/>
              <a:t>S”</a:t>
            </a:r>
            <a:r>
              <a:rPr lang="zh-CN" altLang="en-US" sz="2800" dirty="0"/>
              <a:t>表示</a:t>
            </a:r>
            <a:r>
              <a:rPr lang="en-US" altLang="zh-CN" sz="2800" dirty="0"/>
              <a:t>snoopy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位置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用</a:t>
            </a:r>
            <a:r>
              <a:rPr lang="zh-CN" altLang="en-US" sz="2800" dirty="0"/>
              <a:t>大写字母“</a:t>
            </a:r>
            <a:r>
              <a:rPr lang="en-US" altLang="zh-CN" sz="2800" dirty="0"/>
              <a:t>E”</a:t>
            </a:r>
            <a:r>
              <a:rPr lang="zh-CN" altLang="en-US" sz="2800" dirty="0"/>
              <a:t>表示阿狸被困的</a:t>
            </a:r>
            <a:r>
              <a:rPr lang="zh-CN" altLang="en-US" sz="2800" dirty="0" smtClean="0"/>
              <a:t>位置，用</a:t>
            </a:r>
            <a:r>
              <a:rPr lang="zh-CN" altLang="en-US" sz="2800" dirty="0"/>
              <a:t>“</a:t>
            </a:r>
            <a:r>
              <a:rPr lang="en-US" altLang="zh-CN" sz="2800" dirty="0"/>
              <a:t>.”</a:t>
            </a:r>
            <a:r>
              <a:rPr lang="zh-CN" altLang="en-US" sz="2800" dirty="0"/>
              <a:t>表示</a:t>
            </a:r>
            <a:r>
              <a:rPr lang="zh-CN" altLang="en-US" sz="2800" dirty="0" smtClean="0"/>
              <a:t>空白，用</a:t>
            </a:r>
            <a:r>
              <a:rPr lang="zh-CN" altLang="en-US" sz="2800" dirty="0"/>
              <a:t>“*”表示</a:t>
            </a:r>
            <a:r>
              <a:rPr lang="zh-CN" altLang="en-US" sz="2800" dirty="0" smtClean="0"/>
              <a:t>障碍，阿</a:t>
            </a:r>
            <a:r>
              <a:rPr lang="zh-CN" altLang="en-US" sz="2800" dirty="0"/>
              <a:t>狸和</a:t>
            </a:r>
            <a:r>
              <a:rPr lang="en-US" altLang="zh-CN" sz="2800" dirty="0"/>
              <a:t>snoopy</a:t>
            </a:r>
            <a:r>
              <a:rPr lang="zh-CN" altLang="en-US" sz="2800" dirty="0"/>
              <a:t>都只有一个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【</a:t>
            </a:r>
            <a:r>
              <a:rPr lang="zh-CN" altLang="en-US" sz="2800" b="1" dirty="0"/>
              <a:t>输出数据</a:t>
            </a:r>
            <a:r>
              <a:rPr lang="en-US" altLang="zh-CN" sz="2800" b="1" dirty="0"/>
              <a:t>】</a:t>
            </a:r>
            <a:r>
              <a:rPr lang="zh-CN" altLang="en-US" sz="2800" dirty="0"/>
              <a:t>输出需要的</a:t>
            </a:r>
            <a:r>
              <a:rPr lang="zh-CN" altLang="en-US" sz="2800" dirty="0" smtClean="0"/>
              <a:t>最少的</a:t>
            </a:r>
            <a:r>
              <a:rPr lang="zh-CN" altLang="en-US" sz="2800" dirty="0"/>
              <a:t>益力多的瓶数</a:t>
            </a:r>
            <a:r>
              <a:rPr lang="en-US" altLang="zh-CN" sz="2800" dirty="0"/>
              <a:t>m </a:t>
            </a:r>
            <a:r>
              <a:rPr lang="zh-CN" altLang="en-US" sz="2800" dirty="0"/>
              <a:t>（数据保证一定有最少需要的益利多的瓶数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4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51" y="218364"/>
            <a:ext cx="3502598" cy="6470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31" y="333076"/>
            <a:ext cx="3454433" cy="1509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149" y="2175823"/>
            <a:ext cx="51816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13" y="52694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34" y="227320"/>
            <a:ext cx="5381625" cy="46291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4903" y="54891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783" y="301548"/>
            <a:ext cx="3706791" cy="31848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99306" y="3715599"/>
            <a:ext cx="4162030" cy="2235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确定前进的方向：下、右、上、左。从下方开始，逆时针搜索可能访问的方向（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注意遍历过的地方不再访问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8168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768600" y="539239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0747954" y="5379732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8297" y="6025260"/>
            <a:ext cx="6235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）出队列，（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1,2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）入队列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-0.00486 L -0.4552 -0.007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18 -0.00394 L -0.47331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）入队列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57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）入队列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2,3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6" grpId="0"/>
      <p:bldP spid="17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2,3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2,4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35833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9237979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106772" y="6036524"/>
            <a:ext cx="614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2,4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3,4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2,5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3511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35833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3,4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2,5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1,5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369660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87519" y="221355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1,5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1,6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89005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9766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8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264" y="581225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、队列结构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60" y="1413164"/>
            <a:ext cx="4331649" cy="8892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0268" y="1445551"/>
            <a:ext cx="5804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队列结构：先进先出</a:t>
            </a:r>
            <a:endParaRPr lang="en-US" altLang="zh-CN" sz="2800" dirty="0" smtClean="0"/>
          </a:p>
          <a:p>
            <a:r>
              <a:rPr lang="zh-CN" altLang="en-US" sz="2800" dirty="0" smtClean="0"/>
              <a:t>插入</a:t>
            </a:r>
            <a:r>
              <a:rPr lang="zh-CN" altLang="en-US" sz="2800" dirty="0"/>
              <a:t>在一端，删除在另一端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9" y="2826478"/>
            <a:ext cx="3848943" cy="5589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58773" y="2813793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初始化产生一个空队列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9" y="3487220"/>
            <a:ext cx="4052188" cy="9654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40789" y="384842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插入元素</a:t>
            </a:r>
            <a:r>
              <a:rPr lang="en-US" altLang="zh-CN" sz="2800" dirty="0" smtClean="0"/>
              <a:t>46</a:t>
            </a:r>
            <a:r>
              <a:rPr lang="zh-CN" altLang="en-US" sz="2800" dirty="0" smtClean="0"/>
              <a:t>后队列情况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92" y="4595524"/>
            <a:ext cx="4331649" cy="8892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63524" y="4612907"/>
            <a:ext cx="3890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再插入元素</a:t>
            </a:r>
            <a:r>
              <a:rPr lang="en-US" altLang="zh-CN" sz="2800" dirty="0" smtClean="0"/>
              <a:t>125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96</a:t>
            </a:r>
            <a:r>
              <a:rPr lang="zh-CN" altLang="en-US" sz="2800" dirty="0" smtClean="0"/>
              <a:t>后队列情况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684" y="5706992"/>
            <a:ext cx="3912457" cy="9146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378290" y="602229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弹出</a:t>
            </a:r>
            <a:r>
              <a:rPr lang="zh-CN" altLang="en-US" sz="2800" dirty="0" smtClean="0"/>
              <a:t>元素</a:t>
            </a:r>
            <a:r>
              <a:rPr lang="en-US" altLang="zh-CN" sz="2800" dirty="0" smtClean="0"/>
              <a:t>46</a:t>
            </a:r>
            <a:r>
              <a:rPr lang="zh-CN" altLang="en-US" sz="2800" dirty="0" smtClean="0"/>
              <a:t>后队列情况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68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5,3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1,6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1,7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402049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74075" y="265963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2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896304" y="6025260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5,3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1,6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1,7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402049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74075" y="265963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28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68991" y="6025260"/>
            <a:ext cx="5484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5,3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</a:rPr>
              <a:t>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6,3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）和（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5,2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）入队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53016" y="6013514"/>
            <a:ext cx="4556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1,7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出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1,8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）入队列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886764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83221" y="270892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1060965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5388050" y="302907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6328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29453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25 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31041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  <p:bldP spid="40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68991" y="6025260"/>
            <a:ext cx="54840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6,3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000" b="1" dirty="0">
                <a:solidFill>
                  <a:srgbClr val="0070C0"/>
                </a:solidFill>
              </a:rPr>
              <a:t>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6,4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）入队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450305" y="6025260"/>
            <a:ext cx="4556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5,2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</a:rPr>
              <a:t>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6,2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）入队列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736639" y="147412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30700" y="3080702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1060965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4737721" y="30715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8254932" y="6039111"/>
            <a:ext cx="3723504" cy="4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1,8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）</a:t>
            </a:r>
            <a:r>
              <a:rPr lang="zh-CN" altLang="en-US" sz="2000" b="1" dirty="0">
                <a:solidFill>
                  <a:srgbClr val="002060"/>
                </a:solidFill>
              </a:rPr>
              <a:t>出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2,8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）入队列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7154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6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0065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9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25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3177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25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323 0.00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1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  <p:bldP spid="40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68991" y="6025260"/>
            <a:ext cx="54840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6,4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</a:t>
            </a:r>
            <a:r>
              <a:rPr lang="zh-CN" altLang="en-US" sz="2000" b="1" dirty="0">
                <a:solidFill>
                  <a:srgbClr val="0070C0"/>
                </a:solidFill>
              </a:rPr>
              <a:t>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6,5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）入队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450305" y="6025260"/>
            <a:ext cx="4556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6,2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</a:rPr>
              <a:t>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6,1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）入队列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8944858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736639" y="182896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5029" y="3094743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1060965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4203644" y="309474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8254932" y="6039111"/>
            <a:ext cx="3723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2,8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）</a:t>
            </a:r>
            <a:r>
              <a:rPr lang="zh-CN" altLang="en-US" sz="2000" b="1" dirty="0">
                <a:solidFill>
                  <a:srgbClr val="002060"/>
                </a:solidFill>
              </a:rPr>
              <a:t>出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3,8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）入队列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49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20065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9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25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3177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25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323 0.00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1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  <p:bldP spid="40" grpId="0"/>
      <p:bldP spid="43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751" y="5337988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52871" y="534386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49534" y="5932382"/>
            <a:ext cx="41801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6,5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出</a:t>
            </a:r>
            <a:r>
              <a:rPr lang="zh-CN" altLang="en-US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70C0"/>
                </a:solidFill>
              </a:rPr>
              <a:t>7,5</a:t>
            </a:r>
            <a:r>
              <a:rPr lang="zh-CN" altLang="en-US" b="1" dirty="0" smtClean="0">
                <a:solidFill>
                  <a:srgbClr val="0070C0"/>
                </a:solidFill>
              </a:rPr>
              <a:t>）和（</a:t>
            </a:r>
            <a:r>
              <a:rPr lang="en-US" altLang="zh-CN" b="1" dirty="0" smtClean="0">
                <a:solidFill>
                  <a:srgbClr val="0070C0"/>
                </a:solidFill>
              </a:rPr>
              <a:t>6,6</a:t>
            </a:r>
            <a:r>
              <a:rPr lang="zh-CN" altLang="en-US" b="1" dirty="0" smtClean="0">
                <a:solidFill>
                  <a:srgbClr val="0070C0"/>
                </a:solidFill>
              </a:rPr>
              <a:t>）入队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72482" y="6039111"/>
            <a:ext cx="4556712" cy="452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</a:rPr>
              <a:t>6,1</a:t>
            </a:r>
            <a:r>
              <a:rPr lang="zh-CN" altLang="en-US" b="1" dirty="0" smtClean="0">
                <a:solidFill>
                  <a:srgbClr val="7030A0"/>
                </a:solidFill>
              </a:rPr>
              <a:t>）</a:t>
            </a:r>
            <a:r>
              <a:rPr lang="zh-CN" altLang="en-US" b="1" dirty="0">
                <a:solidFill>
                  <a:srgbClr val="7030A0"/>
                </a:solidFill>
              </a:rPr>
              <a:t>出</a:t>
            </a:r>
            <a:r>
              <a:rPr lang="zh-CN" altLang="en-US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b="1" dirty="0">
                <a:solidFill>
                  <a:srgbClr val="7030A0"/>
                </a:solidFill>
              </a:rPr>
              <a:t>7</a:t>
            </a:r>
            <a:r>
              <a:rPr lang="en-US" altLang="zh-CN" b="1" dirty="0" smtClean="0">
                <a:solidFill>
                  <a:srgbClr val="7030A0"/>
                </a:solidFill>
              </a:rPr>
              <a:t>,1</a:t>
            </a:r>
            <a:r>
              <a:rPr lang="zh-CN" altLang="en-US" b="1" dirty="0" smtClean="0">
                <a:solidFill>
                  <a:srgbClr val="7030A0"/>
                </a:solidFill>
              </a:rPr>
              <a:t>）入队列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367607" y="535183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250838" y="186432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19687" y="3520772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0795350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4187081" y="346183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8468496" y="6120796"/>
            <a:ext cx="3723504" cy="452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3,8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3,7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10854785" y="5701550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020665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709078" y="3083739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9687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6" name="矩形 55"/>
          <p:cNvSpPr/>
          <p:nvPr/>
        </p:nvSpPr>
        <p:spPr>
          <a:xfrm>
            <a:off x="4175638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7" name="矩形 56"/>
          <p:cNvSpPr/>
          <p:nvPr/>
        </p:nvSpPr>
        <p:spPr>
          <a:xfrm>
            <a:off x="7801566" y="188129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58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23307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3073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25 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 -0.00209 L -0.22591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25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16367 -0.0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2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  <p:bldP spid="40" grpId="0"/>
      <p:bldP spid="43" grpId="0"/>
      <p:bldP spid="44" grpId="0"/>
      <p:bldP spid="45" grpId="0"/>
      <p:bldP spid="53" grpId="0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4479" y="533815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2599" y="534402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074523" y="6039111"/>
            <a:ext cx="41801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7,5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出</a:t>
            </a:r>
            <a:r>
              <a:rPr lang="zh-CN" altLang="en-US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70C0"/>
                </a:solidFill>
              </a:rPr>
              <a:t>7,6 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941331" y="6067502"/>
            <a:ext cx="4556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</a:rPr>
              <a:t>6,6</a:t>
            </a:r>
            <a:r>
              <a:rPr lang="zh-CN" altLang="en-US" b="1" dirty="0" smtClean="0">
                <a:solidFill>
                  <a:srgbClr val="7030A0"/>
                </a:solidFill>
              </a:rPr>
              <a:t>）</a:t>
            </a:r>
            <a:r>
              <a:rPr lang="zh-CN" altLang="en-US" b="1" dirty="0">
                <a:solidFill>
                  <a:srgbClr val="7030A0"/>
                </a:solidFill>
              </a:rPr>
              <a:t>出</a:t>
            </a:r>
            <a:r>
              <a:rPr lang="zh-CN" altLang="en-US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b="1" dirty="0" smtClean="0">
                <a:solidFill>
                  <a:srgbClr val="7030A0"/>
                </a:solidFill>
              </a:rPr>
              <a:t>6,7</a:t>
            </a:r>
            <a:r>
              <a:rPr lang="zh-CN" altLang="en-US" b="1" dirty="0" smtClean="0">
                <a:solidFill>
                  <a:srgbClr val="7030A0"/>
                </a:solidFill>
              </a:rPr>
              <a:t>）和（</a:t>
            </a:r>
            <a:r>
              <a:rPr lang="en-US" altLang="zh-CN" b="1" dirty="0" smtClean="0">
                <a:solidFill>
                  <a:srgbClr val="7030A0"/>
                </a:solidFill>
              </a:rPr>
              <a:t>5,6</a:t>
            </a:r>
            <a:r>
              <a:rPr lang="zh-CN" altLang="en-US" b="1" dirty="0" smtClean="0">
                <a:solidFill>
                  <a:srgbClr val="7030A0"/>
                </a:solidFill>
              </a:rPr>
              <a:t>）入队列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367607" y="535183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251151" y="22768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21903" y="3530231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0795350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6721903" y="270201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8468496" y="6120796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3,7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4,7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10854785" y="5701550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020665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224119" y="3097551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9687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6" name="矩形 55"/>
          <p:cNvSpPr/>
          <p:nvPr/>
        </p:nvSpPr>
        <p:spPr>
          <a:xfrm>
            <a:off x="4175638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7" name="矩形 56"/>
          <p:cNvSpPr/>
          <p:nvPr/>
        </p:nvSpPr>
        <p:spPr>
          <a:xfrm>
            <a:off x="7801566" y="188129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4958991" y="535235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3645827" y="5201619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78988" y="6388645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7,1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8,1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095630" y="4855406"/>
            <a:ext cx="984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9774752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173575" y="3939102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27206" y="351638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4" name="矩形 63"/>
          <p:cNvSpPr/>
          <p:nvPr/>
        </p:nvSpPr>
        <p:spPr>
          <a:xfrm>
            <a:off x="6725663" y="313082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7242440" y="186529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6" name="矩形 65"/>
          <p:cNvSpPr/>
          <p:nvPr/>
        </p:nvSpPr>
        <p:spPr>
          <a:xfrm>
            <a:off x="4163923" y="352764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94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23307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25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3073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 -0.00209 L -0.22591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25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023 L -0.17044 -0.0481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-2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25 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12266 0.0724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36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4" grpId="0"/>
      <p:bldP spid="35" grpId="0"/>
      <p:bldP spid="40" grpId="0"/>
      <p:bldP spid="43" grpId="0"/>
      <p:bldP spid="44" grpId="0"/>
      <p:bldP spid="45" grpId="0"/>
      <p:bldP spid="53" grpId="0"/>
      <p:bldP spid="54" grpId="0"/>
      <p:bldP spid="52" grpId="0"/>
      <p:bldP spid="59" grpId="0"/>
      <p:bldP spid="60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4479" y="533815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2599" y="534402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783537" y="5927603"/>
            <a:ext cx="2079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7,6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出</a:t>
            </a:r>
            <a:r>
              <a:rPr lang="zh-CN" altLang="en-US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70C0"/>
                </a:solidFill>
              </a:rPr>
              <a:t>8,6 </a:t>
            </a:r>
            <a:r>
              <a:rPr lang="zh-CN" altLang="en-US" b="1" dirty="0" smtClean="0">
                <a:solidFill>
                  <a:srgbClr val="0070C0"/>
                </a:solidFill>
              </a:rPr>
              <a:t>）入队列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925303" y="5963162"/>
            <a:ext cx="4556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</a:rPr>
              <a:t>6,7</a:t>
            </a:r>
            <a:r>
              <a:rPr lang="zh-CN" altLang="en-US" b="1" dirty="0" smtClean="0">
                <a:solidFill>
                  <a:srgbClr val="7030A0"/>
                </a:solidFill>
              </a:rPr>
              <a:t>）</a:t>
            </a:r>
            <a:r>
              <a:rPr lang="zh-CN" altLang="en-US" b="1" dirty="0">
                <a:solidFill>
                  <a:srgbClr val="7030A0"/>
                </a:solidFill>
              </a:rPr>
              <a:t>出</a:t>
            </a:r>
            <a:r>
              <a:rPr lang="zh-CN" altLang="en-US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b="1" dirty="0" smtClean="0">
                <a:solidFill>
                  <a:srgbClr val="7030A0"/>
                </a:solidFill>
              </a:rPr>
              <a:t>6,8</a:t>
            </a:r>
            <a:r>
              <a:rPr lang="zh-CN" altLang="en-US" b="1" dirty="0" smtClean="0">
                <a:solidFill>
                  <a:srgbClr val="7030A0"/>
                </a:solidFill>
              </a:rPr>
              <a:t>）入队列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367607" y="535183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/>
              <a:t>8</a:t>
            </a:r>
            <a:r>
              <a:rPr lang="en-US" altLang="zh-CN" sz="2400" dirty="0" smtClean="0"/>
              <a:t>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251151" y="22768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6732189" y="3931140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10795350" y="533798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6734686" y="227604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7242440" y="5978832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8,1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8,2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11150838" y="5927603"/>
            <a:ext cx="1028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020665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02046" y="3118568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9687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6" name="矩形 55"/>
          <p:cNvSpPr/>
          <p:nvPr/>
        </p:nvSpPr>
        <p:spPr>
          <a:xfrm>
            <a:off x="4175638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7" name="矩形 56"/>
          <p:cNvSpPr/>
          <p:nvPr/>
        </p:nvSpPr>
        <p:spPr>
          <a:xfrm>
            <a:off x="7801566" y="188129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4958991" y="535235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3645827" y="5201619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909757" y="6346318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5,6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4,6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774752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753738" y="3955539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27206" y="351638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4" name="矩形 63"/>
          <p:cNvSpPr/>
          <p:nvPr/>
        </p:nvSpPr>
        <p:spPr>
          <a:xfrm>
            <a:off x="6725663" y="313082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7242440" y="186529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6" name="矩形 65"/>
          <p:cNvSpPr/>
          <p:nvPr/>
        </p:nvSpPr>
        <p:spPr>
          <a:xfrm>
            <a:off x="4163923" y="352764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6491055" y="533616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7216694" y="6312358"/>
            <a:ext cx="3723504" cy="452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</a:rPr>
              <a:t>4,7</a:t>
            </a:r>
            <a:r>
              <a:rPr lang="zh-CN" altLang="en-US" b="1" dirty="0" smtClean="0">
                <a:solidFill>
                  <a:srgbClr val="7030A0"/>
                </a:solidFill>
              </a:rPr>
              <a:t>）</a:t>
            </a:r>
            <a:r>
              <a:rPr lang="zh-CN" altLang="en-US" b="1" dirty="0">
                <a:solidFill>
                  <a:srgbClr val="7030A0"/>
                </a:solidFill>
              </a:rPr>
              <a:t>出</a:t>
            </a:r>
            <a:r>
              <a:rPr lang="zh-CN" altLang="en-US" b="1" dirty="0" smtClean="0">
                <a:solidFill>
                  <a:srgbClr val="7030A0"/>
                </a:solidFill>
              </a:rPr>
              <a:t>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24120" y="312549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0" name="矩形 69"/>
          <p:cNvSpPr/>
          <p:nvPr/>
        </p:nvSpPr>
        <p:spPr>
          <a:xfrm>
            <a:off x="6707879" y="351105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1" name="矩形 70"/>
          <p:cNvSpPr/>
          <p:nvPr/>
        </p:nvSpPr>
        <p:spPr>
          <a:xfrm>
            <a:off x="6734374" y="268680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2" name="矩形 71"/>
          <p:cNvSpPr/>
          <p:nvPr/>
        </p:nvSpPr>
        <p:spPr>
          <a:xfrm>
            <a:off x="4159525" y="393839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8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17422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1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25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694 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25 -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 -0.00209 L -0.16563 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2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41601 -0.098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49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12513 -0.0872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-43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39778 -0.0905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09" y="-45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5" grpId="0"/>
      <p:bldP spid="40" grpId="0"/>
      <p:bldP spid="43" grpId="0"/>
      <p:bldP spid="44" grpId="0"/>
      <p:bldP spid="45" grpId="0"/>
      <p:bldP spid="53" grpId="0"/>
      <p:bldP spid="54" grpId="0"/>
      <p:bldP spid="52" grpId="0"/>
      <p:bldP spid="59" grpId="0"/>
      <p:bldP spid="62" grpId="0"/>
      <p:bldP spid="67" grpId="0"/>
      <p:bldP spid="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4479" y="533815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2599" y="534402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901015" y="5948232"/>
            <a:ext cx="1982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8,6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出</a:t>
            </a:r>
            <a:r>
              <a:rPr lang="zh-CN" altLang="en-US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70C0"/>
                </a:solidFill>
              </a:rPr>
              <a:t>8,7 </a:t>
            </a:r>
            <a:r>
              <a:rPr lang="zh-CN" altLang="en-US" b="1" dirty="0" smtClean="0">
                <a:solidFill>
                  <a:srgbClr val="0070C0"/>
                </a:solidFill>
              </a:rPr>
              <a:t>）入队列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0089324" y="5337988"/>
            <a:ext cx="100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925303" y="5963162"/>
            <a:ext cx="4556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</a:rPr>
              <a:t>6,8</a:t>
            </a:r>
            <a:r>
              <a:rPr lang="zh-CN" altLang="en-US" b="1" dirty="0" smtClean="0">
                <a:solidFill>
                  <a:srgbClr val="7030A0"/>
                </a:solidFill>
              </a:rPr>
              <a:t>）</a:t>
            </a:r>
            <a:r>
              <a:rPr lang="zh-CN" altLang="en-US" b="1" dirty="0">
                <a:solidFill>
                  <a:srgbClr val="7030A0"/>
                </a:solidFill>
              </a:rPr>
              <a:t>出</a:t>
            </a:r>
            <a:r>
              <a:rPr lang="zh-CN" altLang="en-US" b="1" dirty="0" smtClean="0">
                <a:solidFill>
                  <a:srgbClr val="7030A0"/>
                </a:solidFill>
              </a:rPr>
              <a:t>队列，（</a:t>
            </a:r>
            <a:r>
              <a:rPr lang="en-US" altLang="zh-CN" b="1" dirty="0" smtClean="0">
                <a:solidFill>
                  <a:srgbClr val="7030A0"/>
                </a:solidFill>
              </a:rPr>
              <a:t>7,8</a:t>
            </a:r>
            <a:r>
              <a:rPr lang="zh-CN" altLang="en-US" b="1" dirty="0" smtClean="0">
                <a:solidFill>
                  <a:srgbClr val="7030A0"/>
                </a:solidFill>
              </a:rPr>
              <a:t>）入队列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367607" y="535183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251151" y="22768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7229687" y="3917947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6734686" y="227604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44" name="矩形 43"/>
          <p:cNvSpPr/>
          <p:nvPr/>
        </p:nvSpPr>
        <p:spPr>
          <a:xfrm>
            <a:off x="5720991" y="535961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7242440" y="5978832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8,2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2060"/>
                </a:solidFill>
              </a:rPr>
              <a:t>8,3</a:t>
            </a:r>
            <a:r>
              <a:rPr lang="zh-CN" altLang="en-US" b="1" dirty="0" smtClean="0">
                <a:solidFill>
                  <a:srgbClr val="002060"/>
                </a:solidFill>
              </a:rPr>
              <a:t>）入队列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10906689" y="5360354"/>
            <a:ext cx="1028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020665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30096" y="3530994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9687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6" name="矩形 55"/>
          <p:cNvSpPr/>
          <p:nvPr/>
        </p:nvSpPr>
        <p:spPr>
          <a:xfrm>
            <a:off x="4175638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7" name="矩形 56"/>
          <p:cNvSpPr/>
          <p:nvPr/>
        </p:nvSpPr>
        <p:spPr>
          <a:xfrm>
            <a:off x="7801566" y="188129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4958991" y="535235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4,6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3645827" y="5201619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909757" y="6346318"/>
            <a:ext cx="3723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4,6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r>
              <a:rPr lang="zh-CN" altLang="en-US" b="1" dirty="0">
                <a:solidFill>
                  <a:srgbClr val="002060"/>
                </a:solidFill>
              </a:rPr>
              <a:t>出</a:t>
            </a:r>
            <a:r>
              <a:rPr lang="zh-CN" altLang="en-US" b="1" dirty="0" smtClean="0">
                <a:solidFill>
                  <a:srgbClr val="002060"/>
                </a:solidFill>
              </a:rPr>
              <a:t>队列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17360" y="3944311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27206" y="351638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4" name="矩形 63"/>
          <p:cNvSpPr/>
          <p:nvPr/>
        </p:nvSpPr>
        <p:spPr>
          <a:xfrm>
            <a:off x="6725663" y="313082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7242440" y="186529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6" name="矩形 65"/>
          <p:cNvSpPr/>
          <p:nvPr/>
        </p:nvSpPr>
        <p:spPr>
          <a:xfrm>
            <a:off x="4163923" y="352764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9" name="矩形 68"/>
          <p:cNvSpPr/>
          <p:nvPr/>
        </p:nvSpPr>
        <p:spPr>
          <a:xfrm>
            <a:off x="7224120" y="312549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0" name="矩形 69"/>
          <p:cNvSpPr/>
          <p:nvPr/>
        </p:nvSpPr>
        <p:spPr>
          <a:xfrm>
            <a:off x="6707879" y="351105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1" name="矩形 70"/>
          <p:cNvSpPr/>
          <p:nvPr/>
        </p:nvSpPr>
        <p:spPr>
          <a:xfrm>
            <a:off x="6734374" y="268680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2" name="矩形 71"/>
          <p:cNvSpPr/>
          <p:nvPr/>
        </p:nvSpPr>
        <p:spPr>
          <a:xfrm>
            <a:off x="4159525" y="393839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3" name="矩形 72"/>
          <p:cNvSpPr/>
          <p:nvPr/>
        </p:nvSpPr>
        <p:spPr>
          <a:xfrm>
            <a:off x="7738081" y="3150028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6716771" y="39347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4696968" y="39472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21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23659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36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25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3073 0.001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25 -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41601 -0.098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495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23529 -0.0039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-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/>
      <p:bldP spid="33" grpId="0"/>
      <p:bldP spid="35" grpId="0"/>
      <p:bldP spid="44" grpId="0"/>
      <p:bldP spid="45" grpId="0"/>
      <p:bldP spid="53" grpId="0"/>
      <p:bldP spid="54" grpId="0"/>
      <p:bldP spid="52" grpId="0"/>
      <p:bldP spid="59" grpId="0"/>
      <p:bldP spid="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83" y="5124127"/>
            <a:ext cx="6205370" cy="90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4479" y="5338151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2599" y="534402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930517" y="6098117"/>
            <a:ext cx="35072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8,7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出</a:t>
            </a:r>
            <a:r>
              <a:rPr lang="zh-CN" altLang="en-US" b="1" dirty="0" smtClean="0">
                <a:solidFill>
                  <a:srgbClr val="0070C0"/>
                </a:solidFill>
              </a:rPr>
              <a:t>队列，（</a:t>
            </a:r>
            <a:r>
              <a:rPr lang="en-US" altLang="zh-CN" b="1" dirty="0" smtClean="0">
                <a:solidFill>
                  <a:srgbClr val="0070C0"/>
                </a:solidFill>
              </a:rPr>
              <a:t>8,8 </a:t>
            </a:r>
            <a:r>
              <a:rPr lang="zh-CN" altLang="en-US" b="1" dirty="0" smtClean="0">
                <a:solidFill>
                  <a:srgbClr val="0070C0"/>
                </a:solidFill>
              </a:rPr>
              <a:t>）入队列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74" y="281911"/>
            <a:ext cx="5381625" cy="46291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830675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287038" y="141442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4302960" y="18397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09766" y="103000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302960" y="22525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5409766" y="141744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5889713" y="143337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343619" y="13981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5902105" y="18234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367607" y="5351837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7251151" y="22768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7730096" y="3929904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66797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5889713" y="2224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6887686" y="103966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5386467" y="22967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1" name="矩形 40"/>
          <p:cNvSpPr/>
          <p:nvPr/>
        </p:nvSpPr>
        <p:spPr>
          <a:xfrm>
            <a:off x="7413638" y="1023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5372857" y="266492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43" name="矩形 42"/>
          <p:cNvSpPr/>
          <p:nvPr/>
        </p:nvSpPr>
        <p:spPr>
          <a:xfrm>
            <a:off x="6734686" y="227604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46" name="矩形 45"/>
          <p:cNvSpPr/>
          <p:nvPr/>
        </p:nvSpPr>
        <p:spPr>
          <a:xfrm>
            <a:off x="4869611" y="26734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5363205" y="3085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7875978" y="104422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7715288" y="14542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0" name="矩形 49"/>
          <p:cNvSpPr/>
          <p:nvPr/>
        </p:nvSpPr>
        <p:spPr>
          <a:xfrm>
            <a:off x="5724990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4715055" y="309428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020665" y="5219661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30096" y="3530994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</a:t>
            </a:r>
            <a:endParaRPr lang="zh-CN" altLang="en-US" sz="2800" b="1" dirty="0"/>
          </a:p>
        </p:txBody>
      </p:sp>
      <p:sp>
        <p:nvSpPr>
          <p:cNvPr id="55" name="矩形 54"/>
          <p:cNvSpPr/>
          <p:nvPr/>
        </p:nvSpPr>
        <p:spPr>
          <a:xfrm>
            <a:off x="6219687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6" name="矩形 55"/>
          <p:cNvSpPr/>
          <p:nvPr/>
        </p:nvSpPr>
        <p:spPr>
          <a:xfrm>
            <a:off x="4175638" y="31080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7" name="矩形 56"/>
          <p:cNvSpPr/>
          <p:nvPr/>
        </p:nvSpPr>
        <p:spPr>
          <a:xfrm>
            <a:off x="7801566" y="188129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4958991" y="535235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8,3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3645827" y="5201619"/>
            <a:ext cx="505" cy="7307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227206" y="351638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4" name="矩形 63"/>
          <p:cNvSpPr/>
          <p:nvPr/>
        </p:nvSpPr>
        <p:spPr>
          <a:xfrm>
            <a:off x="6725663" y="313082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7242440" y="186529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6" name="矩形 65"/>
          <p:cNvSpPr/>
          <p:nvPr/>
        </p:nvSpPr>
        <p:spPr>
          <a:xfrm>
            <a:off x="4163923" y="352764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69" name="矩形 68"/>
          <p:cNvSpPr/>
          <p:nvPr/>
        </p:nvSpPr>
        <p:spPr>
          <a:xfrm>
            <a:off x="7224120" y="312549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0" name="矩形 69"/>
          <p:cNvSpPr/>
          <p:nvPr/>
        </p:nvSpPr>
        <p:spPr>
          <a:xfrm>
            <a:off x="6707879" y="351105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1" name="矩形 70"/>
          <p:cNvSpPr/>
          <p:nvPr/>
        </p:nvSpPr>
        <p:spPr>
          <a:xfrm>
            <a:off x="6734374" y="268680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2" name="矩形 71"/>
          <p:cNvSpPr/>
          <p:nvPr/>
        </p:nvSpPr>
        <p:spPr>
          <a:xfrm>
            <a:off x="4159525" y="393839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endParaRPr lang="zh-CN" altLang="en-US" sz="2800" b="1" dirty="0"/>
          </a:p>
        </p:txBody>
      </p:sp>
      <p:sp>
        <p:nvSpPr>
          <p:cNvPr id="73" name="矩形 72"/>
          <p:cNvSpPr/>
          <p:nvPr/>
        </p:nvSpPr>
        <p:spPr>
          <a:xfrm>
            <a:off x="7738081" y="3150028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6716771" y="393472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4696968" y="39472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7210095" y="3927428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</a:t>
            </a:r>
            <a:endParaRPr lang="zh-CN" altLang="en-US" sz="2800" b="1" dirty="0"/>
          </a:p>
        </p:txBody>
      </p:sp>
      <p:sp>
        <p:nvSpPr>
          <p:cNvPr id="68" name="矩形 67"/>
          <p:cNvSpPr/>
          <p:nvPr/>
        </p:nvSpPr>
        <p:spPr>
          <a:xfrm>
            <a:off x="5191098" y="3942972"/>
            <a:ext cx="69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7738081" y="3942972"/>
            <a:ext cx="648902" cy="64190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026807" y="3710732"/>
            <a:ext cx="2616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找到阿狸，一共喝掉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16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瓶益力多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30104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3" grpId="0"/>
      <p:bldP spid="35" grpId="0"/>
      <p:bldP spid="2" grpId="0" animBg="1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6663" y="167522"/>
            <a:ext cx="10222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队列通常可以分为两种类型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 </a:t>
            </a:r>
            <a:r>
              <a:rPr lang="zh-CN" altLang="en-US" sz="2800" dirty="0"/>
              <a:t>①链式队列（由链表实现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     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 </a:t>
            </a:r>
            <a:r>
              <a:rPr lang="zh-CN" altLang="en-US" sz="2800" dirty="0"/>
              <a:t>②静态队列（由数组实现），静态队列通常都必须是循环队列。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35" y="1636097"/>
            <a:ext cx="8420100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61" y="4137840"/>
            <a:ext cx="6049726" cy="24347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79076" y="251984"/>
            <a:ext cx="4275078" cy="129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优点：插入和删除方便，但是查找比较复杂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4599" y="4529123"/>
            <a:ext cx="3467912" cy="129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优点：查找方便，但插入和删除比较复杂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22" y="361895"/>
            <a:ext cx="8884921" cy="581221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00011" y="2382592"/>
            <a:ext cx="9002332" cy="7212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24531" y="1182263"/>
            <a:ext cx="206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一定要加访问的标志位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22" y="141872"/>
            <a:ext cx="5354172" cy="661996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631842" y="1506828"/>
            <a:ext cx="3580327" cy="515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87405" y="1164240"/>
            <a:ext cx="3040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对于每组测试数据，访问标志位需要清零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31841" y="5186199"/>
            <a:ext cx="4249416" cy="6195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0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" y="0"/>
            <a:ext cx="5723809" cy="4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38" y="3162762"/>
            <a:ext cx="7304762" cy="369523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692462" y="4012117"/>
            <a:ext cx="5585138" cy="626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01319" y="2162719"/>
            <a:ext cx="3256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一定要判断是否访问越界，或者在读入数据时给边界加障碍物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sz="2200" dirty="0">
                <a:hlinkClick r:id="rId2"/>
              </a:rPr>
              <a:t>http://</a:t>
            </a:r>
            <a:r>
              <a:rPr lang="en-US" altLang="zh-CN" sz="2200" dirty="0" smtClean="0">
                <a:hlinkClick r:id="rId2"/>
              </a:rPr>
              <a:t>blog.csdn.net/raphealguo/article/details/7523411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921" y="2133600"/>
            <a:ext cx="9688691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题目描述</a:t>
            </a:r>
            <a:r>
              <a:rPr lang="en-US" altLang="zh-CN" sz="2400" b="1" dirty="0" smtClean="0"/>
              <a:t>】</a:t>
            </a:r>
            <a:r>
              <a:rPr lang="zh-CN" altLang="en-US" sz="2400" dirty="0"/>
              <a:t>给定序列</a:t>
            </a:r>
            <a:r>
              <a:rPr lang="en-US" altLang="zh-CN" sz="2400" dirty="0"/>
              <a:t>1 2 3 4 5 6</a:t>
            </a:r>
            <a:r>
              <a:rPr lang="zh-CN" altLang="en-US" sz="2400" dirty="0"/>
              <a:t>，再给定一个</a:t>
            </a:r>
            <a:r>
              <a:rPr lang="en-US" altLang="zh-CN" sz="2400" dirty="0"/>
              <a:t>k</a:t>
            </a:r>
            <a:r>
              <a:rPr lang="zh-CN" altLang="en-US" sz="2400" dirty="0"/>
              <a:t>，我们给出这样的操作：对于序列，我们可以将其中</a:t>
            </a:r>
            <a:r>
              <a:rPr lang="en-US" altLang="zh-CN" sz="2400" dirty="0"/>
              <a:t>k</a:t>
            </a:r>
            <a:r>
              <a:rPr lang="zh-CN" altLang="en-US" sz="2400" dirty="0"/>
              <a:t>个连续的数全部反转过来，例如</a:t>
            </a:r>
            <a:r>
              <a:rPr lang="en-US" altLang="zh-CN" sz="2400" dirty="0"/>
              <a:t>k = 3</a:t>
            </a:r>
            <a:r>
              <a:rPr lang="zh-CN" altLang="en-US" sz="2400" dirty="0"/>
              <a:t>的时候，上述序列经过</a:t>
            </a:r>
            <a:r>
              <a:rPr lang="en-US" altLang="zh-CN" sz="2400" dirty="0"/>
              <a:t>1</a:t>
            </a:r>
            <a:r>
              <a:rPr lang="zh-CN" altLang="en-US" sz="2400" dirty="0"/>
              <a:t>步操作后可以变成：</a:t>
            </a:r>
            <a:r>
              <a:rPr lang="en-US" altLang="zh-CN" sz="2400" dirty="0"/>
              <a:t>3 2 1 4 5 6 </a:t>
            </a:r>
            <a:r>
              <a:rPr lang="zh-CN" altLang="en-US" sz="2400" dirty="0"/>
              <a:t>，如果再对序列 </a:t>
            </a:r>
            <a:r>
              <a:rPr lang="en-US" altLang="zh-CN" sz="2400" dirty="0"/>
              <a:t>3 2 1 4 5 6</a:t>
            </a:r>
            <a:r>
              <a:rPr lang="zh-CN" altLang="en-US" sz="2400" dirty="0"/>
              <a:t>进行一步操作，可以变成</a:t>
            </a:r>
            <a:r>
              <a:rPr lang="en-US" altLang="zh-CN" sz="2400" dirty="0"/>
              <a:t>3 4 1 2 5 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。那么</a:t>
            </a:r>
            <a:r>
              <a:rPr lang="zh-CN" altLang="en-US" sz="2400" dirty="0"/>
              <a:t>现在题目就是，给定初始序列、结束序列，以及</a:t>
            </a:r>
            <a:r>
              <a:rPr lang="en-US" altLang="zh-CN" sz="2400" dirty="0"/>
              <a:t>k</a:t>
            </a:r>
            <a:r>
              <a:rPr lang="zh-CN" altLang="en-US" sz="2400" dirty="0"/>
              <a:t>的值，那么你能够求出从初始序列到结束序列的转变至少需要几步操作吗？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sz="2200" dirty="0">
                <a:hlinkClick r:id="rId2"/>
              </a:rPr>
              <a:t>http://</a:t>
            </a:r>
            <a:r>
              <a:rPr lang="en-US" altLang="zh-CN" sz="2200" dirty="0" smtClean="0">
                <a:hlinkClick r:id="rId2"/>
              </a:rPr>
              <a:t>blog.csdn.net/raphealguo/article/details/7523411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921" y="2133599"/>
            <a:ext cx="9688691" cy="4280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解题思路</a:t>
            </a:r>
            <a:r>
              <a:rPr lang="en-US" altLang="zh-CN" sz="2400" b="1" dirty="0" smtClean="0"/>
              <a:t>】</a:t>
            </a:r>
            <a:r>
              <a:rPr lang="zh-CN" altLang="en-US" sz="2400" dirty="0"/>
              <a:t>本题可以采用</a:t>
            </a:r>
            <a:r>
              <a:rPr lang="en-US" altLang="zh-CN" sz="2400" dirty="0"/>
              <a:t>BFS</a:t>
            </a:r>
            <a:r>
              <a:rPr lang="zh-CN" altLang="en-US" sz="2400" dirty="0"/>
              <a:t>求解，已经给定初始状态跟目标状态，要求之间的最短操作，其实也很明显是用</a:t>
            </a:r>
            <a:r>
              <a:rPr lang="en-US" altLang="zh-CN" sz="2400" dirty="0"/>
              <a:t>BFS</a:t>
            </a:r>
            <a:r>
              <a:rPr lang="zh-CN" altLang="en-US" sz="2400" dirty="0"/>
              <a:t>了。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sz="2000" dirty="0" smtClean="0"/>
              <a:t>假设</a:t>
            </a:r>
            <a:r>
              <a:rPr lang="zh-CN" altLang="en-US" sz="2000" dirty="0"/>
              <a:t>起始节点是：</a:t>
            </a:r>
            <a:r>
              <a:rPr lang="en-US" altLang="zh-CN" sz="2000" dirty="0"/>
              <a:t>{1 2 3 4 5 6}</a:t>
            </a:r>
            <a:r>
              <a:rPr lang="zh-CN" altLang="en-US" sz="2000" dirty="0"/>
              <a:t>，终点是：</a:t>
            </a:r>
            <a:r>
              <a:rPr lang="en-US" altLang="zh-CN" sz="2000" dirty="0"/>
              <a:t>{3 4 1 2 5 6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k=3</a:t>
            </a:r>
            <a:endParaRPr lang="zh-CN" altLang="en-US" sz="20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sz="2000" dirty="0"/>
              <a:t>去除队列中的起始节点时，将它的相邻节点加入队列，其相邻节点就是对其操作一次的所有序列：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2000" dirty="0"/>
              <a:t>{3 2 1 4 5 6}</a:t>
            </a:r>
            <a:r>
              <a:rPr lang="zh-CN" altLang="en-US" sz="2000" dirty="0"/>
              <a:t>、</a:t>
            </a:r>
            <a:r>
              <a:rPr lang="en-US" altLang="zh-CN" sz="2000" dirty="0"/>
              <a:t>{1 4 3 2 5 6}</a:t>
            </a:r>
            <a:r>
              <a:rPr lang="zh-CN" altLang="en-US" sz="2000" dirty="0"/>
              <a:t>、</a:t>
            </a:r>
            <a:r>
              <a:rPr lang="en-US" altLang="zh-CN" sz="2000" dirty="0"/>
              <a:t>{1 2 5 4 3 6}</a:t>
            </a:r>
            <a:r>
              <a:rPr lang="zh-CN" altLang="en-US" sz="2000" dirty="0"/>
              <a:t>、</a:t>
            </a:r>
            <a:r>
              <a:rPr lang="en-US" altLang="zh-CN" sz="2000" dirty="0"/>
              <a:t>{1 2 3 6 5 4}</a:t>
            </a:r>
            <a:endParaRPr lang="zh-CN" altLang="en-US" sz="20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sz="2000" dirty="0"/>
              <a:t>然后继续搜索即可得到终点，此时操作数就是搜索到的节点所在的层数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3211" y="3236682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（二）树的</a:t>
            </a:r>
            <a:r>
              <a:rPr lang="en-US" altLang="zh-CN" sz="4400" dirty="0"/>
              <a:t>BFS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405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168" y="423209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、树的概念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644" y="1210126"/>
            <a:ext cx="5379279" cy="564787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 smtClean="0"/>
              <a:t>树是</a:t>
            </a:r>
            <a:r>
              <a:rPr lang="zh-CN" altLang="en-US" sz="2200" dirty="0"/>
              <a:t>由</a:t>
            </a:r>
            <a:r>
              <a:rPr lang="en-US" altLang="zh-CN" sz="2200" dirty="0"/>
              <a:t>n</a:t>
            </a:r>
            <a:r>
              <a:rPr lang="zh-CN" altLang="en-US" sz="2200" dirty="0"/>
              <a:t>（</a:t>
            </a:r>
            <a:r>
              <a:rPr lang="en-US" altLang="zh-CN" sz="2200" dirty="0"/>
              <a:t>n&gt;=1</a:t>
            </a:r>
            <a:r>
              <a:rPr lang="zh-CN" altLang="en-US" sz="2200" dirty="0"/>
              <a:t>）个有限节点组成一个具有层次关系的</a:t>
            </a:r>
            <a:r>
              <a:rPr lang="zh-CN" altLang="en-US" sz="2200" dirty="0">
                <a:hlinkClick r:id="rId2"/>
              </a:rPr>
              <a:t>集合</a:t>
            </a:r>
            <a:r>
              <a:rPr lang="zh-CN" altLang="en-US" sz="2200" dirty="0"/>
              <a:t>。把它叫做“树”是因为它看起来像一棵倒挂的树，也就是说它是根朝上，而叶朝下的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树具有</a:t>
            </a:r>
            <a:r>
              <a:rPr lang="zh-CN" altLang="en-US" sz="2200" dirty="0"/>
              <a:t>以下的</a:t>
            </a:r>
            <a:r>
              <a:rPr lang="zh-CN" altLang="en-US" sz="2200" b="1" dirty="0"/>
              <a:t>特点</a:t>
            </a:r>
            <a:r>
              <a:rPr lang="zh-CN" altLang="en-US" sz="2200" dirty="0"/>
              <a:t>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）每个</a:t>
            </a:r>
            <a:r>
              <a:rPr lang="zh-CN" altLang="en-US" sz="2200" dirty="0"/>
              <a:t>节点有零个或多个子节点；没有父节点的节点称为根节点</a:t>
            </a:r>
            <a:r>
              <a:rPr lang="zh-CN" altLang="en-US" sz="2200" dirty="0" smtClean="0"/>
              <a:t>；</a:t>
            </a:r>
            <a:r>
              <a:rPr lang="en-US" altLang="zh-CN" sz="2200" dirty="0"/>
              <a:t>	 </a:t>
            </a:r>
            <a:r>
              <a:rPr lang="en-US" altLang="zh-CN" sz="2200" dirty="0" smtClean="0"/>
              <a:t>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）每</a:t>
            </a:r>
            <a:r>
              <a:rPr lang="zh-CN" altLang="en-US" sz="2200" dirty="0"/>
              <a:t>一个非根节点有且只有一个父节点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）除了</a:t>
            </a:r>
            <a:r>
              <a:rPr lang="zh-CN" altLang="en-US" sz="2200" dirty="0"/>
              <a:t>根节点外，每个子节点可以分为多个不相交的子</a:t>
            </a:r>
            <a:r>
              <a:rPr lang="zh-CN" altLang="en-US" sz="2200" dirty="0" smtClean="0"/>
              <a:t>树</a:t>
            </a:r>
            <a:endParaRPr lang="en-US" altLang="zh-CN" sz="2200" b="1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89" y="1407885"/>
            <a:ext cx="5056803" cy="40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8859" y="1159326"/>
            <a:ext cx="10198326" cy="431465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常见的树：</a:t>
            </a:r>
            <a:endParaRPr lang="en-US" altLang="zh-CN" sz="28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二</a:t>
            </a:r>
            <a:r>
              <a:rPr lang="zh-CN" altLang="en-US" sz="2800" b="1" dirty="0"/>
              <a:t>叉查找树（二叉排序树</a:t>
            </a:r>
            <a:r>
              <a:rPr lang="zh-CN" altLang="en-US" sz="2800" b="1" dirty="0" smtClean="0"/>
              <a:t>）、平衡</a:t>
            </a:r>
            <a:r>
              <a:rPr lang="zh-CN" altLang="en-US" sz="2800" b="1" dirty="0"/>
              <a:t>二叉树（</a:t>
            </a:r>
            <a:r>
              <a:rPr lang="en-US" altLang="zh-CN" sz="2800" b="1" dirty="0"/>
              <a:t>AVL</a:t>
            </a:r>
            <a:r>
              <a:rPr lang="zh-CN" altLang="en-US" sz="2800" b="1" dirty="0"/>
              <a:t>树</a:t>
            </a:r>
            <a:r>
              <a:rPr lang="zh-CN" altLang="en-US" sz="2800" b="1" dirty="0" smtClean="0"/>
              <a:t>）、</a:t>
            </a:r>
            <a:endParaRPr lang="en-US" altLang="zh-CN" sz="28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红</a:t>
            </a:r>
            <a:r>
              <a:rPr lang="zh-CN" altLang="en-US" sz="2800" b="1" dirty="0"/>
              <a:t>黑树、</a:t>
            </a:r>
            <a:r>
              <a:rPr lang="en-US" altLang="zh-CN" sz="2800" b="1" dirty="0"/>
              <a:t>B-</a:t>
            </a:r>
            <a:r>
              <a:rPr lang="zh-CN" altLang="en-US" sz="2800" b="1" dirty="0"/>
              <a:t>树、</a:t>
            </a:r>
            <a:r>
              <a:rPr lang="en-US" altLang="zh-CN" sz="2800" b="1" dirty="0"/>
              <a:t>B+</a:t>
            </a:r>
            <a:r>
              <a:rPr lang="zh-CN" altLang="en-US" sz="2800" b="1" dirty="0"/>
              <a:t>树、字典树（</a:t>
            </a:r>
            <a:r>
              <a:rPr lang="en-US" altLang="zh-CN" sz="2800" b="1" dirty="0" err="1"/>
              <a:t>trie</a:t>
            </a:r>
            <a:r>
              <a:rPr lang="zh-CN" altLang="en-US" sz="2800" b="1" dirty="0"/>
              <a:t>树）、后缀树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 smtClean="0"/>
              <a:t>		</a:t>
            </a:r>
            <a:r>
              <a:rPr lang="zh-CN" altLang="en-US" sz="2800" b="1" dirty="0" smtClean="0"/>
              <a:t>广义</a:t>
            </a:r>
            <a:r>
              <a:rPr lang="zh-CN" altLang="en-US" sz="2800" b="1" dirty="0"/>
              <a:t>后缀</a:t>
            </a:r>
            <a:r>
              <a:rPr lang="zh-CN" altLang="en-US" sz="2800" b="1" dirty="0" smtClean="0"/>
              <a:t>树</a:t>
            </a:r>
            <a:endParaRPr lang="en-US" altLang="zh-CN" sz="2800" b="1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参考博客：     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www.cnblogs.com/maybe2030/p/4732377.html</a:t>
            </a:r>
            <a:endParaRPr lang="en-US" altLang="zh-CN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 smtClean="0">
                <a:hlinkClick r:id="rId3"/>
              </a:rPr>
              <a:t>	http</a:t>
            </a:r>
            <a:r>
              <a:rPr lang="en-US" altLang="zh-CN" sz="2800" dirty="0">
                <a:hlinkClick r:id="rId3"/>
              </a:rPr>
              <a:t>://</a:t>
            </a:r>
            <a:r>
              <a:rPr lang="en-US" altLang="zh-CN" sz="2800" dirty="0" smtClean="0">
                <a:hlinkClick r:id="rId3"/>
              </a:rPr>
              <a:t>blog.csdn.net/liuzhanchen1987/article/details/7324935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98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6100889" y="347652"/>
            <a:ext cx="5443462" cy="2865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20" name="矩形 19"/>
          <p:cNvSpPr/>
          <p:nvPr/>
        </p:nvSpPr>
        <p:spPr>
          <a:xfrm>
            <a:off x="6061780" y="3547664"/>
            <a:ext cx="5443462" cy="2865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223674" y="1603363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顺序存储</a:t>
            </a: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029972" y="4697604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链式存储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64" y="2712540"/>
            <a:ext cx="1971648" cy="2487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78" y="3651716"/>
            <a:ext cx="5095165" cy="2480471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4862000" y="1854746"/>
            <a:ext cx="1236873" cy="7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86195" y="4980607"/>
            <a:ext cx="1238886" cy="13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0680" y="5504889"/>
            <a:ext cx="2805720" cy="79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给定一个二叉树，画其对应的存储结构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94" y="382709"/>
            <a:ext cx="5091849" cy="2830829"/>
          </a:xfrm>
          <a:prstGeom prst="rect">
            <a:avLst/>
          </a:prstGeom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2111150" y="723213"/>
            <a:ext cx="9257393" cy="542774"/>
          </a:xfrm>
          <a:prstGeom prst="rect">
            <a:avLst/>
          </a:prstGeom>
          <a:ln w="6350">
            <a:noFill/>
          </a:ln>
        </p:spPr>
        <p:txBody>
          <a:bodyPr lIns="97971" tIns="48986" rIns="97971" bIns="48986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tabLst>
                <a:tab pos="5042304" algn="l"/>
              </a:tabLst>
              <a:defRPr/>
            </a:pPr>
            <a:r>
              <a:rPr lang="en-US" altLang="zh-CN" sz="3429" dirty="0">
                <a:solidFill>
                  <a:schemeClr val="tx1"/>
                </a:solidFill>
              </a:rPr>
              <a:t>2</a:t>
            </a:r>
            <a:r>
              <a:rPr lang="zh-CN" altLang="en-US" sz="3429" dirty="0">
                <a:solidFill>
                  <a:schemeClr val="tx1"/>
                </a:solidFill>
              </a:rPr>
              <a:t>、树</a:t>
            </a:r>
            <a:r>
              <a:rPr lang="zh-CN" altLang="en-US" sz="3429" dirty="0" smtClean="0">
                <a:solidFill>
                  <a:schemeClr val="tx1"/>
                </a:solidFill>
              </a:rPr>
              <a:t>的存储</a:t>
            </a:r>
            <a:endParaRPr lang="en-US" altLang="zh-CN" sz="3429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1111" y="2217409"/>
            <a:ext cx="30613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注意：顺序存储结构中，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指向根节点的下标，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Lchild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对应为每个节点的左孩子的下标，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Rchild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对应右孩子下标</a:t>
            </a:r>
            <a:endParaRPr lang="zh-CN" altLang="en-US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2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6" grpId="0"/>
      <p:bldP spid="9" grpId="0"/>
      <p:bldP spid="23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5" y="657864"/>
            <a:ext cx="8807902" cy="50799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29886" y="587430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BFS</a:t>
            </a:r>
            <a:r>
              <a:rPr lang="zh-CN" altLang="en-US" sz="2400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按照从上到下</a:t>
            </a:r>
            <a:r>
              <a:rPr lang="zh-CN" altLang="en-US" sz="2400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、从左到右的</a:t>
            </a:r>
            <a:r>
              <a:rPr lang="zh-CN" altLang="en-US" sz="2400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顺序遍历树</a:t>
            </a:r>
            <a:endParaRPr lang="en-US" altLang="zh-CN" sz="2400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11150" y="723213"/>
            <a:ext cx="9257393" cy="542774"/>
          </a:xfrm>
          <a:prstGeom prst="rect">
            <a:avLst/>
          </a:prstGeom>
          <a:ln w="6350">
            <a:noFill/>
          </a:ln>
        </p:spPr>
        <p:txBody>
          <a:bodyPr lIns="97971" tIns="48986" rIns="97971" bIns="48986" anchor="ctr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tabLst>
                <a:tab pos="5042304" algn="l"/>
              </a:tabLst>
              <a:defRPr/>
            </a:pPr>
            <a:r>
              <a:rPr lang="en-US" altLang="zh-CN" sz="3429" dirty="0" smtClean="0">
                <a:solidFill>
                  <a:schemeClr val="tx1"/>
                </a:solidFill>
              </a:rPr>
              <a:t>3</a:t>
            </a:r>
            <a:r>
              <a:rPr lang="zh-CN" altLang="en-US" sz="3429" dirty="0" smtClean="0">
                <a:solidFill>
                  <a:schemeClr val="tx1"/>
                </a:solidFill>
              </a:rPr>
              <a:t>、</a:t>
            </a:r>
            <a:r>
              <a:rPr lang="zh-CN" altLang="en-US" sz="3429" dirty="0">
                <a:solidFill>
                  <a:schemeClr val="tx1"/>
                </a:solidFill>
              </a:rPr>
              <a:t>树</a:t>
            </a:r>
            <a:r>
              <a:rPr lang="zh-CN" altLang="en-US" sz="3429" dirty="0" smtClean="0">
                <a:solidFill>
                  <a:schemeClr val="tx1"/>
                </a:solidFill>
              </a:rPr>
              <a:t>的</a:t>
            </a:r>
            <a:r>
              <a:rPr lang="en-US" altLang="zh-CN" sz="3429" dirty="0" smtClean="0">
                <a:solidFill>
                  <a:schemeClr val="tx1"/>
                </a:solidFill>
              </a:rPr>
              <a:t>BFS</a:t>
            </a:r>
            <a:endParaRPr lang="en-US" altLang="zh-CN" sz="342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2424" y="624110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、普通队列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使用队列需包含头文件：</a:t>
            </a:r>
            <a:r>
              <a:rPr lang="en-US" altLang="zh-CN" sz="2800" dirty="0"/>
              <a:t>#include &lt;queue</a:t>
            </a:r>
            <a:r>
              <a:rPr lang="en-US" altLang="zh-CN" sz="2800" dirty="0" smtClean="0"/>
              <a:t>&gt;</a:t>
            </a:r>
          </a:p>
          <a:p>
            <a:endParaRPr lang="zh-CN" altLang="zh-CN" sz="2800" dirty="0"/>
          </a:p>
          <a:p>
            <a:r>
              <a:rPr lang="zh-CN" altLang="zh-CN" sz="2800" dirty="0"/>
              <a:t>声明方式：</a:t>
            </a:r>
            <a:r>
              <a:rPr lang="en-US" altLang="zh-CN" sz="2800" dirty="0"/>
              <a:t>queue&lt;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&gt; q</a:t>
            </a:r>
            <a:r>
              <a:rPr lang="en-US" altLang="zh-CN" sz="2800" dirty="0" smtClean="0"/>
              <a:t>;      //</a:t>
            </a:r>
            <a:r>
              <a:rPr lang="zh-CN" altLang="zh-CN" sz="2800" dirty="0" smtClean="0"/>
              <a:t>使用默认的双端队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   //</a:t>
            </a:r>
            <a:r>
              <a:rPr lang="zh-CN" altLang="zh-CN" sz="2800" dirty="0" smtClean="0"/>
              <a:t>列为底层容器创建了一个空的</a:t>
            </a:r>
            <a:r>
              <a:rPr lang="en-US" altLang="zh-CN" sz="2800" dirty="0" smtClean="0"/>
              <a:t>queue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   //</a:t>
            </a:r>
            <a:r>
              <a:rPr lang="zh-CN" altLang="zh-CN" sz="2800" dirty="0" smtClean="0"/>
              <a:t>队列对象</a:t>
            </a:r>
            <a:r>
              <a:rPr lang="en-US" altLang="zh-CN" sz="2800" dirty="0" smtClean="0"/>
              <a:t>q</a:t>
            </a:r>
            <a:r>
              <a:rPr lang="zh-CN" altLang="zh-CN" sz="2800" dirty="0" smtClean="0"/>
              <a:t>，数据元素为</a:t>
            </a:r>
            <a:r>
              <a:rPr lang="en-US" altLang="zh-CN" sz="2800" dirty="0" err="1" smtClean="0"/>
              <a:t>int</a:t>
            </a:r>
            <a:r>
              <a:rPr lang="zh-CN" altLang="zh-CN" sz="2800" dirty="0" smtClean="0"/>
              <a:t>类型</a:t>
            </a:r>
            <a:r>
              <a:rPr lang="en-US" altLang="zh-CN" sz="2800" dirty="0" smtClean="0"/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   //</a:t>
            </a:r>
            <a:r>
              <a:rPr lang="zh-CN" altLang="zh-CN" sz="2800" dirty="0" smtClean="0"/>
              <a:t>（注意也可存储自定义结构体）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1155" y="1190172"/>
            <a:ext cx="8915400" cy="3777622"/>
          </a:xfrm>
        </p:spPr>
        <p:txBody>
          <a:bodyPr/>
          <a:lstStyle/>
          <a:p>
            <a:endParaRPr lang="en-US" altLang="zh-CN" sz="2286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树的遍历可以</a:t>
            </a:r>
            <a:r>
              <a:rPr lang="zh-CN" altLang="en-US" sz="28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通过队列来实现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43" y="2422614"/>
            <a:ext cx="2379862" cy="3002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91" y="3294964"/>
            <a:ext cx="7367614" cy="6291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6429" y="3360364"/>
            <a:ext cx="4074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/>
              <a:t>1</a:t>
            </a:r>
            <a:endParaRPr lang="zh-CN" altLang="en-US" sz="2667" dirty="0"/>
          </a:p>
        </p:txBody>
      </p:sp>
      <p:sp>
        <p:nvSpPr>
          <p:cNvPr id="8" name="文本框 7"/>
          <p:cNvSpPr txBox="1"/>
          <p:nvPr/>
        </p:nvSpPr>
        <p:spPr>
          <a:xfrm>
            <a:off x="5845130" y="3363256"/>
            <a:ext cx="4074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/>
              <a:t>2</a:t>
            </a:r>
            <a:endParaRPr lang="zh-CN" altLang="en-US" sz="2667" dirty="0"/>
          </a:p>
        </p:txBody>
      </p:sp>
      <p:sp>
        <p:nvSpPr>
          <p:cNvPr id="9" name="文本框 8"/>
          <p:cNvSpPr txBox="1"/>
          <p:nvPr/>
        </p:nvSpPr>
        <p:spPr>
          <a:xfrm>
            <a:off x="6423831" y="3360364"/>
            <a:ext cx="4074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/>
              <a:t>3</a:t>
            </a:r>
            <a:endParaRPr lang="zh-CN" altLang="en-US" sz="2667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874" y="3377906"/>
            <a:ext cx="4074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/>
              <a:t>4</a:t>
            </a:r>
            <a:endParaRPr lang="zh-CN" altLang="en-US" sz="2667" dirty="0"/>
          </a:p>
        </p:txBody>
      </p:sp>
      <p:sp>
        <p:nvSpPr>
          <p:cNvPr id="11" name="文本框 10"/>
          <p:cNvSpPr txBox="1"/>
          <p:nvPr/>
        </p:nvSpPr>
        <p:spPr>
          <a:xfrm>
            <a:off x="7554875" y="3352866"/>
            <a:ext cx="40741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/>
              <a:t>5</a:t>
            </a:r>
            <a:endParaRPr lang="zh-CN" altLang="en-US" sz="2667" dirty="0"/>
          </a:p>
        </p:txBody>
      </p:sp>
    </p:spTree>
    <p:extLst>
      <p:ext uri="{BB962C8B-B14F-4D97-AF65-F5344CB8AC3E}">
        <p14:creationId xmlns:p14="http://schemas.microsoft.com/office/powerpoint/2010/main" val="32949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00104 0.129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0026 0.131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00313 0.136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182 0.13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00078 0.1409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6" y="2613474"/>
            <a:ext cx="3512144" cy="20500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90" y="372047"/>
            <a:ext cx="6983260" cy="55647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38531" y="6077348"/>
            <a:ext cx="5022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BFS</a:t>
            </a:r>
            <a:r>
              <a:rPr lang="zh-CN" altLang="en-US" sz="2400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访问链式存储的二叉树代码实现</a:t>
            </a:r>
            <a:endParaRPr lang="en-US" altLang="zh-CN" sz="2400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5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79" y="2888758"/>
            <a:ext cx="4981575" cy="3295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、树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BFS</a:t>
            </a:r>
            <a:r>
              <a:rPr lang="zh-CN" altLang="en-US" b="1" dirty="0" smtClean="0"/>
              <a:t>样例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991" y="175045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题目</a:t>
            </a:r>
            <a:r>
              <a:rPr lang="en-US" altLang="zh-CN" sz="2400" b="1" dirty="0" smtClean="0"/>
              <a:t>】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先序遍历创建一棵</a:t>
            </a:r>
            <a:r>
              <a:rPr lang="zh-CN" altLang="en-US" sz="2400" dirty="0" smtClean="0"/>
              <a:t>树（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表示输入的为空子树），</a:t>
            </a:r>
            <a:r>
              <a:rPr lang="zh-CN" altLang="en-US" sz="2400" dirty="0"/>
              <a:t>以层次遍历输出</a:t>
            </a:r>
          </a:p>
          <a:p>
            <a:pPr marL="800100" lvl="2" indent="0">
              <a:buNone/>
            </a:pPr>
            <a:r>
              <a:rPr lang="zh-CN" altLang="en-US" sz="2400" b="1" dirty="0"/>
              <a:t>样例输入 </a:t>
            </a:r>
            <a:endParaRPr lang="zh-CN" altLang="en-US" sz="2400" dirty="0"/>
          </a:p>
          <a:p>
            <a:pPr marL="800100" lvl="2" indent="0">
              <a:buNone/>
            </a:pPr>
            <a:r>
              <a:rPr lang="en-US" altLang="zh-CN" sz="2400" dirty="0" smtClean="0"/>
              <a:t>		A</a:t>
            </a:r>
            <a:r>
              <a:rPr lang="en-US" altLang="zh-CN" sz="2400" dirty="0"/>
              <a:t> B # D # # C E # # F # # </a:t>
            </a:r>
          </a:p>
          <a:p>
            <a:pPr marL="800100" lvl="2" indent="0">
              <a:buNone/>
            </a:pPr>
            <a:r>
              <a:rPr lang="zh-CN" altLang="en-US" sz="2400" b="1" dirty="0"/>
              <a:t>样例输出 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 A B C D E F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8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1" y="141667"/>
            <a:ext cx="4022510" cy="55379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31" y="2550017"/>
            <a:ext cx="7984669" cy="40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067297" y="31333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 smtClean="0"/>
              <a:t>（三）图的</a:t>
            </a:r>
            <a:r>
              <a:rPr lang="en-US" altLang="zh-CN" sz="4800" dirty="0" smtClean="0"/>
              <a:t>BFS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、图的概念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692053"/>
            <a:ext cx="7290236" cy="2631854"/>
          </a:xfrm>
        </p:spPr>
      </p:pic>
      <p:sp>
        <p:nvSpPr>
          <p:cNvPr id="6" name="矩形 5"/>
          <p:cNvSpPr/>
          <p:nvPr/>
        </p:nvSpPr>
        <p:spPr>
          <a:xfrm>
            <a:off x="1549242" y="4804564"/>
            <a:ext cx="995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如上图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示，这就是我们所说的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，这里展示的是一个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，连通即每</a:t>
            </a:r>
            <a:r>
              <a:rPr lang="en-US" altLang="zh-CN" sz="2400" dirty="0">
                <a:latin typeface="Courier New" panose="02070309020205020404" pitchFamily="49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个点都有至少一条路径相连，例如</a:t>
            </a:r>
            <a:r>
              <a:rPr lang="en-US" altLang="zh-CN" sz="2400" dirty="0">
                <a:latin typeface="Courier New" panose="02070309020205020404" pitchFamily="49" charset="0"/>
              </a:rPr>
              <a:t>V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>
                <a:latin typeface="Courier New" panose="02070309020205020404" pitchFamily="49" charset="0"/>
              </a:rPr>
              <a:t>V</a:t>
            </a:r>
            <a:r>
              <a:rPr lang="en-US" altLang="zh-CN" sz="2400" dirty="0"/>
              <a:t>4</a:t>
            </a:r>
            <a:r>
              <a:rPr lang="zh-CN" altLang="en-US" sz="2400" dirty="0"/>
              <a:t>的路径就是</a:t>
            </a:r>
            <a:r>
              <a:rPr lang="en-US" altLang="zh-CN" sz="2400" dirty="0">
                <a:latin typeface="Courier New" panose="02070309020205020404" pitchFamily="49" charset="0"/>
              </a:rPr>
              <a:t>V</a:t>
            </a:r>
            <a:r>
              <a:rPr lang="en-US" altLang="zh-CN" sz="2400" dirty="0"/>
              <a:t>0-&gt;V1-&gt;V4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一般我们把顶点用</a:t>
            </a:r>
            <a:r>
              <a:rPr lang="en-US" altLang="zh-CN" sz="2400" dirty="0">
                <a:latin typeface="Courier New" panose="02070309020205020404" pitchFamily="49" charset="0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缩写，把边用</a:t>
            </a:r>
            <a:r>
              <a:rPr lang="en-US" altLang="zh-CN" sz="2400" dirty="0">
                <a:latin typeface="Courier New" panose="02070309020205020404" pitchFamily="49" charset="0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缩写。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3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262" y="616009"/>
            <a:ext cx="8911687" cy="12808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0570" y="6364310"/>
            <a:ext cx="8915400" cy="4936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参考博客：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blog.chinaunix.net/uid-26548237-id-3483650.html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91" y="1896899"/>
            <a:ext cx="7584434" cy="32609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36411" y="189689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方式一：邻接矩阵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8340" y="2540963"/>
            <a:ext cx="42484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设图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个顶点，则邻接矩阵是一个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n*n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的方阵，定义为：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6518" y="3997028"/>
                <a:ext cx="5112913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𝒂𝒓𝒄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之间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存在边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之间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不</m:t>
                              </m:r>
                              <m:r>
                                <a:rPr lang="zh-CN" alt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存在边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" y="3997028"/>
                <a:ext cx="5112913" cy="959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043074" y="5157839"/>
            <a:ext cx="7972816" cy="1127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邻接矩阵是不错的一种图存储结构，但是，对于边数相对顶点较少的图，这种结构存在对存储空间的极大浪费。</a:t>
            </a:r>
          </a:p>
        </p:txBody>
      </p:sp>
    </p:spTree>
    <p:extLst>
      <p:ext uri="{BB962C8B-B14F-4D97-AF65-F5344CB8AC3E}">
        <p14:creationId xmlns:p14="http://schemas.microsoft.com/office/powerpoint/2010/main" val="12045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57" y="2176619"/>
            <a:ext cx="9280092" cy="2522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262" y="616009"/>
            <a:ext cx="8911687" cy="12808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691" y="6216203"/>
            <a:ext cx="8915400" cy="4936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参考博客：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blog.chinaunix.net/uid-26548237-id-3483650.html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902857" y="17149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方式二：邻接表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2486" y="4949624"/>
            <a:ext cx="115325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）图中顶点用一个一维数组</a:t>
            </a:r>
            <a:r>
              <a:rPr lang="zh-CN" altLang="en-US" sz="2000" dirty="0" smtClean="0"/>
              <a:t>存储</a:t>
            </a:r>
            <a:endParaRPr lang="en-US" altLang="zh-CN" sz="200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）图中每个顶点</a:t>
            </a:r>
            <a:r>
              <a:rPr lang="en-US" altLang="zh-CN" sz="2000" dirty="0"/>
              <a:t>vi</a:t>
            </a:r>
            <a:r>
              <a:rPr lang="zh-CN" altLang="en-US" sz="2000" dirty="0"/>
              <a:t>的所有邻接点构成一个线性表，由于邻接点的个数不定，所以，用单链表</a:t>
            </a:r>
            <a:r>
              <a:rPr lang="zh-CN" altLang="en-US" sz="2000" dirty="0" smtClean="0"/>
              <a:t>存储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67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7589" y="1493949"/>
            <a:ext cx="9547023" cy="4417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对于有向图来说，邻接表是有缺陷的</a:t>
            </a:r>
            <a:r>
              <a:rPr lang="zh-CN" altLang="en-US" sz="2400" dirty="0"/>
              <a:t>。关心了出度问题，想了解入度就必须要遍历整个图才知道，反之，逆邻接表解决了入度却不了解出度情况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有向图采用十字链表来存储</a:t>
            </a:r>
            <a:r>
              <a:rPr lang="zh-CN" altLang="en-US" sz="2400" dirty="0" smtClean="0"/>
              <a:t>，关于十字链表的介绍，请阅读博客：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hlinkClick r:id="rId2"/>
              </a:rPr>
              <a:t>		http</a:t>
            </a:r>
            <a:r>
              <a:rPr lang="en-US" altLang="zh-CN" sz="2400" dirty="0">
                <a:hlinkClick r:id="rId2"/>
              </a:rPr>
              <a:t>://blog.chinaunix.net/uid-26548237-id-3483650.html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1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617" y="1905000"/>
            <a:ext cx="9868995" cy="4006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题目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一个起点开始要到一个终点，我们要找寻一条最短的路径，</a:t>
            </a:r>
            <a:r>
              <a:rPr lang="zh-CN" altLang="en-US" sz="2400" dirty="0" smtClean="0"/>
              <a:t>从下图举例</a:t>
            </a:r>
            <a:r>
              <a:rPr lang="zh-CN" altLang="en-US" sz="2400" dirty="0"/>
              <a:t>，如果我们要求</a:t>
            </a:r>
            <a:r>
              <a:rPr lang="en-US" altLang="zh-CN" sz="2400" dirty="0"/>
              <a:t>V0</a:t>
            </a:r>
            <a:r>
              <a:rPr lang="zh-CN" altLang="en-US" sz="2400" dirty="0"/>
              <a:t>到</a:t>
            </a:r>
            <a:r>
              <a:rPr lang="en-US" altLang="zh-CN" sz="2400" dirty="0"/>
              <a:t>V6</a:t>
            </a:r>
            <a:r>
              <a:rPr lang="zh-CN" altLang="en-US" sz="2400" dirty="0"/>
              <a:t>的一条最短路（假设走一个节点按一步来算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1" y="3777132"/>
            <a:ext cx="7502716" cy="27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381" y="709684"/>
            <a:ext cx="10199932" cy="54727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sz="2800" dirty="0"/>
              <a:t>队列的主要函数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s.empty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//</a:t>
            </a:r>
            <a:r>
              <a:rPr lang="zh-CN" altLang="zh-CN" sz="2600" dirty="0" smtClean="0"/>
              <a:t>空</a:t>
            </a:r>
            <a:r>
              <a:rPr lang="zh-CN" altLang="zh-CN" sz="2600" dirty="0"/>
              <a:t>返回</a:t>
            </a:r>
            <a:r>
              <a:rPr lang="en-US" altLang="zh-CN" sz="2600" dirty="0"/>
              <a:t>1</a:t>
            </a:r>
            <a:endParaRPr lang="zh-CN" altLang="zh-CN" sz="26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s.pop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    //</a:t>
            </a:r>
            <a:r>
              <a:rPr lang="zh-CN" altLang="zh-CN" sz="2600" dirty="0" smtClean="0"/>
              <a:t>弹</a:t>
            </a:r>
            <a:r>
              <a:rPr lang="zh-CN" altLang="zh-CN" sz="2600" dirty="0"/>
              <a:t>出队列首元素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s.push</a:t>
            </a:r>
            <a:r>
              <a:rPr lang="en-US" altLang="zh-CN" sz="2600" dirty="0" smtClean="0"/>
              <a:t>(e</a:t>
            </a:r>
            <a:r>
              <a:rPr lang="en-US" altLang="zh-CN" sz="2600" dirty="0"/>
              <a:t>) </a:t>
            </a:r>
            <a:r>
              <a:rPr lang="en-US" altLang="zh-CN" sz="2600" dirty="0" smtClean="0"/>
              <a:t>     //</a:t>
            </a:r>
            <a:r>
              <a:rPr lang="zh-CN" altLang="zh-CN" sz="2600" dirty="0" smtClean="0"/>
              <a:t>将</a:t>
            </a:r>
            <a:r>
              <a:rPr lang="zh-CN" altLang="zh-CN" sz="2600" dirty="0"/>
              <a:t>元素插入到队列</a:t>
            </a:r>
            <a:r>
              <a:rPr lang="zh-CN" altLang="zh-CN" sz="2600" dirty="0" smtClean="0"/>
              <a:t>尾部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smtClean="0"/>
              <a:t>e = </a:t>
            </a:r>
            <a:r>
              <a:rPr lang="en-US" altLang="zh-CN" sz="2600" dirty="0" err="1" smtClean="0"/>
              <a:t>s.front</a:t>
            </a:r>
            <a:r>
              <a:rPr lang="en-US" altLang="zh-CN" sz="2600" dirty="0" smtClean="0"/>
              <a:t>()  //</a:t>
            </a:r>
            <a:r>
              <a:rPr lang="zh-CN" altLang="zh-CN" sz="2600" dirty="0" smtClean="0"/>
              <a:t>得到队列首元素，队列首元素不出队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smtClean="0"/>
              <a:t>e </a:t>
            </a:r>
            <a:r>
              <a:rPr lang="en-US" altLang="zh-CN" sz="2600" dirty="0"/>
              <a:t>= </a:t>
            </a:r>
            <a:r>
              <a:rPr lang="en-US" altLang="zh-CN" sz="2600" dirty="0" err="1"/>
              <a:t>s.back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//</a:t>
            </a:r>
            <a:r>
              <a:rPr lang="zh-CN" altLang="zh-CN" sz="2600" dirty="0" smtClean="0"/>
              <a:t>得到</a:t>
            </a:r>
            <a:r>
              <a:rPr lang="zh-CN" altLang="zh-CN" sz="2600" dirty="0"/>
              <a:t>队列尾部元素，队列尾部元素不出队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s.size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     //</a:t>
            </a:r>
            <a:r>
              <a:rPr lang="zh-CN" altLang="zh-CN" sz="2600" dirty="0" smtClean="0"/>
              <a:t>得到</a:t>
            </a:r>
            <a:r>
              <a:rPr lang="zh-CN" altLang="zh-CN" sz="2600" dirty="0"/>
              <a:t>队列内元素</a:t>
            </a:r>
            <a:r>
              <a:rPr lang="zh-CN" altLang="zh-CN" sz="2600" dirty="0" smtClean="0"/>
              <a:t>个数</a:t>
            </a:r>
            <a:endParaRPr lang="en-US" altLang="zh-CN" sz="26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600" dirty="0" smtClean="0"/>
              <a:t>可参考博客：</a:t>
            </a:r>
            <a:r>
              <a:rPr lang="en-US" altLang="zh-CN" sz="2600" dirty="0" smtClean="0">
                <a:hlinkClick r:id="rId2"/>
              </a:rPr>
              <a:t>http</a:t>
            </a:r>
            <a:r>
              <a:rPr lang="en-US" altLang="zh-CN" sz="2600" dirty="0">
                <a:hlinkClick r:id="rId2"/>
              </a:rPr>
              <a:t>://</a:t>
            </a:r>
            <a:r>
              <a:rPr lang="en-US" altLang="zh-CN" sz="2600" dirty="0" smtClean="0">
                <a:hlinkClick r:id="rId2"/>
              </a:rPr>
              <a:t>blog.csdn.net/morewindows/article/details/6950917</a:t>
            </a:r>
            <a:endParaRPr lang="en-US" altLang="zh-CN" sz="2600" dirty="0" smtClean="0"/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58" y="1272635"/>
            <a:ext cx="4949725" cy="101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39136" y="2288735"/>
            <a:ext cx="3052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s.pop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</a:rPr>
              <a:t>弹出</a:t>
            </a:r>
            <a:r>
              <a:rPr lang="en-US" altLang="zh-CN" sz="2800" dirty="0" smtClean="0">
                <a:solidFill>
                  <a:srgbClr val="FF0000"/>
                </a:solidFill>
              </a:rPr>
              <a:t>46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637" y="2288736"/>
            <a:ext cx="4986390" cy="541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57636" y="3446060"/>
            <a:ext cx="6662249" cy="516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5" y="231078"/>
            <a:ext cx="6458632" cy="23318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5" y="3636139"/>
            <a:ext cx="6355208" cy="22944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8172" y="2818337"/>
            <a:ext cx="5011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333399"/>
                </a:solidFill>
              </a:rPr>
              <a:t>（</a:t>
            </a:r>
            <a:r>
              <a:rPr lang="en-US" altLang="zh-CN" sz="2400" dirty="0" smtClean="0">
                <a:solidFill>
                  <a:srgbClr val="333399"/>
                </a:solidFill>
              </a:rPr>
              <a:t>a</a:t>
            </a:r>
            <a:r>
              <a:rPr lang="zh-CN" altLang="en-US" sz="2400" dirty="0" smtClean="0">
                <a:solidFill>
                  <a:srgbClr val="333399"/>
                </a:solidFill>
              </a:rPr>
              <a:t>）初始</a:t>
            </a:r>
            <a:r>
              <a:rPr lang="zh-CN" altLang="en-US" sz="2400" dirty="0">
                <a:solidFill>
                  <a:srgbClr val="333399"/>
                </a:solidFill>
              </a:rPr>
              <a:t>全部</a:t>
            </a:r>
            <a:r>
              <a:rPr lang="zh-CN" altLang="en-US" sz="2400" dirty="0" smtClean="0">
                <a:solidFill>
                  <a:srgbClr val="333399"/>
                </a:solidFill>
              </a:rPr>
              <a:t>都是白色（未访问）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1501" y="6055921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333399"/>
                </a:solidFill>
              </a:rPr>
              <a:t>（</a:t>
            </a:r>
            <a:r>
              <a:rPr lang="en-US" altLang="zh-CN" sz="2400" dirty="0" smtClean="0">
                <a:solidFill>
                  <a:srgbClr val="333399"/>
                </a:solidFill>
              </a:rPr>
              <a:t>b</a:t>
            </a:r>
            <a:r>
              <a:rPr lang="zh-CN" altLang="en-US" sz="2400" dirty="0" smtClean="0">
                <a:solidFill>
                  <a:srgbClr val="333399"/>
                </a:solidFill>
              </a:rPr>
              <a:t>）搜索</a:t>
            </a:r>
            <a:r>
              <a:rPr lang="zh-CN" altLang="en-US" sz="2400" dirty="0">
                <a:solidFill>
                  <a:srgbClr val="333399"/>
                </a:solidFill>
              </a:rPr>
              <a:t>起点</a:t>
            </a:r>
            <a:r>
              <a:rPr lang="en-US" altLang="zh-CN" sz="2400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>
                <a:solidFill>
                  <a:srgbClr val="333399"/>
                </a:solidFill>
              </a:rPr>
              <a:t>0</a:t>
            </a:r>
            <a:r>
              <a:rPr lang="zh-CN" altLang="en-US" sz="2400" dirty="0">
                <a:solidFill>
                  <a:srgbClr val="333399"/>
                </a:solidFill>
              </a:rPr>
              <a:t>（灰色）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71" y="2818337"/>
            <a:ext cx="3848943" cy="5589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71" y="5987256"/>
            <a:ext cx="3848943" cy="5589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91065" y="6077317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07" y="280234"/>
            <a:ext cx="6499921" cy="20765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19664" y="2484481"/>
            <a:ext cx="5388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333399"/>
                </a:solidFill>
              </a:rPr>
              <a:t>（</a:t>
            </a:r>
            <a:r>
              <a:rPr lang="en-US" altLang="zh-CN" sz="2400" dirty="0" smtClean="0">
                <a:solidFill>
                  <a:srgbClr val="333399"/>
                </a:solidFill>
              </a:rPr>
              <a:t>c</a:t>
            </a:r>
            <a:r>
              <a:rPr lang="zh-CN" altLang="en-US" sz="2400" dirty="0" smtClean="0">
                <a:solidFill>
                  <a:srgbClr val="333399"/>
                </a:solidFill>
              </a:rPr>
              <a:t>）已搜索</a:t>
            </a:r>
            <a:r>
              <a:rPr lang="en-US" altLang="zh-CN" sz="2400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>
                <a:solidFill>
                  <a:srgbClr val="333399"/>
                </a:solidFill>
              </a:rPr>
              <a:t>0 </a:t>
            </a:r>
            <a:r>
              <a:rPr lang="zh-CN" altLang="en-US" sz="2400" dirty="0" smtClean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</a:rPr>
              <a:t>再</a:t>
            </a:r>
            <a:r>
              <a:rPr lang="zh-CN" altLang="en-US" sz="2400" dirty="0" smtClean="0">
                <a:solidFill>
                  <a:srgbClr val="333399"/>
                </a:solidFill>
              </a:rPr>
              <a:t>搜索</a:t>
            </a:r>
            <a:r>
              <a:rPr lang="en-US" altLang="zh-CN" sz="2400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>
                <a:solidFill>
                  <a:srgbClr val="333399"/>
                </a:solidFill>
              </a:rPr>
              <a:t>1 </a:t>
            </a:r>
            <a:r>
              <a:rPr lang="zh-CN" altLang="en-US" sz="2400" dirty="0" smtClean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</a:rPr>
              <a:t>V2</a:t>
            </a:r>
            <a:r>
              <a:rPr lang="zh-CN" altLang="en-US" sz="2400" dirty="0">
                <a:solidFill>
                  <a:srgbClr val="333399"/>
                </a:solidFill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>
                <a:solidFill>
                  <a:srgbClr val="333399"/>
                </a:solidFill>
              </a:rPr>
              <a:t>3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90" y="2435844"/>
            <a:ext cx="3848943" cy="5589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43361" y="257681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36709" y="257681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10133" y="2587512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</a:rPr>
              <a:t>V2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60038" y="2587512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3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96" y="3406796"/>
            <a:ext cx="6391141" cy="24015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0602" y="5731912"/>
            <a:ext cx="6969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99"/>
                </a:solidFill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</a:rPr>
              <a:t>d</a:t>
            </a:r>
            <a:r>
              <a:rPr lang="zh-CN" altLang="en-US" sz="2400" dirty="0" smtClean="0">
                <a:solidFill>
                  <a:srgbClr val="333399"/>
                </a:solidFill>
              </a:rPr>
              <a:t>）已搜索</a:t>
            </a:r>
            <a:r>
              <a:rPr lang="en-US" altLang="zh-CN" sz="2400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>
                <a:solidFill>
                  <a:srgbClr val="333399"/>
                </a:solidFill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</a:rPr>
              <a:t>V2</a:t>
            </a:r>
            <a:r>
              <a:rPr lang="zh-CN" altLang="en-US" sz="2400" dirty="0">
                <a:solidFill>
                  <a:srgbClr val="333399"/>
                </a:solidFill>
              </a:rPr>
              <a:t>、</a:t>
            </a:r>
            <a:r>
              <a:rPr lang="en-US" altLang="zh-CN" sz="2400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 smtClean="0">
                <a:solidFill>
                  <a:srgbClr val="333399"/>
                </a:solidFill>
              </a:rPr>
              <a:t>3</a:t>
            </a:r>
            <a:r>
              <a:rPr lang="zh-CN" altLang="en-US" sz="2400" dirty="0" smtClean="0">
                <a:solidFill>
                  <a:srgbClr val="333399"/>
                </a:solidFill>
              </a:rPr>
              <a:t>，再搜索</a:t>
            </a:r>
            <a:r>
              <a:rPr lang="en-US" altLang="zh-CN" sz="2400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 smtClean="0">
                <a:solidFill>
                  <a:srgbClr val="333399"/>
                </a:solidFill>
              </a:rPr>
              <a:t>4 </a:t>
            </a:r>
            <a:r>
              <a:rPr lang="zh-CN" altLang="en-US" sz="2400" dirty="0" smtClean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333399"/>
                </a:solidFill>
              </a:rPr>
              <a:t>V6</a:t>
            </a:r>
            <a:r>
              <a:rPr lang="zh-CN" altLang="en-US" sz="2400" dirty="0" smtClean="0">
                <a:solidFill>
                  <a:srgbClr val="333399"/>
                </a:solidFill>
              </a:rPr>
              <a:t>、</a:t>
            </a:r>
            <a:r>
              <a:rPr lang="en-US" altLang="zh-CN" sz="2400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dirty="0" smtClean="0">
                <a:solidFill>
                  <a:srgbClr val="333399"/>
                </a:solidFill>
              </a:rPr>
              <a:t>5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08" y="5023573"/>
            <a:ext cx="3848943" cy="55893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819879" y="515271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93303" y="5163413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</a:rPr>
              <a:t>V2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743208" y="516341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3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08" y="5914108"/>
            <a:ext cx="3848943" cy="55893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0262092" y="60432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 smtClean="0">
                <a:solidFill>
                  <a:srgbClr val="333399"/>
                </a:solidFill>
              </a:rPr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712856" y="604325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 smtClean="0">
                <a:solidFill>
                  <a:srgbClr val="333399"/>
                </a:solidFill>
              </a:rPr>
              <a:t>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299696" y="605394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333399"/>
                </a:solidFill>
              </a:rPr>
              <a:t>5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9784943" y="5582511"/>
            <a:ext cx="477149" cy="331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6" grpId="0"/>
      <p:bldP spid="17" grpId="0"/>
      <p:bldP spid="18" grpId="0"/>
      <p:bldP spid="35" grpId="0"/>
      <p:bldP spid="39" grpId="0"/>
      <p:bldP spid="40" grpId="0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60" y="1664979"/>
            <a:ext cx="9205285" cy="2430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7900" y="4545100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80"/>
                </a:solidFill>
              </a:rPr>
              <a:t>找到最短</a:t>
            </a:r>
            <a:r>
              <a:rPr lang="zh-CN" altLang="en-US" sz="2400" dirty="0" smtClean="0">
                <a:solidFill>
                  <a:srgbClr val="000080"/>
                </a:solidFill>
              </a:rPr>
              <a:t>路径：</a:t>
            </a:r>
            <a:r>
              <a:rPr lang="en-US" altLang="zh-CN" sz="2400" dirty="0" smtClean="0">
                <a:solidFill>
                  <a:srgbClr val="000080"/>
                </a:solidFill>
              </a:rPr>
              <a:t>V0</a:t>
            </a:r>
            <a:r>
              <a:rPr lang="en-US" altLang="zh-CN" sz="2400" dirty="0" smtClean="0">
                <a:solidFill>
                  <a:srgbClr val="000080"/>
                </a:solidFill>
                <a:sym typeface="Wingdings" panose="05000000000000000000" pitchFamily="2" charset="2"/>
              </a:rPr>
              <a:t>V2V6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1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6857" y="1687285"/>
            <a:ext cx="9501641" cy="4655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在搜索过程中，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BFS</a:t>
            </a:r>
            <a:r>
              <a:rPr lang="zh-CN" altLang="en-US" sz="2400" dirty="0" smtClean="0"/>
              <a:t>对于节点是沿着深度一层一层扩展的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要扩展第</a:t>
            </a:r>
            <a:r>
              <a:rPr lang="en-US" altLang="zh-CN" sz="2400" dirty="0" smtClean="0"/>
              <a:t>n+1</a:t>
            </a:r>
            <a:r>
              <a:rPr lang="zh-CN" altLang="en-US" sz="2400" dirty="0" smtClean="0"/>
              <a:t>层的节点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那么必须全部扩展完第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层的所有节点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同</a:t>
            </a:r>
            <a:r>
              <a:rPr lang="zh-CN" altLang="en-US" sz="2400" dirty="0" smtClean="0"/>
              <a:t>一层对于问题求解的价值是相同的。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So</a:t>
            </a:r>
            <a:r>
              <a:rPr lang="zh-CN" altLang="en-US" sz="2400" dirty="0" smtClean="0"/>
              <a:t>，这种方法一定能保证找到的路径最短。也就是说第一次到目标节点的，一定是路径最短的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3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650" y="637758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、优先队列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使用队列需包含头文件：</a:t>
            </a:r>
            <a:r>
              <a:rPr lang="en-US" altLang="zh-CN" sz="2800" dirty="0"/>
              <a:t>#include &lt;queue</a:t>
            </a:r>
            <a:r>
              <a:rPr lang="en-US" altLang="zh-CN" sz="2800" dirty="0" smtClean="0"/>
              <a:t>&gt;</a:t>
            </a:r>
          </a:p>
          <a:p>
            <a:endParaRPr lang="zh-CN" altLang="zh-CN" sz="2800" dirty="0"/>
          </a:p>
          <a:p>
            <a:r>
              <a:rPr lang="zh-CN" altLang="zh-CN" sz="2800" dirty="0"/>
              <a:t>声明方式：</a:t>
            </a:r>
            <a:r>
              <a:rPr lang="en-US" altLang="zh-CN" sz="2800" dirty="0" err="1"/>
              <a:t>priority_queue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&gt;s;  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9325" y="402731"/>
            <a:ext cx="9553433" cy="533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sz="2800" dirty="0"/>
              <a:t>优先队列的主要函数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s.empty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 //</a:t>
            </a:r>
            <a:r>
              <a:rPr lang="zh-CN" altLang="zh-CN" sz="2600" dirty="0" smtClean="0"/>
              <a:t>空</a:t>
            </a:r>
            <a:r>
              <a:rPr lang="zh-CN" altLang="zh-CN" sz="2600" dirty="0"/>
              <a:t>返回</a:t>
            </a:r>
            <a:r>
              <a:rPr lang="en-US" altLang="zh-CN" sz="2600" dirty="0"/>
              <a:t>1</a:t>
            </a:r>
            <a:endParaRPr lang="zh-CN" altLang="zh-CN" sz="26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s.pop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     //</a:t>
            </a:r>
            <a:r>
              <a:rPr lang="zh-CN" altLang="zh-CN" sz="2600" dirty="0" smtClean="0"/>
              <a:t>弹</a:t>
            </a:r>
            <a:r>
              <a:rPr lang="zh-CN" altLang="zh-CN" sz="2600" dirty="0"/>
              <a:t>出队列里面优先级最高的</a:t>
            </a:r>
            <a:r>
              <a:rPr lang="zh-CN" altLang="zh-CN" sz="2600" dirty="0" smtClean="0"/>
              <a:t>元素</a:t>
            </a:r>
            <a:endParaRPr lang="en-US" altLang="zh-CN" sz="26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//</a:t>
            </a:r>
            <a:r>
              <a:rPr lang="zh-CN" altLang="zh-CN" sz="2600" dirty="0" smtClean="0"/>
              <a:t>（</a:t>
            </a:r>
            <a:r>
              <a:rPr lang="zh-CN" altLang="zh-CN" sz="2600" dirty="0"/>
              <a:t>对于</a:t>
            </a:r>
            <a:r>
              <a:rPr lang="en-US" altLang="zh-CN" sz="2600" dirty="0" err="1"/>
              <a:t>int</a:t>
            </a:r>
            <a:r>
              <a:rPr lang="zh-CN" altLang="zh-CN" sz="2600" dirty="0"/>
              <a:t>型就为最大值）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s.push</a:t>
            </a:r>
            <a:r>
              <a:rPr lang="en-US" altLang="zh-CN" sz="2600" dirty="0" smtClean="0"/>
              <a:t>(e</a:t>
            </a:r>
            <a:r>
              <a:rPr lang="en-US" altLang="zh-CN" sz="2600" dirty="0"/>
              <a:t>) </a:t>
            </a:r>
            <a:r>
              <a:rPr lang="en-US" altLang="zh-CN" sz="2600" dirty="0" smtClean="0"/>
              <a:t>      //</a:t>
            </a:r>
            <a:r>
              <a:rPr lang="zh-CN" altLang="zh-CN" sz="2600" dirty="0" smtClean="0"/>
              <a:t>将</a:t>
            </a:r>
            <a:r>
              <a:rPr lang="zh-CN" altLang="zh-CN" sz="2600" dirty="0"/>
              <a:t>元素插入到队列尾部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smtClean="0"/>
              <a:t>e </a:t>
            </a:r>
            <a:r>
              <a:rPr lang="en-US" altLang="zh-CN" sz="2600" dirty="0"/>
              <a:t>= </a:t>
            </a:r>
            <a:r>
              <a:rPr lang="en-US" altLang="zh-CN" sz="2600" dirty="0" err="1"/>
              <a:t>s.top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//</a:t>
            </a:r>
            <a:r>
              <a:rPr lang="zh-CN" altLang="zh-CN" sz="2600" dirty="0" smtClean="0"/>
              <a:t>得到</a:t>
            </a:r>
            <a:r>
              <a:rPr lang="zh-CN" altLang="zh-CN" sz="2600" dirty="0"/>
              <a:t>队列优先级最高的元素（对于</a:t>
            </a:r>
            <a:r>
              <a:rPr lang="en-US" altLang="zh-CN" sz="2600" dirty="0" err="1" smtClean="0"/>
              <a:t>int</a:t>
            </a:r>
            <a:endParaRPr lang="en-US" altLang="zh-CN" sz="26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 //</a:t>
            </a:r>
            <a:r>
              <a:rPr lang="zh-CN" altLang="zh-CN" sz="2600" dirty="0" smtClean="0"/>
              <a:t>型</a:t>
            </a:r>
            <a:r>
              <a:rPr lang="zh-CN" altLang="zh-CN" sz="2600" dirty="0"/>
              <a:t>就为最大值），队列最高级元素不出队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600" dirty="0" err="1" smtClean="0"/>
              <a:t>s.size</a:t>
            </a:r>
            <a:r>
              <a:rPr lang="en-US" altLang="zh-CN" sz="2600" dirty="0"/>
              <a:t>() </a:t>
            </a:r>
            <a:r>
              <a:rPr lang="en-US" altLang="zh-CN" sz="2600" dirty="0" smtClean="0"/>
              <a:t>        //</a:t>
            </a:r>
            <a:r>
              <a:rPr lang="zh-CN" altLang="zh-CN" sz="2600" dirty="0" smtClean="0"/>
              <a:t>得到</a:t>
            </a:r>
            <a:r>
              <a:rPr lang="zh-CN" altLang="zh-CN" sz="2600" dirty="0"/>
              <a:t>队列内元素个数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76" y="410932"/>
            <a:ext cx="4949725" cy="101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81833" y="1264311"/>
            <a:ext cx="3052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s.pop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</a:rPr>
              <a:t>弹出</a:t>
            </a:r>
            <a:r>
              <a:rPr lang="en-US" altLang="zh-CN" sz="2800" dirty="0" smtClean="0">
                <a:solidFill>
                  <a:srgbClr val="FF0000"/>
                </a:solidFill>
              </a:rPr>
              <a:t>125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9325" y="5531284"/>
            <a:ext cx="3325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数据越小，优先级越</a:t>
            </a:r>
            <a:r>
              <a:rPr lang="zh-CN" altLang="en-US" sz="2400" dirty="0" smtClean="0">
                <a:solidFill>
                  <a:srgbClr val="FF0000"/>
                </a:solidFill>
              </a:rPr>
              <a:t>高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94830" y="5542366"/>
            <a:ext cx="6974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2"/>
              </a:rPr>
              <a:t>priority_queue&lt;int, vector&lt;int&gt;, greater&lt;int&gt; &gt;pq;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线形标注 1(带强调线) 7"/>
          <p:cNvSpPr/>
          <p:nvPr/>
        </p:nvSpPr>
        <p:spPr>
          <a:xfrm>
            <a:off x="9824438" y="3013227"/>
            <a:ext cx="2196639" cy="1799727"/>
          </a:xfrm>
          <a:prstGeom prst="accentCallout1">
            <a:avLst>
              <a:gd name="adj1" fmla="val 18750"/>
              <a:gd name="adj2" fmla="val -8333"/>
              <a:gd name="adj3" fmla="val 153165"/>
              <a:gd name="adj4" fmla="val 40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此处中间必须有空格，否则会被认为</a:t>
            </a:r>
            <a:r>
              <a:rPr lang="zh-CN" altLang="en-US" dirty="0"/>
              <a:t>是右移</a:t>
            </a:r>
            <a:r>
              <a:rPr lang="zh-CN" altLang="en-US" dirty="0" smtClean="0"/>
              <a:t>操作符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（编译不会出错，为了我们自己代码好理解）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8872" y="6057759"/>
            <a:ext cx="305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pq.pop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弹出</a:t>
            </a:r>
            <a:r>
              <a:rPr lang="en-US" altLang="zh-CN" sz="2400" dirty="0" smtClean="0">
                <a:solidFill>
                  <a:srgbClr val="FF0000"/>
                </a:solidFill>
              </a:rPr>
              <a:t>21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53" y="5962269"/>
            <a:ext cx="3894558" cy="7994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48618" y="6029817"/>
            <a:ext cx="3152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使用</a:t>
            </a:r>
            <a:r>
              <a:rPr lang="en-US" altLang="zh-CN" b="1" dirty="0">
                <a:solidFill>
                  <a:srgbClr val="00B050"/>
                </a:solidFill>
              </a:rPr>
              <a:t>greater&lt;</a:t>
            </a:r>
            <a:r>
              <a:rPr lang="en-US" altLang="zh-CN" b="1" dirty="0" err="1">
                <a:solidFill>
                  <a:srgbClr val="00B050"/>
                </a:solidFill>
              </a:rPr>
              <a:t>int</a:t>
            </a:r>
            <a:r>
              <a:rPr lang="en-US" altLang="zh-CN" b="1" dirty="0">
                <a:solidFill>
                  <a:srgbClr val="00B050"/>
                </a:solidFill>
              </a:rPr>
              <a:t>&gt;</a:t>
            </a:r>
            <a:r>
              <a:rPr lang="zh-CN" altLang="en-US" b="1" dirty="0">
                <a:solidFill>
                  <a:srgbClr val="00B050"/>
                </a:solidFill>
              </a:rPr>
              <a:t>必须包含头文件</a:t>
            </a:r>
            <a:r>
              <a:rPr lang="en-US" altLang="zh-CN" b="1" dirty="0">
                <a:solidFill>
                  <a:srgbClr val="00B050"/>
                </a:solidFill>
              </a:rPr>
              <a:t>#include&lt;functional&gt;</a:t>
            </a:r>
          </a:p>
        </p:txBody>
      </p:sp>
    </p:spTree>
    <p:extLst>
      <p:ext uri="{BB962C8B-B14F-4D97-AF65-F5344CB8AC3E}">
        <p14:creationId xmlns:p14="http://schemas.microsoft.com/office/powerpoint/2010/main" val="24479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8" grpId="0" animBg="1"/>
      <p:bldP spid="1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3622" y="682388"/>
            <a:ext cx="10418296" cy="593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000" dirty="0"/>
              <a:t>自定义优先级： </a:t>
            </a:r>
          </a:p>
          <a:p>
            <a:pPr marL="800100" lvl="2" indent="0">
              <a:buNone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cmp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    bool operator()(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y)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    {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        return x &gt; y; </a:t>
            </a:r>
            <a:r>
              <a:rPr lang="en-US" altLang="zh-CN" sz="2400" dirty="0" smtClean="0"/>
              <a:t>  // </a:t>
            </a:r>
            <a:r>
              <a:rPr lang="en-US" altLang="zh-CN" sz="2400" dirty="0"/>
              <a:t>x</a:t>
            </a:r>
            <a:r>
              <a:rPr lang="zh-CN" altLang="zh-CN" sz="2400" dirty="0"/>
              <a:t>小的优先级</a:t>
            </a:r>
            <a:r>
              <a:rPr lang="zh-CN" altLang="zh-CN" sz="2400" dirty="0" smtClean="0"/>
              <a:t>高</a:t>
            </a:r>
            <a:r>
              <a:rPr lang="en-US" altLang="zh-CN" sz="2400" dirty="0" smtClean="0"/>
              <a:t>      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 smtClean="0"/>
              <a:t>    }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};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 err="1"/>
              <a:t>priority_queue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vector&lt;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&gt;, 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&gt;q</a:t>
            </a:r>
            <a:r>
              <a:rPr lang="en-US" altLang="zh-CN" sz="2400" dirty="0" smtClean="0"/>
              <a:t>;       //</a:t>
            </a:r>
            <a:r>
              <a:rPr lang="zh-CN" altLang="zh-CN" sz="2400" dirty="0"/>
              <a:t>定义方法</a:t>
            </a:r>
          </a:p>
          <a:p>
            <a:pPr marL="800100" lvl="2" indent="0">
              <a:buNone/>
            </a:pPr>
            <a:r>
              <a:rPr lang="en-US" altLang="zh-CN" sz="2400" dirty="0"/>
              <a:t>//</a:t>
            </a:r>
            <a:r>
              <a:rPr lang="zh-CN" altLang="zh-CN" sz="2400" dirty="0"/>
              <a:t>其中，第二个参数为容器类型。第三个参数为比较函数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参考博客</a:t>
            </a:r>
            <a:r>
              <a:rPr lang="en-US" altLang="zh-CN" sz="2400" dirty="0" smtClean="0">
                <a:solidFill>
                  <a:srgbClr val="FF0000"/>
                </a:solidFill>
              </a:rPr>
              <a:t>: http</a:t>
            </a:r>
            <a:r>
              <a:rPr lang="en-US" altLang="zh-CN" sz="2400" dirty="0">
                <a:solidFill>
                  <a:srgbClr val="FF0000"/>
                </a:solidFill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</a:rPr>
              <a:t>blog.csdn.net/a_eagle/article/details/7371974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5990</TotalTime>
  <Words>2938</Words>
  <Application>Microsoft Office PowerPoint</Application>
  <PresentationFormat>宽屏</PresentationFormat>
  <Paragraphs>756</Paragraphs>
  <Slides>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Arial Unicode MS</vt:lpstr>
      <vt:lpstr>宋体</vt:lpstr>
      <vt:lpstr>微软雅黑</vt:lpstr>
      <vt:lpstr>幼圆</vt:lpstr>
      <vt:lpstr>Arial</vt:lpstr>
      <vt:lpstr>Calibri</vt:lpstr>
      <vt:lpstr>Cambria Math</vt:lpstr>
      <vt:lpstr>Century Gothic</vt:lpstr>
      <vt:lpstr>Courier New</vt:lpstr>
      <vt:lpstr>Verdana</vt:lpstr>
      <vt:lpstr>Wingdings</vt:lpstr>
      <vt:lpstr>Wingdings 3</vt:lpstr>
      <vt:lpstr>丝状</vt:lpstr>
      <vt:lpstr>队列和BFS</vt:lpstr>
      <vt:lpstr>一、队列</vt:lpstr>
      <vt:lpstr>1、队列结构</vt:lpstr>
      <vt:lpstr>PowerPoint 演示文稿</vt:lpstr>
      <vt:lpstr>2、普通队列</vt:lpstr>
      <vt:lpstr>PowerPoint 演示文稿</vt:lpstr>
      <vt:lpstr>3、优先队列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4、双端队列</vt:lpstr>
      <vt:lpstr>PowerPoint 演示文稿</vt:lpstr>
      <vt:lpstr>PowerPoint 演示文稿</vt:lpstr>
      <vt:lpstr>队列的练习题</vt:lpstr>
      <vt:lpstr>二、广度优先搜索BFS   （也称宽度优先搜索: Breadth-First Search）</vt:lpstr>
      <vt:lpstr>（一）BFS算法的思想</vt:lpstr>
      <vt:lpstr>PowerPoint 演示文稿</vt:lpstr>
      <vt:lpstr>BFS样例1：http://www.cnblogs.com/Muia/p/5774317.html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BFS样例2：http://blog.csdn.net/raphealguo/article/details/7523411</vt:lpstr>
      <vt:lpstr>BFS样例2：http://blog.csdn.net/raphealguo/article/details/7523411</vt:lpstr>
      <vt:lpstr>（二）树的BFS</vt:lpstr>
      <vt:lpstr>1、树的概念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4、树的BFS样例</vt:lpstr>
      <vt:lpstr>PowerPoint 演示文稿</vt:lpstr>
      <vt:lpstr>PowerPoint 演示文稿</vt:lpstr>
      <vt:lpstr>1、图的概念</vt:lpstr>
      <vt:lpstr>2、图的存储</vt:lpstr>
      <vt:lpstr>2、图的存储</vt:lpstr>
      <vt:lpstr>PowerPoint 演示文稿</vt:lpstr>
      <vt:lpstr>图的BFS样例</vt:lpstr>
      <vt:lpstr>PowerPoint 演示文稿</vt:lpstr>
      <vt:lpstr>PowerPoint 演示文稿</vt:lpstr>
      <vt:lpstr>PowerPoint 演示文稿</vt:lpstr>
      <vt:lpstr>BFS的总结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数据结构基础</dc:title>
  <dc:creator>ylf</dc:creator>
  <cp:lastModifiedBy>ylf</cp:lastModifiedBy>
  <cp:revision>235</cp:revision>
  <dcterms:created xsi:type="dcterms:W3CDTF">2016-08-21T11:20:49Z</dcterms:created>
  <dcterms:modified xsi:type="dcterms:W3CDTF">2017-05-10T02:40:27Z</dcterms:modified>
</cp:coreProperties>
</file>