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90" r:id="rId3"/>
    <p:sldId id="258" r:id="rId4"/>
    <p:sldId id="261" r:id="rId5"/>
    <p:sldId id="262" r:id="rId6"/>
    <p:sldId id="263" r:id="rId7"/>
    <p:sldId id="264" r:id="rId8"/>
    <p:sldId id="293" r:id="rId9"/>
    <p:sldId id="294" r:id="rId10"/>
    <p:sldId id="292" r:id="rId11"/>
    <p:sldId id="259" r:id="rId12"/>
    <p:sldId id="265" r:id="rId13"/>
    <p:sldId id="267" r:id="rId14"/>
    <p:sldId id="268" r:id="rId15"/>
    <p:sldId id="269" r:id="rId16"/>
    <p:sldId id="270" r:id="rId17"/>
    <p:sldId id="271" r:id="rId18"/>
    <p:sldId id="260" r:id="rId19"/>
    <p:sldId id="291" r:id="rId20"/>
    <p:sldId id="277" r:id="rId21"/>
    <p:sldId id="280" r:id="rId22"/>
    <p:sldId id="281" r:id="rId23"/>
    <p:sldId id="296" r:id="rId24"/>
    <p:sldId id="297" r:id="rId25"/>
    <p:sldId id="295" r:id="rId26"/>
    <p:sldId id="284" r:id="rId27"/>
    <p:sldId id="285" r:id="rId28"/>
    <p:sldId id="286" r:id="rId29"/>
    <p:sldId id="287" r:id="rId30"/>
    <p:sldId id="288" r:id="rId31"/>
    <p:sldId id="299" r:id="rId32"/>
    <p:sldId id="300" r:id="rId3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86691" autoAdjust="0"/>
  </p:normalViewPr>
  <p:slideViewPr>
    <p:cSldViewPr snapToGrid="0">
      <p:cViewPr varScale="1">
        <p:scale>
          <a:sx n="63" d="100"/>
          <a:sy n="63" d="100"/>
        </p:scale>
        <p:origin x="-56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22FD27A2-649A-4F16-AA5E-B5D22F58C9B5}" type="datetimeFigureOut">
              <a:rPr lang="zh-CN" altLang="en-US"/>
              <a:pPr>
                <a:defRPr/>
              </a:pPr>
              <a:t>2017/7/30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37909F6-2C6D-409D-9A46-E0A92F74CF9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56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0D6178-71D9-4989-8D8C-795187DC882A}" type="slidenum">
              <a:rPr lang="zh-CN" altLang="en-US"/>
              <a:pPr fontAlgn="base">
                <a:spcBef>
                  <a:spcPct val="0"/>
                </a:spcBef>
                <a:spcAft>
                  <a:spcPct val="0"/>
                </a:spcAft>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bwMode="auto">
          <a:noFill/>
          <a:ln>
            <a:solidFill>
              <a:srgbClr val="000000"/>
            </a:solidFill>
            <a:miter lim="800000"/>
            <a:headEnd/>
            <a:tailEnd/>
          </a:ln>
        </p:spPr>
      </p:sp>
      <p:sp>
        <p:nvSpPr>
          <p:cNvPr id="286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Inline</a:t>
            </a:r>
            <a:r>
              <a:rPr lang="zh-CN" altLang="en-US" smtClean="0"/>
              <a:t>函数为内联函数：</a:t>
            </a:r>
            <a:br>
              <a:rPr lang="zh-CN" altLang="en-US" smtClean="0"/>
            </a:br>
            <a:r>
              <a:rPr lang="zh-CN" altLang="en-US" smtClean="0"/>
              <a:t>　　在</a:t>
            </a:r>
            <a:r>
              <a:rPr lang="en-US" altLang="zh-CN" smtClean="0"/>
              <a:t>C++</a:t>
            </a:r>
            <a:r>
              <a:rPr lang="zh-CN" altLang="en-US" smtClean="0"/>
              <a:t>中，为了避免主函数过于复杂，编程时会设置大量的子函数，而这样做降低了主函数的复杂性的同时却使得整个程序的执行效率降低，因为在进行函数调用时，系统需要时间及内存空间来保存现场信息，为了解决这个问题，</a:t>
            </a:r>
            <a:r>
              <a:rPr lang="en-US" altLang="zh-CN" smtClean="0"/>
              <a:t>C++</a:t>
            </a:r>
            <a:r>
              <a:rPr lang="zh-CN" altLang="en-US" smtClean="0"/>
              <a:t>中设了内联函数的概念（</a:t>
            </a:r>
            <a:r>
              <a:rPr lang="en-US" altLang="zh-CN" smtClean="0"/>
              <a:t>inline</a:t>
            </a:r>
            <a:r>
              <a:rPr lang="zh-CN" altLang="en-US" smtClean="0"/>
              <a:t>函数）。</a:t>
            </a:r>
            <a:br>
              <a:rPr lang="zh-CN" altLang="en-US" smtClean="0"/>
            </a:br>
            <a:r>
              <a:rPr lang="zh-CN" altLang="en-US" smtClean="0"/>
              <a:t>　　在函数编写过程中，内联函数的编写完全遵循子函数的编写规则，这样就使得代码同样都是比较简便的，然而不同之处出现在代码编译过程中，代码编译时会用内联函数主体替换函数调用部分，从而使得编译完成的程序是顺序执行下去的而不必再进行函数调用。</a:t>
            </a:r>
            <a:endParaRPr lang="en-US" altLang="zh-CN" smtClean="0"/>
          </a:p>
          <a:p>
            <a:pPr>
              <a:spcBef>
                <a:spcPct val="0"/>
              </a:spcBef>
            </a:pPr>
            <a:r>
              <a:rPr lang="zh-CN" altLang="en-US" smtClean="0"/>
              <a:t>我们看下面的函数，函数体中只有一行语句：</a:t>
            </a:r>
            <a:br>
              <a:rPr lang="zh-CN" altLang="en-US" smtClean="0"/>
            </a:br>
            <a:r>
              <a:rPr lang="zh-CN" altLang="en-US" smtClean="0"/>
              <a:t>　　</a:t>
            </a:r>
            <a:r>
              <a:rPr lang="en-US" altLang="zh-CN" smtClean="0"/>
              <a:t>double Average(double total, int number)</a:t>
            </a:r>
            <a:br>
              <a:rPr lang="en-US" altLang="zh-CN" smtClean="0"/>
            </a:br>
            <a:r>
              <a:rPr lang="zh-CN" altLang="en-US" smtClean="0"/>
              <a:t>　　</a:t>
            </a:r>
            <a:r>
              <a:rPr lang="en-US" altLang="zh-CN" smtClean="0"/>
              <a:t>{</a:t>
            </a:r>
            <a:br>
              <a:rPr lang="en-US" altLang="zh-CN" smtClean="0"/>
            </a:br>
            <a:r>
              <a:rPr lang="zh-CN" altLang="en-US" smtClean="0"/>
              <a:t>　　　</a:t>
            </a:r>
            <a:r>
              <a:rPr lang="en-US" altLang="zh-CN" smtClean="0"/>
              <a:t>return total/number;</a:t>
            </a:r>
            <a:br>
              <a:rPr lang="en-US" altLang="zh-CN" smtClean="0"/>
            </a:br>
            <a:r>
              <a:rPr lang="zh-CN" altLang="en-US" smtClean="0"/>
              <a:t>　　</a:t>
            </a:r>
            <a:r>
              <a:rPr lang="en-US" altLang="zh-CN" smtClean="0"/>
              <a:t>}</a:t>
            </a:r>
            <a:br>
              <a:rPr lang="en-US" altLang="zh-CN" smtClean="0"/>
            </a:br>
            <a:r>
              <a:rPr lang="zh-CN" altLang="en-US" smtClean="0"/>
              <a:t>　 　定义这么简单的函数有必要吗？实际上，它还是有一些优点的：第一，它使程序更可读；第二，它使这段代码可以重复使用。但是，它也有缺点：当它被频繁地调 用的时候，由于调用函数的开销，会对应用程序的性能有损失。例如，</a:t>
            </a:r>
            <a:r>
              <a:rPr lang="en-US" altLang="zh-CN" smtClean="0"/>
              <a:t>Average</a:t>
            </a:r>
            <a:r>
              <a:rPr lang="zh-CN" altLang="en-US" smtClean="0"/>
              <a:t>在一个循环语句中重复调用几千次，会降低程序的执行效率。</a:t>
            </a:r>
            <a:br>
              <a:rPr lang="zh-CN" altLang="en-US" smtClean="0"/>
            </a:br>
            <a:r>
              <a:rPr lang="zh-CN" altLang="en-US" smtClean="0"/>
              <a:t>　　那么，有办法避免函数调用的开销吗？对于上面的函数，我么可以把它定义为内联函数的形式：</a:t>
            </a:r>
            <a:br>
              <a:rPr lang="zh-CN" altLang="en-US" smtClean="0"/>
            </a:br>
            <a:r>
              <a:rPr lang="zh-CN" altLang="en-US" smtClean="0"/>
              <a:t>　　</a:t>
            </a:r>
            <a:r>
              <a:rPr lang="en-US" altLang="zh-CN" smtClean="0"/>
              <a:t>inline double Average(double total, int number)</a:t>
            </a:r>
            <a:br>
              <a:rPr lang="en-US" altLang="zh-CN" smtClean="0"/>
            </a:br>
            <a:r>
              <a:rPr lang="zh-CN" altLang="en-US" smtClean="0"/>
              <a:t>　　</a:t>
            </a:r>
            <a:r>
              <a:rPr lang="en-US" altLang="zh-CN" smtClean="0"/>
              <a:t>{</a:t>
            </a:r>
            <a:br>
              <a:rPr lang="en-US" altLang="zh-CN" smtClean="0"/>
            </a:br>
            <a:r>
              <a:rPr lang="zh-CN" altLang="en-US" smtClean="0"/>
              <a:t>　　　</a:t>
            </a:r>
            <a:r>
              <a:rPr lang="en-US" altLang="zh-CN" smtClean="0"/>
              <a:t>return total/number;</a:t>
            </a:r>
            <a:br>
              <a:rPr lang="en-US" altLang="zh-CN" smtClean="0"/>
            </a:br>
            <a:r>
              <a:rPr lang="zh-CN" altLang="en-US" smtClean="0"/>
              <a:t>　　</a:t>
            </a:r>
            <a:r>
              <a:rPr lang="en-US" altLang="zh-CN" smtClean="0"/>
              <a:t>}</a:t>
            </a:r>
            <a:br>
              <a:rPr lang="en-US" altLang="zh-CN" smtClean="0"/>
            </a:br>
            <a:r>
              <a:rPr lang="zh-CN" altLang="en-US" smtClean="0"/>
              <a:t>　　　</a:t>
            </a:r>
            <a:br>
              <a:rPr lang="zh-CN" altLang="en-US" smtClean="0"/>
            </a:br>
            <a:r>
              <a:rPr lang="zh-CN" altLang="en-US" smtClean="0"/>
              <a:t>　 　函数的引入可以减少程序的目标代码，实现程序代码的共享。但是，函数调用也需要一些时间和空间方面的开销，因为调用函数实际上将程序执行流程转移到被调 函数中，被调函数的程序代码执行完后，再返回到调用的地方。这种调用操作要求调用前保护现场并记忆执行的地址，返回后恢复现场，并按原来保存的地址继续执 行。对于较长的函数这种开销可以忽略不计，但是对于一些函数体代码很短，但又被频繁地调用的函数，就不能忽视这种开销。引入内联函数正是为了解决这个问 题，提高程序的运行效率。</a:t>
            </a:r>
            <a:br>
              <a:rPr lang="zh-CN" altLang="en-US" smtClean="0"/>
            </a:br>
            <a:r>
              <a:rPr lang="zh-CN" altLang="en-US" smtClean="0"/>
              <a:t>　　在程序编译时，编译器将程序中出现的内联函数的调用表达式用内联函数的函数体来进行替换。由于在编译时将函数体中的 代码替代到程序中，因此会增加目标程序代码量，进而增加空间开销，而在时间开销上不象函数调用时那么大，可见它是以目标代码的增加为代价来换取时间的节 省。</a:t>
            </a:r>
            <a:br>
              <a:rPr lang="zh-CN" altLang="en-US" smtClean="0"/>
            </a:br>
            <a:r>
              <a:rPr lang="zh-CN" altLang="en-US" smtClean="0"/>
              <a:t>使用内联函数时应注意以下几个问题：</a:t>
            </a:r>
            <a:br>
              <a:rPr lang="zh-CN" altLang="en-US" smtClean="0"/>
            </a:br>
            <a:r>
              <a:rPr lang="zh-CN" altLang="en-US" smtClean="0"/>
              <a:t>　　（</a:t>
            </a:r>
            <a:r>
              <a:rPr lang="en-US" altLang="zh-CN" smtClean="0"/>
              <a:t>1</a:t>
            </a:r>
            <a:r>
              <a:rPr lang="zh-CN" altLang="en-US" smtClean="0"/>
              <a:t>） 在一个文件中定义的内联函数不能在另一个文件中使用。它们通常放在头文件中共享。</a:t>
            </a:r>
            <a:br>
              <a:rPr lang="zh-CN" altLang="en-US" smtClean="0"/>
            </a:br>
            <a:r>
              <a:rPr lang="zh-CN" altLang="en-US" smtClean="0"/>
              <a:t>　　（</a:t>
            </a:r>
            <a:r>
              <a:rPr lang="en-US" altLang="zh-CN" smtClean="0"/>
              <a:t>2</a:t>
            </a:r>
            <a:r>
              <a:rPr lang="zh-CN" altLang="en-US" smtClean="0"/>
              <a:t>） 内联函数应该简洁，只有几个语句，如果语句较多，不适合于定义为内联函数。</a:t>
            </a:r>
            <a:br>
              <a:rPr lang="zh-CN" altLang="en-US" smtClean="0"/>
            </a:br>
            <a:r>
              <a:rPr lang="zh-CN" altLang="en-US" smtClean="0"/>
              <a:t>　　（</a:t>
            </a:r>
            <a:r>
              <a:rPr lang="en-US" altLang="zh-CN" smtClean="0"/>
              <a:t>3</a:t>
            </a:r>
            <a:r>
              <a:rPr lang="zh-CN" altLang="en-US" smtClean="0"/>
              <a:t>） 内联函数体中，不能有循环语句、</a:t>
            </a:r>
            <a:r>
              <a:rPr lang="en-US" altLang="zh-CN" smtClean="0"/>
              <a:t>if</a:t>
            </a:r>
            <a:r>
              <a:rPr lang="zh-CN" altLang="en-US" smtClean="0"/>
              <a:t>语句或</a:t>
            </a:r>
            <a:r>
              <a:rPr lang="en-US" altLang="zh-CN" smtClean="0"/>
              <a:t>switch</a:t>
            </a:r>
            <a:r>
              <a:rPr lang="zh-CN" altLang="en-US" smtClean="0"/>
              <a:t>语句，否则，函数定义时即使有</a:t>
            </a:r>
            <a:r>
              <a:rPr lang="en-US" altLang="zh-CN" smtClean="0"/>
              <a:t>inline</a:t>
            </a:r>
            <a:r>
              <a:rPr lang="zh-CN" altLang="en-US" smtClean="0"/>
              <a:t>关键字，编译器也会把该函数作为非内联函数处理。</a:t>
            </a:r>
            <a:br>
              <a:rPr lang="zh-CN" altLang="en-US" smtClean="0"/>
            </a:br>
            <a:r>
              <a:rPr lang="zh-CN" altLang="en-US" smtClean="0"/>
              <a:t>　　（</a:t>
            </a:r>
            <a:r>
              <a:rPr lang="en-US" altLang="zh-CN" smtClean="0"/>
              <a:t>4</a:t>
            </a:r>
            <a:r>
              <a:rPr lang="zh-CN" altLang="en-US" smtClean="0"/>
              <a:t>） 内联函数要在函数被调用之前声明。例如下面的代码将内联函数放在函数调用之后声明，不能起到预期的效果。</a:t>
            </a:r>
            <a:br>
              <a:rPr lang="zh-CN" altLang="en-US" smtClean="0"/>
            </a:br>
            <a:endParaRPr lang="zh-CN" altLang="en-US" smtClean="0"/>
          </a:p>
        </p:txBody>
      </p:sp>
      <p:sp>
        <p:nvSpPr>
          <p:cNvPr id="286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ED14EA4-3230-40A9-81CA-26F59ED4F976}" type="slidenum">
              <a:rPr lang="zh-CN" altLang="en-US"/>
              <a:pPr fontAlgn="base">
                <a:spcBef>
                  <a:spcPct val="0"/>
                </a:spcBef>
                <a:spcAft>
                  <a:spcPct val="0"/>
                </a:spcAft>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07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Inline</a:t>
            </a:r>
            <a:r>
              <a:rPr lang="zh-CN" altLang="en-US" smtClean="0"/>
              <a:t>函数为内联函数：</a:t>
            </a:r>
            <a:br>
              <a:rPr lang="zh-CN" altLang="en-US" smtClean="0"/>
            </a:br>
            <a:r>
              <a:rPr lang="zh-CN" altLang="en-US" smtClean="0"/>
              <a:t>　　在</a:t>
            </a:r>
            <a:r>
              <a:rPr lang="en-US" altLang="zh-CN" smtClean="0"/>
              <a:t>C++</a:t>
            </a:r>
            <a:r>
              <a:rPr lang="zh-CN" altLang="en-US" smtClean="0"/>
              <a:t>中，为了避免主函数过于复杂，编程时会设置大量的子函数，而这样做降低了主函数的复杂性的同时却使得整个程序的执行效率降低，因为在进行函数调用时，系统需要时间及内存空间来保存现场信息，为了解决这个问题，</a:t>
            </a:r>
            <a:r>
              <a:rPr lang="en-US" altLang="zh-CN" smtClean="0"/>
              <a:t>C++</a:t>
            </a:r>
            <a:r>
              <a:rPr lang="zh-CN" altLang="en-US" smtClean="0"/>
              <a:t>中设了内联函数的概念（</a:t>
            </a:r>
            <a:r>
              <a:rPr lang="en-US" altLang="zh-CN" smtClean="0"/>
              <a:t>inline</a:t>
            </a:r>
            <a:r>
              <a:rPr lang="zh-CN" altLang="en-US" smtClean="0"/>
              <a:t>函数）。</a:t>
            </a:r>
            <a:br>
              <a:rPr lang="zh-CN" altLang="en-US" smtClean="0"/>
            </a:br>
            <a:r>
              <a:rPr lang="zh-CN" altLang="en-US" smtClean="0"/>
              <a:t>　　在函数编写过程中，内联函数的编写完全遵循子函数的编写规则，这样就使得代码同样都是比较简便的，然而不同之处出现在代码编译过程中，代码编译时会用内联函数主体替换函数调用部分，从而使得编译完成的程序是顺序执行下去的而不必再进行函数调用。</a:t>
            </a:r>
            <a:endParaRPr lang="en-US" altLang="zh-CN" smtClean="0"/>
          </a:p>
          <a:p>
            <a:pPr>
              <a:spcBef>
                <a:spcPct val="0"/>
              </a:spcBef>
            </a:pPr>
            <a:r>
              <a:rPr lang="zh-CN" altLang="en-US" smtClean="0"/>
              <a:t>我们看下面的函数，函数体中只有一行语句：</a:t>
            </a:r>
            <a:br>
              <a:rPr lang="zh-CN" altLang="en-US" smtClean="0"/>
            </a:br>
            <a:r>
              <a:rPr lang="zh-CN" altLang="en-US" smtClean="0"/>
              <a:t>　　</a:t>
            </a:r>
            <a:r>
              <a:rPr lang="en-US" altLang="zh-CN" smtClean="0"/>
              <a:t>double Average(double total, int number)</a:t>
            </a:r>
            <a:br>
              <a:rPr lang="en-US" altLang="zh-CN" smtClean="0"/>
            </a:br>
            <a:r>
              <a:rPr lang="zh-CN" altLang="en-US" smtClean="0"/>
              <a:t>　　</a:t>
            </a:r>
            <a:r>
              <a:rPr lang="en-US" altLang="zh-CN" smtClean="0"/>
              <a:t>{</a:t>
            </a:r>
            <a:br>
              <a:rPr lang="en-US" altLang="zh-CN" smtClean="0"/>
            </a:br>
            <a:r>
              <a:rPr lang="zh-CN" altLang="en-US" smtClean="0"/>
              <a:t>　　　</a:t>
            </a:r>
            <a:r>
              <a:rPr lang="en-US" altLang="zh-CN" smtClean="0"/>
              <a:t>return total/number;</a:t>
            </a:r>
            <a:br>
              <a:rPr lang="en-US" altLang="zh-CN" smtClean="0"/>
            </a:br>
            <a:r>
              <a:rPr lang="zh-CN" altLang="en-US" smtClean="0"/>
              <a:t>　　</a:t>
            </a:r>
            <a:r>
              <a:rPr lang="en-US" altLang="zh-CN" smtClean="0"/>
              <a:t>}</a:t>
            </a:r>
            <a:br>
              <a:rPr lang="en-US" altLang="zh-CN" smtClean="0"/>
            </a:br>
            <a:r>
              <a:rPr lang="zh-CN" altLang="en-US" smtClean="0"/>
              <a:t>　 　定义这么简单的函数有必要吗？实际上，它还是有一些优点的：第一，它使程序更可读；第二，它使这段代码可以重复使用。但是，它也有缺点：当它被频繁地调 用的时候，由于调用函数的开销，会对应用程序的性能有损失。例如，</a:t>
            </a:r>
            <a:r>
              <a:rPr lang="en-US" altLang="zh-CN" smtClean="0"/>
              <a:t>Average</a:t>
            </a:r>
            <a:r>
              <a:rPr lang="zh-CN" altLang="en-US" smtClean="0"/>
              <a:t>在一个循环语句中重复调用几千次，会降低程序的执行效率。</a:t>
            </a:r>
            <a:br>
              <a:rPr lang="zh-CN" altLang="en-US" smtClean="0"/>
            </a:br>
            <a:r>
              <a:rPr lang="zh-CN" altLang="en-US" smtClean="0"/>
              <a:t>　　那么，有办法避免函数调用的开销吗？对于上面的函数，我么可以把它定义为内联函数的形式：</a:t>
            </a:r>
            <a:br>
              <a:rPr lang="zh-CN" altLang="en-US" smtClean="0"/>
            </a:br>
            <a:r>
              <a:rPr lang="zh-CN" altLang="en-US" smtClean="0"/>
              <a:t>　　</a:t>
            </a:r>
            <a:r>
              <a:rPr lang="en-US" altLang="zh-CN" smtClean="0"/>
              <a:t>inline double Average(double total, int number)</a:t>
            </a:r>
            <a:br>
              <a:rPr lang="en-US" altLang="zh-CN" smtClean="0"/>
            </a:br>
            <a:r>
              <a:rPr lang="zh-CN" altLang="en-US" smtClean="0"/>
              <a:t>　　</a:t>
            </a:r>
            <a:r>
              <a:rPr lang="en-US" altLang="zh-CN" smtClean="0"/>
              <a:t>{</a:t>
            </a:r>
            <a:br>
              <a:rPr lang="en-US" altLang="zh-CN" smtClean="0"/>
            </a:br>
            <a:r>
              <a:rPr lang="zh-CN" altLang="en-US" smtClean="0"/>
              <a:t>　　　</a:t>
            </a:r>
            <a:r>
              <a:rPr lang="en-US" altLang="zh-CN" smtClean="0"/>
              <a:t>return total/number;</a:t>
            </a:r>
            <a:br>
              <a:rPr lang="en-US" altLang="zh-CN" smtClean="0"/>
            </a:br>
            <a:r>
              <a:rPr lang="zh-CN" altLang="en-US" smtClean="0"/>
              <a:t>　　</a:t>
            </a:r>
            <a:r>
              <a:rPr lang="en-US" altLang="zh-CN" smtClean="0"/>
              <a:t>}</a:t>
            </a:r>
            <a:br>
              <a:rPr lang="en-US" altLang="zh-CN" smtClean="0"/>
            </a:br>
            <a:r>
              <a:rPr lang="zh-CN" altLang="en-US" smtClean="0"/>
              <a:t>　　　</a:t>
            </a:r>
            <a:br>
              <a:rPr lang="zh-CN" altLang="en-US" smtClean="0"/>
            </a:br>
            <a:r>
              <a:rPr lang="zh-CN" altLang="en-US" smtClean="0"/>
              <a:t>　 　函数的引入可以减少程序的目标代码，实现程序代码的共享。但是，函数调用也需要一些时间和空间方面的开销，因为调用函数实际上将程序执行流程转移到被调 函数中，被调函数的程序代码执行完后，再返回到调用的地方。这种调用操作要求调用前保护现场并记忆执行的地址，返回后恢复现场，并按原来保存的地址继续执 行。对于较长的函数这种开销可以忽略不计，但是对于一些函数体代码很短，但又被频繁地调用的函数，就不能忽视这种开销。引入内联函数正是为了解决这个问 题，提高程序的运行效率。</a:t>
            </a:r>
            <a:br>
              <a:rPr lang="zh-CN" altLang="en-US" smtClean="0"/>
            </a:br>
            <a:r>
              <a:rPr lang="zh-CN" altLang="en-US" smtClean="0"/>
              <a:t>　　在程序编译时，编译器将程序中出现的内联函数的调用表达式用内联函数的函数体来进行替换。由于在编译时将函数体中的 代码替代到程序中，因此会增加目标程序代码量，进而增加空间开销，而在时间开销上不象函数调用时那么大，可见它是以目标代码的增加为代价来换取时间的节 省。</a:t>
            </a:r>
            <a:br>
              <a:rPr lang="zh-CN" altLang="en-US" smtClean="0"/>
            </a:br>
            <a:r>
              <a:rPr lang="zh-CN" altLang="en-US" smtClean="0"/>
              <a:t>使用内联函数时应注意以下几个问题：</a:t>
            </a:r>
            <a:br>
              <a:rPr lang="zh-CN" altLang="en-US" smtClean="0"/>
            </a:br>
            <a:r>
              <a:rPr lang="zh-CN" altLang="en-US" smtClean="0"/>
              <a:t>　　（</a:t>
            </a:r>
            <a:r>
              <a:rPr lang="en-US" altLang="zh-CN" smtClean="0"/>
              <a:t>1</a:t>
            </a:r>
            <a:r>
              <a:rPr lang="zh-CN" altLang="en-US" smtClean="0"/>
              <a:t>） 在一个文件中定义的内联函数不能在另一个文件中使用。它们通常放在头文件中共享。</a:t>
            </a:r>
            <a:br>
              <a:rPr lang="zh-CN" altLang="en-US" smtClean="0"/>
            </a:br>
            <a:r>
              <a:rPr lang="zh-CN" altLang="en-US" smtClean="0"/>
              <a:t>　　（</a:t>
            </a:r>
            <a:r>
              <a:rPr lang="en-US" altLang="zh-CN" smtClean="0"/>
              <a:t>2</a:t>
            </a:r>
            <a:r>
              <a:rPr lang="zh-CN" altLang="en-US" smtClean="0"/>
              <a:t>） 内联函数应该简洁，只有几个语句，如果语句较多，不适合于定义为内联函数。</a:t>
            </a:r>
            <a:br>
              <a:rPr lang="zh-CN" altLang="en-US" smtClean="0"/>
            </a:br>
            <a:r>
              <a:rPr lang="zh-CN" altLang="en-US" smtClean="0"/>
              <a:t>　　（</a:t>
            </a:r>
            <a:r>
              <a:rPr lang="en-US" altLang="zh-CN" smtClean="0"/>
              <a:t>3</a:t>
            </a:r>
            <a:r>
              <a:rPr lang="zh-CN" altLang="en-US" smtClean="0"/>
              <a:t>） 内联函数体中，不能有循环语句、</a:t>
            </a:r>
            <a:r>
              <a:rPr lang="en-US" altLang="zh-CN" smtClean="0"/>
              <a:t>if</a:t>
            </a:r>
            <a:r>
              <a:rPr lang="zh-CN" altLang="en-US" smtClean="0"/>
              <a:t>语句或</a:t>
            </a:r>
            <a:r>
              <a:rPr lang="en-US" altLang="zh-CN" smtClean="0"/>
              <a:t>switch</a:t>
            </a:r>
            <a:r>
              <a:rPr lang="zh-CN" altLang="en-US" smtClean="0"/>
              <a:t>语句，否则，函数定义时即使有</a:t>
            </a:r>
            <a:r>
              <a:rPr lang="en-US" altLang="zh-CN" smtClean="0"/>
              <a:t>inline</a:t>
            </a:r>
            <a:r>
              <a:rPr lang="zh-CN" altLang="en-US" smtClean="0"/>
              <a:t>关键字，编译器也会把该函数作为非内联函数处理。</a:t>
            </a:r>
            <a:br>
              <a:rPr lang="zh-CN" altLang="en-US" smtClean="0"/>
            </a:br>
            <a:r>
              <a:rPr lang="zh-CN" altLang="en-US" smtClean="0"/>
              <a:t>　　（</a:t>
            </a:r>
            <a:r>
              <a:rPr lang="en-US" altLang="zh-CN" smtClean="0"/>
              <a:t>4</a:t>
            </a:r>
            <a:r>
              <a:rPr lang="zh-CN" altLang="en-US" smtClean="0"/>
              <a:t>） 内联函数要在函数被调用之前声明。例如下面的代码将内联函数放在函数调用之后声明，不能起到预期的效果。</a:t>
            </a:r>
            <a:br>
              <a:rPr lang="zh-CN" altLang="en-US" smtClean="0"/>
            </a:br>
            <a:endParaRPr lang="zh-CN" altLang="en-US" smtClean="0"/>
          </a:p>
        </p:txBody>
      </p:sp>
      <p:sp>
        <p:nvSpPr>
          <p:cNvPr id="307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4917AC-6E4E-491F-B832-220ECF64211E}" type="slidenum">
              <a:rPr lang="zh-CN" altLang="en-US"/>
              <a:pPr fontAlgn="base">
                <a:spcBef>
                  <a:spcPct val="0"/>
                </a:spcBef>
                <a:spcAft>
                  <a:spcPct val="0"/>
                </a:spcAft>
              </a:pPr>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81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D00E0C-1113-4293-A708-79C01F5D7ECE}" type="slidenum">
              <a:rPr lang="zh-CN" altLang="en-US"/>
              <a:pPr fontAlgn="base">
                <a:spcBef>
                  <a:spcPct val="0"/>
                </a:spcBef>
                <a:spcAft>
                  <a:spcPct val="0"/>
                </a:spcAft>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6"/>
          <p:cNvSpPr>
            <a:spLocks/>
          </p:cNvSpPr>
          <p:nvPr/>
        </p:nvSpPr>
        <p:spPr bwMode="auto">
          <a:xfrm>
            <a:off x="0" y="4324350"/>
            <a:ext cx="1744663" cy="777875"/>
          </a:xfrm>
          <a:custGeom>
            <a:avLst/>
            <a:gdLst>
              <a:gd name="T0" fmla="*/ 0 w 372"/>
              <a:gd name="T1" fmla="*/ 0 h 166"/>
              <a:gd name="T2" fmla="*/ 372 w 372"/>
              <a:gd name="T3" fmla="*/ 166 h 166"/>
            </a:gdLst>
            <a:ahLst/>
            <a:cxnLst>
              <a:cxn ang="0">
                <a:pos x="287" y="166"/>
              </a:cxn>
              <a:cxn ang="0">
                <a:pos x="293" y="164"/>
              </a:cxn>
              <a:cxn ang="0">
                <a:pos x="294" y="163"/>
              </a:cxn>
              <a:cxn ang="0">
                <a:pos x="370" y="87"/>
              </a:cxn>
              <a:cxn ang="0">
                <a:pos x="370" y="78"/>
              </a:cxn>
              <a:cxn ang="0">
                <a:pos x="294" y="3"/>
              </a:cxn>
              <a:cxn ang="0">
                <a:pos x="293" y="2"/>
              </a:cxn>
              <a:cxn ang="0">
                <a:pos x="287" y="0"/>
              </a:cxn>
              <a:cxn ang="0">
                <a:pos x="0" y="0"/>
              </a:cxn>
              <a:cxn ang="0">
                <a:pos x="0" y="166"/>
              </a:cxn>
              <a:cxn ang="0">
                <a:pos x="287" y="166"/>
              </a:cxn>
            </a:cxnLst>
            <a:rect l="T0" t="T1" r="T2" b="T3"/>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9525">
            <a:noFill/>
            <a:round/>
            <a:headEnd/>
            <a:tailEnd/>
          </a:ln>
        </p:spPr>
        <p:txBody>
          <a:bodyPr/>
          <a:lstStyle/>
          <a:p>
            <a:endParaRPr lang="zh-CN" altLang="en-US"/>
          </a:p>
        </p:txBody>
      </p:sp>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72B62DD5-50AA-411A-B794-56FFDC26A9AF}" type="datetimeFigureOut">
              <a:rPr lang="zh-CN" altLang="en-US"/>
              <a:pPr>
                <a:defRPr/>
              </a:pPr>
              <a:t>2017/7/30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a:xfrm>
            <a:off x="531813" y="4529138"/>
            <a:ext cx="779462" cy="365125"/>
          </a:xfrm>
        </p:spPr>
        <p:txBody>
          <a:bodyPr/>
          <a:lstStyle>
            <a:lvl1pPr>
              <a:defRPr/>
            </a:lvl1pPr>
          </a:lstStyle>
          <a:p>
            <a:pPr>
              <a:defRPr/>
            </a:pPr>
            <a:fld id="{EE639540-4EAA-4C26-9212-2EFB47667DA2}"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A2253290-E31F-4E0C-B9D9-E7E2D44DCB70}" type="datetimeFigureOut">
              <a:rPr lang="zh-CN" altLang="en-US"/>
              <a:pPr>
                <a:defRPr/>
              </a:pPr>
              <a:t>2017/7/30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ED439A87-6538-4A4A-B453-46D0FFAE55B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4763" y="31781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6" name="TextBox 13"/>
          <p:cNvSpPr txBox="1"/>
          <p:nvPr/>
        </p:nvSpPr>
        <p:spPr>
          <a:xfrm>
            <a:off x="2466975" y="647700"/>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solidFill>
                <a:latin typeface="Arial"/>
                <a:ea typeface="+mn-ea"/>
              </a:rPr>
              <a:t>“</a:t>
            </a:r>
          </a:p>
        </p:txBody>
      </p:sp>
      <p:sp>
        <p:nvSpPr>
          <p:cNvPr id="7" name="TextBox 14"/>
          <p:cNvSpPr txBox="1"/>
          <p:nvPr/>
        </p:nvSpPr>
        <p:spPr>
          <a:xfrm>
            <a:off x="11114088" y="290512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solidFill>
                <a:latin typeface="Arial"/>
                <a:ea typeface="+mn-ea"/>
              </a:rPr>
              <a:t>”</a:t>
            </a:r>
          </a:p>
        </p:txBody>
      </p:sp>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191E44AF-03B6-44C9-AF07-5849D894F88B}" type="datetimeFigureOut">
              <a:rPr lang="zh-CN" altLang="en-US"/>
              <a:pPr>
                <a:defRPr/>
              </a:pPr>
              <a:t>2017/7/30</a:t>
            </a:fld>
            <a:endParaRPr lang="zh-CN" altLang="en-US"/>
          </a:p>
        </p:txBody>
      </p:sp>
      <p:sp>
        <p:nvSpPr>
          <p:cNvPr id="9" name="Footer Placeholder 4"/>
          <p:cNvSpPr>
            <a:spLocks noGrp="1"/>
          </p:cNvSpPr>
          <p:nvPr>
            <p:ph type="ftr" sz="quarter" idx="15"/>
          </p:nvPr>
        </p:nvSpPr>
        <p:spPr/>
        <p:txBody>
          <a:bodyPr/>
          <a:lstStyle>
            <a:lvl1pPr>
              <a:defRPr/>
            </a:lvl1pPr>
          </a:lstStyle>
          <a:p>
            <a:pPr>
              <a:defRPr/>
            </a:pPr>
            <a:endParaRPr lang="zh-CN" altLang="en-US"/>
          </a:p>
        </p:txBody>
      </p:sp>
      <p:sp>
        <p:nvSpPr>
          <p:cNvPr id="10" name="Slide Number Placeholder 5"/>
          <p:cNvSpPr>
            <a:spLocks noGrp="1"/>
          </p:cNvSpPr>
          <p:nvPr>
            <p:ph type="sldNum" sz="quarter" idx="16"/>
          </p:nvPr>
        </p:nvSpPr>
        <p:spPr>
          <a:xfrm>
            <a:off x="531813" y="3244850"/>
            <a:ext cx="779462" cy="365125"/>
          </a:xfrm>
        </p:spPr>
        <p:txBody>
          <a:bodyPr/>
          <a:lstStyle>
            <a:lvl1pPr>
              <a:defRPr/>
            </a:lvl1pPr>
          </a:lstStyle>
          <a:p>
            <a:pPr>
              <a:defRPr/>
            </a:pPr>
            <a:fld id="{C5FAD67E-D146-46E9-A65C-A6B8AEFB83DD}"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B267C01A-54CC-4F01-8D38-8700367B9DF7}" type="datetimeFigureOut">
              <a:rPr lang="zh-CN" altLang="en-US"/>
              <a:pPr>
                <a:defRPr/>
              </a:pPr>
              <a:t>2017/7/30</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C7239B9C-9FB5-4B82-A524-D15A131B5EAC}"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6" name="TextBox 16"/>
          <p:cNvSpPr txBox="1"/>
          <p:nvPr/>
        </p:nvSpPr>
        <p:spPr>
          <a:xfrm>
            <a:off x="2466975" y="647700"/>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solidFill>
                <a:latin typeface="Arial"/>
                <a:ea typeface="+mn-ea"/>
              </a:rPr>
              <a:t>“</a:t>
            </a:r>
          </a:p>
        </p:txBody>
      </p:sp>
      <p:sp>
        <p:nvSpPr>
          <p:cNvPr id="7" name="TextBox 17"/>
          <p:cNvSpPr txBox="1"/>
          <p:nvPr/>
        </p:nvSpPr>
        <p:spPr>
          <a:xfrm>
            <a:off x="11114088" y="290512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solidFill>
                <a:latin typeface="Arial"/>
                <a:ea typeface="+mn-ea"/>
              </a:rPr>
              <a:t>”</a:t>
            </a:r>
          </a:p>
        </p:txBody>
      </p:sp>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zh-CN" altLang="en-US" smtClean="0"/>
              <a:t>单击此处编辑母版文本样式</a:t>
            </a:r>
          </a:p>
        </p:txBody>
      </p:sp>
      <p:sp>
        <p:nvSpPr>
          <p:cNvPr id="8" name="Date Placeholder 4"/>
          <p:cNvSpPr>
            <a:spLocks noGrp="1"/>
          </p:cNvSpPr>
          <p:nvPr>
            <p:ph type="dt" sz="half" idx="14"/>
          </p:nvPr>
        </p:nvSpPr>
        <p:spPr/>
        <p:txBody>
          <a:bodyPr/>
          <a:lstStyle>
            <a:lvl1pPr>
              <a:defRPr/>
            </a:lvl1pPr>
          </a:lstStyle>
          <a:p>
            <a:pPr>
              <a:defRPr/>
            </a:pPr>
            <a:fld id="{7CE68BCA-2757-4617-827D-6C2F20C348EE}" type="datetimeFigureOut">
              <a:rPr lang="zh-CN" altLang="en-US"/>
              <a:pPr>
                <a:defRPr/>
              </a:pPr>
              <a:t>2017/7/30</a:t>
            </a:fld>
            <a:endParaRPr lang="zh-CN" altLang="en-US"/>
          </a:p>
        </p:txBody>
      </p:sp>
      <p:sp>
        <p:nvSpPr>
          <p:cNvPr id="9" name="Footer Placeholder 5"/>
          <p:cNvSpPr>
            <a:spLocks noGrp="1"/>
          </p:cNvSpPr>
          <p:nvPr>
            <p:ph type="ftr" sz="quarter" idx="15"/>
          </p:nvPr>
        </p:nvSpPr>
        <p:spPr/>
        <p:txBody>
          <a:bodyPr/>
          <a:lstStyle>
            <a:lvl1pPr>
              <a:defRPr/>
            </a:lvl1pPr>
          </a:lstStyle>
          <a:p>
            <a:pPr>
              <a:defRPr/>
            </a:pPr>
            <a:endParaRPr lang="zh-CN" altLang="en-US"/>
          </a:p>
        </p:txBody>
      </p:sp>
      <p:sp>
        <p:nvSpPr>
          <p:cNvPr id="10" name="Slide Number Placeholder 6"/>
          <p:cNvSpPr>
            <a:spLocks noGrp="1"/>
          </p:cNvSpPr>
          <p:nvPr>
            <p:ph type="sldNum" sz="quarter" idx="16"/>
          </p:nvPr>
        </p:nvSpPr>
        <p:spPr>
          <a:xfrm>
            <a:off x="531813" y="4983163"/>
            <a:ext cx="779462" cy="365125"/>
          </a:xfrm>
        </p:spPr>
        <p:txBody>
          <a:bodyPr/>
          <a:lstStyle>
            <a:lvl1pPr>
              <a:defRPr/>
            </a:lvl1pPr>
          </a:lstStyle>
          <a:p>
            <a:pPr>
              <a:defRPr/>
            </a:pPr>
            <a:fld id="{2EFEBC60-7F85-4E53-949E-D83466B70515}"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zh-CN" altLang="en-US" smtClean="0"/>
              <a:t>单击此处编辑母版文本样式</a:t>
            </a:r>
          </a:p>
        </p:txBody>
      </p:sp>
      <p:sp>
        <p:nvSpPr>
          <p:cNvPr id="6" name="Date Placeholder 4"/>
          <p:cNvSpPr>
            <a:spLocks noGrp="1"/>
          </p:cNvSpPr>
          <p:nvPr>
            <p:ph type="dt" sz="half" idx="14"/>
          </p:nvPr>
        </p:nvSpPr>
        <p:spPr/>
        <p:txBody>
          <a:bodyPr/>
          <a:lstStyle>
            <a:lvl1pPr>
              <a:defRPr/>
            </a:lvl1pPr>
          </a:lstStyle>
          <a:p>
            <a:pPr>
              <a:defRPr/>
            </a:pPr>
            <a:fld id="{A360A91D-84D9-47F6-8281-88BEB4AF57E4}" type="datetimeFigureOut">
              <a:rPr lang="zh-CN" altLang="en-US"/>
              <a:pPr>
                <a:defRPr/>
              </a:pPr>
              <a:t>2017/7/30</a:t>
            </a:fld>
            <a:endParaRPr lang="zh-CN" altLang="en-US"/>
          </a:p>
        </p:txBody>
      </p:sp>
      <p:sp>
        <p:nvSpPr>
          <p:cNvPr id="7" name="Footer Placeholder 5"/>
          <p:cNvSpPr>
            <a:spLocks noGrp="1"/>
          </p:cNvSpPr>
          <p:nvPr>
            <p:ph type="ftr" sz="quarter" idx="15"/>
          </p:nvPr>
        </p:nvSpPr>
        <p:spPr/>
        <p:txBody>
          <a:bodyPr/>
          <a:lstStyle>
            <a:lvl1pPr>
              <a:defRPr/>
            </a:lvl1pPr>
          </a:lstStyle>
          <a:p>
            <a:pPr>
              <a:defRPr/>
            </a:pPr>
            <a:endParaRPr lang="zh-CN" altLang="en-US"/>
          </a:p>
        </p:txBody>
      </p:sp>
      <p:sp>
        <p:nvSpPr>
          <p:cNvPr id="8" name="Slide Number Placeholder 6"/>
          <p:cNvSpPr>
            <a:spLocks noGrp="1"/>
          </p:cNvSpPr>
          <p:nvPr>
            <p:ph type="sldNum" sz="quarter" idx="16"/>
          </p:nvPr>
        </p:nvSpPr>
        <p:spPr>
          <a:xfrm>
            <a:off x="531813" y="4983163"/>
            <a:ext cx="779462" cy="365125"/>
          </a:xfrm>
        </p:spPr>
        <p:txBody>
          <a:bodyPr/>
          <a:lstStyle>
            <a:lvl1pPr>
              <a:defRPr/>
            </a:lvl1pPr>
          </a:lstStyle>
          <a:p>
            <a:pPr>
              <a:defRPr/>
            </a:pPr>
            <a:fld id="{DACF96D0-F5C4-4917-AC76-1E02EAE69720}"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EC371057-5768-4738-A2EB-A004C1459CE3}" type="datetimeFigureOut">
              <a:rPr lang="zh-CN" altLang="en-US"/>
              <a:pPr>
                <a:defRPr/>
              </a:pPr>
              <a:t>2017/7/30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0495476-65BB-4595-A495-04E6065C05B5}"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4BBB7BA0-D125-4CBB-8145-987E2E62858D}" type="datetimeFigureOut">
              <a:rPr lang="zh-CN" altLang="en-US"/>
              <a:pPr>
                <a:defRPr/>
              </a:pPr>
              <a:t>2017/7/30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82F2F98-BC29-4A69-924C-D1FD9B5148FC}"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37AA0A6D-AC2E-4EFA-B2F6-8207F399CE94}" type="datetimeFigureOut">
              <a:rPr lang="zh-CN" altLang="en-US"/>
              <a:pPr>
                <a:defRPr/>
              </a:pPr>
              <a:t>2017/7/30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B4C0B88D-EFAF-47AA-9351-7EE6B748536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E00827BD-C371-4A47-B6FC-7833598E4663}" type="datetimeFigureOut">
              <a:rPr lang="zh-CN" altLang="en-US"/>
              <a:pPr>
                <a:defRPr/>
              </a:pPr>
              <a:t>2017/7/30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3D2F9E45-5241-46E4-87BE-04D47FAC049A}"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4"/>
          <p:cNvSpPr>
            <a:spLocks noGrp="1"/>
          </p:cNvSpPr>
          <p:nvPr>
            <p:ph type="dt" sz="half" idx="10"/>
          </p:nvPr>
        </p:nvSpPr>
        <p:spPr/>
        <p:txBody>
          <a:bodyPr/>
          <a:lstStyle>
            <a:lvl1pPr>
              <a:defRPr/>
            </a:lvl1pPr>
          </a:lstStyle>
          <a:p>
            <a:pPr>
              <a:defRPr/>
            </a:pPr>
            <a:fld id="{3535BBBC-AFD9-47ED-BEFB-C5504ACB5018}" type="datetimeFigureOut">
              <a:rPr lang="zh-CN" altLang="en-US"/>
              <a:pPr>
                <a:defRPr/>
              </a:pPr>
              <a:t>2017/7/30</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A084776C-2398-4776-8CE1-39A5A2FF432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6"/>
          <p:cNvSpPr>
            <a:spLocks noGrp="1"/>
          </p:cNvSpPr>
          <p:nvPr>
            <p:ph type="dt" sz="half" idx="10"/>
          </p:nvPr>
        </p:nvSpPr>
        <p:spPr/>
        <p:txBody>
          <a:bodyPr/>
          <a:lstStyle>
            <a:lvl1pPr>
              <a:defRPr/>
            </a:lvl1pPr>
          </a:lstStyle>
          <a:p>
            <a:pPr>
              <a:defRPr/>
            </a:pPr>
            <a:fld id="{743DEC7C-75AC-4548-B970-E2B0E08045C0}" type="datetimeFigureOut">
              <a:rPr lang="zh-CN" altLang="en-US"/>
              <a:pPr>
                <a:defRPr/>
              </a:pPr>
              <a:t>2017/7/30</a:t>
            </a:fld>
            <a:endParaRPr lang="zh-CN" altLang="en-US"/>
          </a:p>
        </p:txBody>
      </p:sp>
      <p:sp>
        <p:nvSpPr>
          <p:cNvPr id="9" name="Footer Placeholder 7"/>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FC47896-7B90-4A87-8496-60D4898448E9}"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3401449F-E80D-4730-942C-8161EDC972C3}" type="datetimeFigureOut">
              <a:rPr lang="zh-CN" altLang="en-US"/>
              <a:pPr>
                <a:defRPr/>
              </a:pPr>
              <a:t>2017/7/30</a:t>
            </a:fld>
            <a:endParaRPr lang="zh-CN" altLang="en-US"/>
          </a:p>
        </p:txBody>
      </p:sp>
      <p:sp>
        <p:nvSpPr>
          <p:cNvPr id="5" name="Footer Placeholder 3"/>
          <p:cNvSpPr>
            <a:spLocks noGrp="1"/>
          </p:cNvSpPr>
          <p:nvPr>
            <p:ph type="ftr" sz="quarter" idx="11"/>
          </p:nvPr>
        </p:nvSpPr>
        <p:spPr/>
        <p:txBody>
          <a:bodyPr/>
          <a:lstStyle>
            <a:lvl1pPr>
              <a:defRPr/>
            </a:lvl1pPr>
          </a:lstStyle>
          <a:p>
            <a:pPr>
              <a:defRPr/>
            </a:pPr>
            <a:endParaRPr lang="zh-CN" altLang="en-US"/>
          </a:p>
        </p:txBody>
      </p:sp>
      <p:sp>
        <p:nvSpPr>
          <p:cNvPr id="6" name="Slide Number Placeholder 4"/>
          <p:cNvSpPr>
            <a:spLocks noGrp="1"/>
          </p:cNvSpPr>
          <p:nvPr>
            <p:ph type="sldNum" sz="quarter" idx="12"/>
          </p:nvPr>
        </p:nvSpPr>
        <p:spPr/>
        <p:txBody>
          <a:bodyPr/>
          <a:lstStyle>
            <a:lvl1pPr>
              <a:defRPr/>
            </a:lvl1pPr>
          </a:lstStyle>
          <a:p>
            <a:pPr>
              <a:defRPr/>
            </a:pPr>
            <a:fld id="{AAC0E495-2A8C-4D68-B95D-B246DF42D3D0}"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3" name="Date Placeholder 1"/>
          <p:cNvSpPr>
            <a:spLocks noGrp="1"/>
          </p:cNvSpPr>
          <p:nvPr>
            <p:ph type="dt" sz="half" idx="10"/>
          </p:nvPr>
        </p:nvSpPr>
        <p:spPr/>
        <p:txBody>
          <a:bodyPr/>
          <a:lstStyle>
            <a:lvl1pPr>
              <a:defRPr/>
            </a:lvl1pPr>
          </a:lstStyle>
          <a:p>
            <a:pPr>
              <a:defRPr/>
            </a:pPr>
            <a:fld id="{FCA704AA-1E24-47C9-864E-FEA54E322B10}" type="datetimeFigureOut">
              <a:rPr lang="zh-CN" altLang="en-US"/>
              <a:pPr>
                <a:defRPr/>
              </a:pPr>
              <a:t>2017/7/30</a:t>
            </a:fld>
            <a:endParaRPr lang="zh-CN" altLang="en-US"/>
          </a:p>
        </p:txBody>
      </p:sp>
      <p:sp>
        <p:nvSpPr>
          <p:cNvPr id="4" name="Footer Placeholder 2"/>
          <p:cNvSpPr>
            <a:spLocks noGrp="1"/>
          </p:cNvSpPr>
          <p:nvPr>
            <p:ph type="ftr" sz="quarter" idx="11"/>
          </p:nvPr>
        </p:nvSpPr>
        <p:spPr/>
        <p:txBody>
          <a:bodyPr/>
          <a:lstStyle>
            <a:lvl1pPr>
              <a:defRPr/>
            </a:lvl1pPr>
          </a:lstStyle>
          <a:p>
            <a:pPr>
              <a:defRPr/>
            </a:pPr>
            <a:endParaRPr lang="zh-CN" altLang="en-US"/>
          </a:p>
        </p:txBody>
      </p:sp>
      <p:sp>
        <p:nvSpPr>
          <p:cNvPr id="5" name="Slide Number Placeholder 3"/>
          <p:cNvSpPr>
            <a:spLocks noGrp="1"/>
          </p:cNvSpPr>
          <p:nvPr>
            <p:ph type="sldNum" sz="quarter" idx="12"/>
          </p:nvPr>
        </p:nvSpPr>
        <p:spPr/>
        <p:txBody>
          <a:bodyPr/>
          <a:lstStyle>
            <a:lvl1pPr>
              <a:defRPr/>
            </a:lvl1pPr>
          </a:lstStyle>
          <a:p>
            <a:pPr>
              <a:defRPr/>
            </a:pPr>
            <a:fld id="{7C4CAA4F-1A93-4FDB-832B-B11CA9C6CA8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20204AD7-A82E-40E5-8760-F6F90B86E47D}" type="datetimeFigureOut">
              <a:rPr lang="zh-CN" altLang="en-US"/>
              <a:pPr>
                <a:defRPr/>
              </a:pPr>
              <a:t>2017/7/30</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p:txBody>
          <a:bodyPr/>
          <a:lstStyle>
            <a:lvl1pPr>
              <a:defRPr/>
            </a:lvl1pPr>
          </a:lstStyle>
          <a:p>
            <a:pPr>
              <a:defRPr/>
            </a:pPr>
            <a:fld id="{A7AB1E50-8D64-4A7A-925F-73C949BBC637}"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zh-CN" altLang="en-US"/>
          </a:p>
        </p:txBody>
      </p:sp>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18F59F6F-4F9B-4E73-AF03-D1EBB7331AD9}" type="datetimeFigureOut">
              <a:rPr lang="zh-CN" altLang="en-US"/>
              <a:pPr>
                <a:defRPr/>
              </a:pPr>
              <a:t>2017/7/30</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D11F46B9-842E-4092-B9F1-8EBE1741D40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22"/>
          <p:cNvGrpSpPr>
            <a:grpSpLocks/>
          </p:cNvGrpSpPr>
          <p:nvPr/>
        </p:nvGrpSpPr>
        <p:grpSpPr bwMode="auto">
          <a:xfrm>
            <a:off x="0" y="228600"/>
            <a:ext cx="2851150" cy="6638925"/>
            <a:chOff x="2487613" y="285750"/>
            <a:chExt cx="2428875" cy="5654676"/>
          </a:xfrm>
        </p:grpSpPr>
        <p:sp>
          <p:nvSpPr>
            <p:cNvPr id="1046" name="Freeform 11"/>
            <p:cNvSpPr>
              <a:spLocks/>
            </p:cNvSpPr>
            <p:nvPr/>
          </p:nvSpPr>
          <p:spPr bwMode="auto">
            <a:xfrm>
              <a:off x="2487613" y="2284413"/>
              <a:ext cx="85725" cy="533400"/>
            </a:xfrm>
            <a:custGeom>
              <a:avLst/>
              <a:gdLst>
                <a:gd name="T0" fmla="*/ 0 w 22"/>
                <a:gd name="T1" fmla="*/ 0 h 136"/>
                <a:gd name="T2" fmla="*/ 22 w 22"/>
                <a:gd name="T3" fmla="*/ 136 h 136"/>
              </a:gdLst>
              <a:ahLst/>
              <a:cxnLst>
                <a:cxn ang="0">
                  <a:pos x="22" y="136"/>
                </a:cxn>
                <a:cxn ang="0">
                  <a:pos x="17" y="80"/>
                </a:cxn>
                <a:cxn ang="0">
                  <a:pos x="0" y="0"/>
                </a:cxn>
                <a:cxn ang="0">
                  <a:pos x="0" y="35"/>
                </a:cxn>
                <a:cxn ang="0">
                  <a:pos x="20" y="124"/>
                </a:cxn>
                <a:cxn ang="0">
                  <a:pos x="22" y="136"/>
                </a:cxn>
              </a:cxnLst>
              <a:rect l="T0" t="T1" r="T2" b="T3"/>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round/>
              <a:headEnd/>
              <a:tailEnd/>
            </a:ln>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0 w 140"/>
                <a:gd name="T1" fmla="*/ 0 h 504"/>
                <a:gd name="T2" fmla="*/ 140 w 140"/>
                <a:gd name="T3" fmla="*/ 504 h 504"/>
              </a:gdLst>
              <a:ahLst/>
              <a:cxnLst>
                <a:cxn ang="0">
                  <a:pos x="86" y="350"/>
                </a:cxn>
                <a:cxn ang="0">
                  <a:pos x="139" y="504"/>
                </a:cxn>
                <a:cxn ang="0">
                  <a:pos x="140" y="478"/>
                </a:cxn>
                <a:cxn ang="0">
                  <a:pos x="95" y="347"/>
                </a:cxn>
                <a:cxn ang="0">
                  <a:pos x="0" y="0"/>
                </a:cxn>
                <a:cxn ang="0">
                  <a:pos x="6" y="61"/>
                </a:cxn>
                <a:cxn ang="0">
                  <a:pos x="86" y="350"/>
                </a:cxn>
              </a:cxnLst>
              <a:rect l="T0" t="T1" r="T2" b="T3"/>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round/>
              <a:headEnd/>
              <a:tailEnd/>
            </a:ln>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0 w 132"/>
                <a:gd name="T1" fmla="*/ 0 h 308"/>
                <a:gd name="T2" fmla="*/ 132 w 132"/>
                <a:gd name="T3" fmla="*/ 308 h 308"/>
              </a:gdLst>
              <a:ahLst/>
              <a:cxnLst>
                <a:cxn ang="0">
                  <a:pos x="8" y="22"/>
                </a:cxn>
                <a:cxn ang="0">
                  <a:pos x="0" y="0"/>
                </a:cxn>
                <a:cxn ang="0">
                  <a:pos x="0" y="29"/>
                </a:cxn>
                <a:cxn ang="0">
                  <a:pos x="68" y="194"/>
                </a:cxn>
                <a:cxn ang="0">
                  <a:pos x="123" y="308"/>
                </a:cxn>
                <a:cxn ang="0">
                  <a:pos x="132" y="308"/>
                </a:cxn>
                <a:cxn ang="0">
                  <a:pos x="77" y="190"/>
                </a:cxn>
                <a:cxn ang="0">
                  <a:pos x="8" y="22"/>
                </a:cxn>
              </a:cxnLst>
              <a:rect l="T0" t="T1" r="T2" b="T3"/>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round/>
              <a:headEnd/>
              <a:tailEnd/>
            </a:ln>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0 w 37"/>
                <a:gd name="T1" fmla="*/ 0 h 79"/>
                <a:gd name="T2" fmla="*/ 37 w 37"/>
                <a:gd name="T3" fmla="*/ 79 h 79"/>
              </a:gdLst>
              <a:ahLst/>
              <a:cxnLst>
                <a:cxn ang="0">
                  <a:pos x="28" y="79"/>
                </a:cxn>
                <a:cxn ang="0">
                  <a:pos x="37" y="79"/>
                </a:cxn>
                <a:cxn ang="0">
                  <a:pos x="0" y="0"/>
                </a:cxn>
                <a:cxn ang="0">
                  <a:pos x="28" y="79"/>
                </a:cxn>
              </a:cxnLst>
              <a:rect l="T0" t="T1" r="T2" b="T3"/>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round/>
              <a:headEnd/>
              <a:tailEnd/>
            </a:ln>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0 w 178"/>
                <a:gd name="T1" fmla="*/ 0 h 722"/>
                <a:gd name="T2" fmla="*/ 178 w 178"/>
                <a:gd name="T3" fmla="*/ 722 h 722"/>
              </a:gdLst>
              <a:ahLst/>
              <a:cxnLst>
                <a:cxn ang="0">
                  <a:pos x="162" y="660"/>
                </a:cxn>
                <a:cxn ang="0">
                  <a:pos x="116" y="534"/>
                </a:cxn>
                <a:cxn ang="0">
                  <a:pos x="40" y="236"/>
                </a:cxn>
                <a:cxn ang="0">
                  <a:pos x="12" y="51"/>
                </a:cxn>
                <a:cxn ang="0">
                  <a:pos x="0" y="0"/>
                </a:cxn>
                <a:cxn ang="0">
                  <a:pos x="33" y="237"/>
                </a:cxn>
                <a:cxn ang="0">
                  <a:pos x="107" y="537"/>
                </a:cxn>
                <a:cxn ang="0">
                  <a:pos x="160" y="681"/>
                </a:cxn>
                <a:cxn ang="0">
                  <a:pos x="178" y="722"/>
                </a:cxn>
                <a:cxn ang="0">
                  <a:pos x="174" y="708"/>
                </a:cxn>
                <a:cxn ang="0">
                  <a:pos x="162" y="660"/>
                </a:cxn>
              </a:cxnLst>
              <a:rect l="T0" t="T1" r="T2" b="T3"/>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round/>
              <a:headEnd/>
              <a:tailEnd/>
            </a:ln>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0 w 23"/>
                <a:gd name="T1" fmla="*/ 0 h 635"/>
                <a:gd name="T2" fmla="*/ 23 w 23"/>
                <a:gd name="T3" fmla="*/ 635 h 635"/>
              </a:gdLst>
              <a:ahLst/>
              <a:cxnLst>
                <a:cxn ang="0">
                  <a:pos x="11" y="577"/>
                </a:cxn>
                <a:cxn ang="0">
                  <a:pos x="12" y="589"/>
                </a:cxn>
                <a:cxn ang="0">
                  <a:pos x="22" y="632"/>
                </a:cxn>
                <a:cxn ang="0">
                  <a:pos x="23" y="635"/>
                </a:cxn>
                <a:cxn ang="0">
                  <a:pos x="17" y="576"/>
                </a:cxn>
                <a:cxn ang="0">
                  <a:pos x="5" y="269"/>
                </a:cxn>
                <a:cxn ang="0">
                  <a:pos x="15" y="0"/>
                </a:cxn>
                <a:cxn ang="0">
                  <a:pos x="12" y="0"/>
                </a:cxn>
                <a:cxn ang="0">
                  <a:pos x="1" y="269"/>
                </a:cxn>
                <a:cxn ang="0">
                  <a:pos x="11" y="577"/>
                </a:cxn>
              </a:cxnLst>
              <a:rect l="T0" t="T1" r="T2" b="T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round/>
              <a:headEnd/>
              <a:tailEnd/>
            </a:ln>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17 w 17"/>
                <a:gd name="T3" fmla="*/ 107 h 107"/>
              </a:gdLst>
              <a:ahLst/>
              <a:cxnLst>
                <a:cxn ang="0">
                  <a:pos x="0" y="0"/>
                </a:cxn>
                <a:cxn ang="0">
                  <a:pos x="5" y="56"/>
                </a:cxn>
                <a:cxn ang="0">
                  <a:pos x="17" y="107"/>
                </a:cxn>
                <a:cxn ang="0">
                  <a:pos x="11" y="46"/>
                </a:cxn>
                <a:cxn ang="0">
                  <a:pos x="10" y="43"/>
                </a:cxn>
                <a:cxn ang="0">
                  <a:pos x="0" y="0"/>
                </a:cxn>
              </a:cxnLst>
              <a:rect l="T0" t="T1" r="T2" b="T3"/>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round/>
              <a:headEnd/>
              <a:tailEnd/>
            </a:ln>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41 w 41"/>
                <a:gd name="T3" fmla="*/ 222 h 222"/>
              </a:gdLst>
              <a:ahLst/>
              <a:cxnLst>
                <a:cxn ang="0">
                  <a:pos x="0" y="0"/>
                </a:cxn>
                <a:cxn ang="0">
                  <a:pos x="5" y="93"/>
                </a:cxn>
                <a:cxn ang="0">
                  <a:pos x="17" y="166"/>
                </a:cxn>
                <a:cxn ang="0">
                  <a:pos x="24" y="184"/>
                </a:cxn>
                <a:cxn ang="0">
                  <a:pos x="41" y="222"/>
                </a:cxn>
                <a:cxn ang="0">
                  <a:pos x="38" y="212"/>
                </a:cxn>
                <a:cxn ang="0">
                  <a:pos x="13" y="92"/>
                </a:cxn>
                <a:cxn ang="0">
                  <a:pos x="8" y="22"/>
                </a:cxn>
                <a:cxn ang="0">
                  <a:pos x="7" y="18"/>
                </a:cxn>
                <a:cxn ang="0">
                  <a:pos x="0" y="0"/>
                </a:cxn>
              </a:cxnLst>
              <a:rect l="T0" t="T1" r="T2" b="T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round/>
              <a:headEnd/>
              <a:tailEnd/>
            </a:ln>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0 w 450"/>
                <a:gd name="T1" fmla="*/ 0 h 878"/>
                <a:gd name="T2" fmla="*/ 450 w 450"/>
                <a:gd name="T3" fmla="*/ 878 h 878"/>
              </a:gdLst>
              <a:ahLst/>
              <a:cxnLst>
                <a:cxn ang="0">
                  <a:pos x="7" y="854"/>
                </a:cxn>
                <a:cxn ang="0">
                  <a:pos x="50" y="613"/>
                </a:cxn>
                <a:cxn ang="0">
                  <a:pos x="149" y="388"/>
                </a:cxn>
                <a:cxn ang="0">
                  <a:pos x="285" y="183"/>
                </a:cxn>
                <a:cxn ang="0">
                  <a:pos x="364" y="89"/>
                </a:cxn>
                <a:cxn ang="0">
                  <a:pos x="406" y="44"/>
                </a:cxn>
                <a:cxn ang="0">
                  <a:pos x="450" y="1"/>
                </a:cxn>
                <a:cxn ang="0">
                  <a:pos x="450" y="0"/>
                </a:cxn>
                <a:cxn ang="0">
                  <a:pos x="405" y="43"/>
                </a:cxn>
                <a:cxn ang="0">
                  <a:pos x="363" y="88"/>
                </a:cxn>
                <a:cxn ang="0">
                  <a:pos x="283" y="181"/>
                </a:cxn>
                <a:cxn ang="0">
                  <a:pos x="145" y="386"/>
                </a:cxn>
                <a:cxn ang="0">
                  <a:pos x="45" y="611"/>
                </a:cxn>
                <a:cxn ang="0">
                  <a:pos x="0" y="854"/>
                </a:cxn>
                <a:cxn ang="0">
                  <a:pos x="0" y="859"/>
                </a:cxn>
                <a:cxn ang="0">
                  <a:pos x="7" y="878"/>
                </a:cxn>
                <a:cxn ang="0">
                  <a:pos x="7" y="854"/>
                </a:cxn>
              </a:cxnLst>
              <a:rect l="T0" t="T1" r="T2" b="T3"/>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round/>
              <a:headEnd/>
              <a:tailEnd/>
            </a:ln>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35 w 35"/>
                <a:gd name="T3" fmla="*/ 73 h 73"/>
              </a:gdLst>
              <a:ahLst/>
              <a:cxnLst>
                <a:cxn ang="0">
                  <a:pos x="0" y="0"/>
                </a:cxn>
                <a:cxn ang="0">
                  <a:pos x="26" y="73"/>
                </a:cxn>
                <a:cxn ang="0">
                  <a:pos x="35" y="73"/>
                </a:cxn>
                <a:cxn ang="0">
                  <a:pos x="0" y="0"/>
                </a:cxn>
              </a:cxnLst>
              <a:rect l="T0" t="T1" r="T2" b="T3"/>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round/>
              <a:headEnd/>
              <a:tailEnd/>
            </a:ln>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0 w 8"/>
                <a:gd name="T1" fmla="*/ 0 h 48"/>
                <a:gd name="T2" fmla="*/ 8 w 8"/>
                <a:gd name="T3" fmla="*/ 48 h 48"/>
              </a:gdLst>
              <a:ahLst/>
              <a:cxnLst>
                <a:cxn ang="0">
                  <a:pos x="7" y="44"/>
                </a:cxn>
                <a:cxn ang="0">
                  <a:pos x="8" y="48"/>
                </a:cxn>
                <a:cxn ang="0">
                  <a:pos x="8" y="19"/>
                </a:cxn>
                <a:cxn ang="0">
                  <a:pos x="1" y="0"/>
                </a:cxn>
                <a:cxn ang="0">
                  <a:pos x="0" y="26"/>
                </a:cxn>
                <a:cxn ang="0">
                  <a:pos x="7" y="44"/>
                </a:cxn>
              </a:cxnLst>
              <a:rect l="T0" t="T1" r="T2" b="T3"/>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round/>
              <a:headEnd/>
              <a:tailEnd/>
            </a:ln>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0 w 52"/>
                <a:gd name="T1" fmla="*/ 0 h 135"/>
                <a:gd name="T2" fmla="*/ 52 w 52"/>
                <a:gd name="T3" fmla="*/ 135 h 135"/>
              </a:gdLst>
              <a:ahLst/>
              <a:cxnLst>
                <a:cxn ang="0">
                  <a:pos x="7" y="18"/>
                </a:cxn>
                <a:cxn ang="0">
                  <a:pos x="0" y="0"/>
                </a:cxn>
                <a:cxn ang="0">
                  <a:pos x="12" y="48"/>
                </a:cxn>
                <a:cxn ang="0">
                  <a:pos x="16" y="62"/>
                </a:cxn>
                <a:cxn ang="0">
                  <a:pos x="51" y="135"/>
                </a:cxn>
                <a:cxn ang="0">
                  <a:pos x="52" y="135"/>
                </a:cxn>
                <a:cxn ang="0">
                  <a:pos x="24" y="56"/>
                </a:cxn>
                <a:cxn ang="0">
                  <a:pos x="7" y="18"/>
                </a:cxn>
              </a:cxnLst>
              <a:rect l="T0" t="T1" r="T2" b="T3"/>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round/>
              <a:headEnd/>
              <a:tailEnd/>
            </a:ln>
          </p:spPr>
          <p:txBody>
            <a:bodyPr/>
            <a:lstStyle/>
            <a:p>
              <a:endParaRPr lang="zh-CN" altLang="en-US"/>
            </a:p>
          </p:txBody>
        </p:sp>
      </p:grpSp>
      <p:grpSp>
        <p:nvGrpSpPr>
          <p:cNvPr id="1027" name="Group 9"/>
          <p:cNvGrpSpPr>
            <a:grpSpLocks/>
          </p:cNvGrpSpPr>
          <p:nvPr/>
        </p:nvGrpSpPr>
        <p:grpSpPr bwMode="auto">
          <a:xfrm>
            <a:off x="26988" y="0"/>
            <a:ext cx="2357437" cy="6853238"/>
            <a:chOff x="6627813" y="194833"/>
            <a:chExt cx="1952625" cy="5678918"/>
          </a:xfrm>
        </p:grpSpPr>
        <p:sp>
          <p:nvSpPr>
            <p:cNvPr id="1034" name="Freeform 27"/>
            <p:cNvSpPr>
              <a:spLocks/>
            </p:cNvSpPr>
            <p:nvPr/>
          </p:nvSpPr>
          <p:spPr bwMode="auto">
            <a:xfrm>
              <a:off x="6627813" y="194833"/>
              <a:ext cx="409575" cy="3646488"/>
            </a:xfrm>
            <a:custGeom>
              <a:avLst/>
              <a:gdLst>
                <a:gd name="T0" fmla="*/ 0 w 103"/>
                <a:gd name="T1" fmla="*/ 0 h 920"/>
                <a:gd name="T2" fmla="*/ 103 w 103"/>
                <a:gd name="T3" fmla="*/ 920 h 920"/>
              </a:gdLst>
              <a:ahLst/>
              <a:cxnLst>
                <a:cxn ang="0">
                  <a:pos x="7" y="210"/>
                </a:cxn>
                <a:cxn ang="0">
                  <a:pos x="26" y="445"/>
                </a:cxn>
                <a:cxn ang="0">
                  <a:pos x="57" y="679"/>
                </a:cxn>
                <a:cxn ang="0">
                  <a:pos x="101" y="911"/>
                </a:cxn>
                <a:cxn ang="0">
                  <a:pos x="103" y="920"/>
                </a:cxn>
                <a:cxn ang="0">
                  <a:pos x="99" y="874"/>
                </a:cxn>
                <a:cxn ang="0">
                  <a:pos x="99" y="866"/>
                </a:cxn>
                <a:cxn ang="0">
                  <a:pos x="63" y="678"/>
                </a:cxn>
                <a:cxn ang="0">
                  <a:pos x="30" y="444"/>
                </a:cxn>
                <a:cxn ang="0">
                  <a:pos x="9" y="209"/>
                </a:cxn>
                <a:cxn ang="0">
                  <a:pos x="3" y="92"/>
                </a:cxn>
                <a:cxn ang="0">
                  <a:pos x="1" y="0"/>
                </a:cxn>
                <a:cxn ang="0">
                  <a:pos x="0" y="0"/>
                </a:cxn>
                <a:cxn ang="0">
                  <a:pos x="1" y="92"/>
                </a:cxn>
                <a:cxn ang="0">
                  <a:pos x="7" y="210"/>
                </a:cxn>
              </a:cxnLst>
              <a:rect l="T0" t="T1" r="T2" b="T3"/>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9525">
              <a:noFill/>
              <a:round/>
              <a:headEnd/>
              <a:tailEnd/>
            </a:ln>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0 w 88"/>
                <a:gd name="T1" fmla="*/ 0 h 330"/>
                <a:gd name="T2" fmla="*/ 88 w 88"/>
                <a:gd name="T3" fmla="*/ 330 h 330"/>
              </a:gdLst>
              <a:ahLst/>
              <a:cxnLst>
                <a:cxn ang="0">
                  <a:pos x="53" y="229"/>
                </a:cxn>
                <a:cxn ang="0">
                  <a:pos x="88" y="330"/>
                </a:cxn>
                <a:cxn ang="0">
                  <a:pos x="88" y="308"/>
                </a:cxn>
                <a:cxn ang="0">
                  <a:pos x="88" y="304"/>
                </a:cxn>
                <a:cxn ang="0">
                  <a:pos x="62" y="226"/>
                </a:cxn>
                <a:cxn ang="0">
                  <a:pos x="0" y="0"/>
                </a:cxn>
                <a:cxn ang="0">
                  <a:pos x="7" y="63"/>
                </a:cxn>
                <a:cxn ang="0">
                  <a:pos x="53" y="229"/>
                </a:cxn>
              </a:cxnLst>
              <a:rect l="T0" t="T1" r="T2" b="T3"/>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9525">
              <a:noFill/>
              <a:round/>
              <a:headEnd/>
              <a:tailEnd/>
            </a:ln>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0 w 90"/>
                <a:gd name="T1" fmla="*/ 0 h 207"/>
                <a:gd name="T2" fmla="*/ 90 w 90"/>
                <a:gd name="T3" fmla="*/ 207 h 207"/>
              </a:gdLst>
              <a:ahLst/>
              <a:cxnLst>
                <a:cxn ang="0">
                  <a:pos x="6" y="15"/>
                </a:cxn>
                <a:cxn ang="0">
                  <a:pos x="0" y="0"/>
                </a:cxn>
                <a:cxn ang="0">
                  <a:pos x="1" y="29"/>
                </a:cxn>
                <a:cxn ang="0">
                  <a:pos x="42" y="127"/>
                </a:cxn>
                <a:cxn ang="0">
                  <a:pos x="80" y="207"/>
                </a:cxn>
                <a:cxn ang="0">
                  <a:pos x="90" y="207"/>
                </a:cxn>
                <a:cxn ang="0">
                  <a:pos x="50" y="123"/>
                </a:cxn>
                <a:cxn ang="0">
                  <a:pos x="6" y="15"/>
                </a:cxn>
              </a:cxnLst>
              <a:rect l="T0" t="T1" r="T2" b="T3"/>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9525">
              <a:noFill/>
              <a:round/>
              <a:headEnd/>
              <a:tailEnd/>
            </a:ln>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0 w 115"/>
                <a:gd name="T1" fmla="*/ 0 h 467"/>
                <a:gd name="T2" fmla="*/ 115 w 115"/>
                <a:gd name="T3" fmla="*/ 467 h 467"/>
              </a:gdLst>
              <a:ahLst/>
              <a:cxnLst>
                <a:cxn ang="0">
                  <a:pos x="101" y="409"/>
                </a:cxn>
                <a:cxn ang="0">
                  <a:pos x="78" y="344"/>
                </a:cxn>
                <a:cxn ang="0">
                  <a:pos x="29" y="151"/>
                </a:cxn>
                <a:cxn ang="0">
                  <a:pos x="13" y="53"/>
                </a:cxn>
                <a:cxn ang="0">
                  <a:pos x="0" y="0"/>
                </a:cxn>
                <a:cxn ang="0">
                  <a:pos x="21" y="152"/>
                </a:cxn>
                <a:cxn ang="0">
                  <a:pos x="69" y="347"/>
                </a:cxn>
                <a:cxn ang="0">
                  <a:pos x="103" y="441"/>
                </a:cxn>
                <a:cxn ang="0">
                  <a:pos x="115" y="467"/>
                </a:cxn>
                <a:cxn ang="0">
                  <a:pos x="112" y="458"/>
                </a:cxn>
                <a:cxn ang="0">
                  <a:pos x="101" y="409"/>
                </a:cxn>
              </a:cxnLst>
              <a:rect l="T0" t="T1" r="T2" b="T3"/>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9525">
              <a:noFill/>
              <a:round/>
              <a:headEnd/>
              <a:tailEnd/>
            </a:ln>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0 w 36"/>
                <a:gd name="T1" fmla="*/ 0 h 633"/>
                <a:gd name="T2" fmla="*/ 36 w 36"/>
                <a:gd name="T3" fmla="*/ 633 h 633"/>
              </a:gdLst>
              <a:ahLst/>
              <a:cxnLst>
                <a:cxn ang="0">
                  <a:pos x="17" y="633"/>
                </a:cxn>
                <a:cxn ang="0">
                  <a:pos x="13" y="597"/>
                </a:cxn>
                <a:cxn ang="0">
                  <a:pos x="5" y="398"/>
                </a:cxn>
                <a:cxn ang="0">
                  <a:pos x="13" y="198"/>
                </a:cxn>
                <a:cxn ang="0">
                  <a:pos x="22" y="99"/>
                </a:cxn>
                <a:cxn ang="0">
                  <a:pos x="36" y="0"/>
                </a:cxn>
                <a:cxn ang="0">
                  <a:pos x="35" y="0"/>
                </a:cxn>
                <a:cxn ang="0">
                  <a:pos x="20" y="99"/>
                </a:cxn>
                <a:cxn ang="0">
                  <a:pos x="10" y="198"/>
                </a:cxn>
                <a:cxn ang="0">
                  <a:pos x="1" y="398"/>
                </a:cxn>
                <a:cxn ang="0">
                  <a:pos x="7" y="589"/>
                </a:cxn>
                <a:cxn ang="0">
                  <a:pos x="16" y="632"/>
                </a:cxn>
                <a:cxn ang="0">
                  <a:pos x="17" y="633"/>
                </a:cxn>
              </a:cxnLst>
              <a:rect l="T0" t="T1" r="T2" b="T3"/>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9525">
              <a:noFill/>
              <a:round/>
              <a:headEnd/>
              <a:tailEnd/>
            </a:ln>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0 w 28"/>
                <a:gd name="T1" fmla="*/ 0 h 59"/>
                <a:gd name="T2" fmla="*/ 28 w 28"/>
                <a:gd name="T3" fmla="*/ 59 h 59"/>
              </a:gdLst>
              <a:ahLst/>
              <a:cxnLst>
                <a:cxn ang="0">
                  <a:pos x="22" y="59"/>
                </a:cxn>
                <a:cxn ang="0">
                  <a:pos x="28" y="59"/>
                </a:cxn>
                <a:cxn ang="0">
                  <a:pos x="0" y="0"/>
                </a:cxn>
                <a:cxn ang="0">
                  <a:pos x="22" y="59"/>
                </a:cxn>
              </a:cxnLst>
              <a:rect l="T0" t="T1" r="T2" b="T3"/>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9525">
              <a:noFill/>
              <a:round/>
              <a:headEnd/>
              <a:tailEnd/>
            </a:ln>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0 w 17"/>
                <a:gd name="T1" fmla="*/ 0 h 107"/>
                <a:gd name="T2" fmla="*/ 17 w 17"/>
                <a:gd name="T3" fmla="*/ 107 h 107"/>
              </a:gdLst>
              <a:ahLst/>
              <a:cxnLst>
                <a:cxn ang="0">
                  <a:pos x="4" y="54"/>
                </a:cxn>
                <a:cxn ang="0">
                  <a:pos x="17" y="107"/>
                </a:cxn>
                <a:cxn ang="0">
                  <a:pos x="10" y="44"/>
                </a:cxn>
                <a:cxn ang="0">
                  <a:pos x="9" y="43"/>
                </a:cxn>
                <a:cxn ang="0">
                  <a:pos x="0" y="0"/>
                </a:cxn>
                <a:cxn ang="0">
                  <a:pos x="0" y="8"/>
                </a:cxn>
                <a:cxn ang="0">
                  <a:pos x="4" y="54"/>
                </a:cxn>
              </a:cxnLst>
              <a:rect l="T0" t="T1" r="T2" b="T3"/>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9525">
              <a:noFill/>
              <a:round/>
              <a:headEnd/>
              <a:tailEnd/>
            </a:ln>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0 w 294"/>
                <a:gd name="T1" fmla="*/ 0 h 568"/>
                <a:gd name="T2" fmla="*/ 294 w 294"/>
                <a:gd name="T3" fmla="*/ 568 h 568"/>
              </a:gdLst>
              <a:ahLst/>
              <a:cxnLst>
                <a:cxn ang="0">
                  <a:pos x="8" y="553"/>
                </a:cxn>
                <a:cxn ang="0">
                  <a:pos x="35" y="397"/>
                </a:cxn>
                <a:cxn ang="0">
                  <a:pos x="99" y="252"/>
                </a:cxn>
                <a:cxn ang="0">
                  <a:pos x="187" y="119"/>
                </a:cxn>
                <a:cxn ang="0">
                  <a:pos x="238" y="58"/>
                </a:cxn>
                <a:cxn ang="0">
                  <a:pos x="265" y="28"/>
                </a:cxn>
                <a:cxn ang="0">
                  <a:pos x="294" y="0"/>
                </a:cxn>
                <a:cxn ang="0">
                  <a:pos x="293" y="0"/>
                </a:cxn>
                <a:cxn ang="0">
                  <a:pos x="264" y="27"/>
                </a:cxn>
                <a:cxn ang="0">
                  <a:pos x="237" y="56"/>
                </a:cxn>
                <a:cxn ang="0">
                  <a:pos x="185" y="117"/>
                </a:cxn>
                <a:cxn ang="0">
                  <a:pos x="95" y="249"/>
                </a:cxn>
                <a:cxn ang="0">
                  <a:pos x="30" y="396"/>
                </a:cxn>
                <a:cxn ang="0">
                  <a:pos x="0" y="549"/>
                </a:cxn>
                <a:cxn ang="0">
                  <a:pos x="7" y="568"/>
                </a:cxn>
                <a:cxn ang="0">
                  <a:pos x="8" y="553"/>
                </a:cxn>
              </a:cxnLst>
              <a:rect l="T0" t="T1" r="T2" b="T3"/>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9525">
              <a:noFill/>
              <a:round/>
              <a:headEnd/>
              <a:tailEnd/>
            </a:ln>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25 w 25"/>
                <a:gd name="T3" fmla="*/ 53 h 53"/>
              </a:gdLst>
              <a:ahLst/>
              <a:cxnLst>
                <a:cxn ang="0">
                  <a:pos x="0" y="0"/>
                </a:cxn>
                <a:cxn ang="0">
                  <a:pos x="19" y="53"/>
                </a:cxn>
                <a:cxn ang="0">
                  <a:pos x="25" y="53"/>
                </a:cxn>
                <a:cxn ang="0">
                  <a:pos x="0" y="0"/>
                </a:cxn>
              </a:cxnLst>
              <a:rect l="T0" t="T1" r="T2" b="T3"/>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9525">
              <a:noFill/>
              <a:round/>
              <a:headEnd/>
              <a:tailEnd/>
            </a:ln>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29 w 29"/>
                <a:gd name="T3" fmla="*/ 141 h 141"/>
              </a:gdLst>
              <a:ahLst/>
              <a:cxnLst>
                <a:cxn ang="0">
                  <a:pos x="0" y="0"/>
                </a:cxn>
                <a:cxn ang="0">
                  <a:pos x="7" y="89"/>
                </a:cxn>
                <a:cxn ang="0">
                  <a:pos x="18" y="117"/>
                </a:cxn>
                <a:cxn ang="0">
                  <a:pos x="29" y="141"/>
                </a:cxn>
                <a:cxn ang="0">
                  <a:pos x="27" y="135"/>
                </a:cxn>
                <a:cxn ang="0">
                  <a:pos x="8" y="22"/>
                </a:cxn>
                <a:cxn ang="0">
                  <a:pos x="4" y="11"/>
                </a:cxn>
                <a:cxn ang="0">
                  <a:pos x="0" y="0"/>
                </a:cxn>
              </a:cxnLst>
              <a:rect l="T0" t="T1" r="T2" b="T3"/>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9525">
              <a:noFill/>
              <a:round/>
              <a:headEnd/>
              <a:tailEnd/>
            </a:ln>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0 h 48"/>
                <a:gd name="T2" fmla="*/ 8 w 8"/>
                <a:gd name="T3" fmla="*/ 48 h 48"/>
              </a:gdLst>
              <a:ahLst/>
              <a:cxnLst>
                <a:cxn ang="0">
                  <a:pos x="0" y="26"/>
                </a:cxn>
                <a:cxn ang="0">
                  <a:pos x="4" y="37"/>
                </a:cxn>
                <a:cxn ang="0">
                  <a:pos x="8" y="48"/>
                </a:cxn>
                <a:cxn ang="0">
                  <a:pos x="7" y="19"/>
                </a:cxn>
                <a:cxn ang="0">
                  <a:pos x="0" y="0"/>
                </a:cxn>
                <a:cxn ang="0">
                  <a:pos x="0" y="4"/>
                </a:cxn>
                <a:cxn ang="0">
                  <a:pos x="0" y="26"/>
                </a:cxn>
              </a:cxnLst>
              <a:rect l="T0" t="T1" r="T2" b="T3"/>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9525">
              <a:noFill/>
              <a:round/>
              <a:headEnd/>
              <a:tailEnd/>
            </a:ln>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0 w 44"/>
                <a:gd name="T1" fmla="*/ 0 h 111"/>
                <a:gd name="T2" fmla="*/ 44 w 44"/>
                <a:gd name="T3" fmla="*/ 111 h 111"/>
              </a:gdLst>
              <a:ahLst/>
              <a:cxnLst>
                <a:cxn ang="0">
                  <a:pos x="11" y="28"/>
                </a:cxn>
                <a:cxn ang="0">
                  <a:pos x="0" y="0"/>
                </a:cxn>
                <a:cxn ang="0">
                  <a:pos x="11" y="49"/>
                </a:cxn>
                <a:cxn ang="0">
                  <a:pos x="14" y="58"/>
                </a:cxn>
                <a:cxn ang="0">
                  <a:pos x="39" y="111"/>
                </a:cxn>
                <a:cxn ang="0">
                  <a:pos x="44" y="111"/>
                </a:cxn>
                <a:cxn ang="0">
                  <a:pos x="22" y="52"/>
                </a:cxn>
                <a:cxn ang="0">
                  <a:pos x="11" y="28"/>
                </a:cxn>
              </a:cxnLst>
              <a:rect l="T0" t="T1" r="T2" b="T3"/>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9525">
              <a:noFill/>
              <a:round/>
              <a:headEnd/>
              <a:tailEnd/>
            </a:ln>
          </p:spPr>
          <p:txBody>
            <a:bodyPr/>
            <a:lstStyle/>
            <a:p>
              <a:endParaRPr lang="zh-CN" altLang="en-US"/>
            </a:p>
          </p:txBody>
        </p:sp>
      </p:grpSp>
      <p:sp>
        <p:nvSpPr>
          <p:cNvPr id="7" name="Rectangle 6"/>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388" y="623888"/>
            <a:ext cx="8912225" cy="1281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smtClean="0"/>
          </a:p>
        </p:txBody>
      </p:sp>
      <p:sp>
        <p:nvSpPr>
          <p:cNvPr id="1030" name="Text Placeholder 2"/>
          <p:cNvSpPr>
            <a:spLocks noGrp="1"/>
          </p:cNvSpPr>
          <p:nvPr>
            <p:ph type="body" idx="1"/>
          </p:nvPr>
        </p:nvSpPr>
        <p:spPr bwMode="auto">
          <a:xfrm>
            <a:off x="2589213" y="2133600"/>
            <a:ext cx="89154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ea typeface="+mn-ea"/>
              </a:defRPr>
            </a:lvl1pPr>
          </a:lstStyle>
          <a:p>
            <a:pPr>
              <a:defRPr/>
            </a:pPr>
            <a:fld id="{D64E41B9-71BB-4276-B440-576F15A12813}" type="datetimeFigureOut">
              <a:rPr lang="zh-CN" altLang="en-US"/>
              <a:pPr>
                <a:defRPr/>
              </a:pPr>
              <a:t>2017/7/30</a:t>
            </a:fld>
            <a:endParaRPr lang="zh-CN" altLang="en-US"/>
          </a:p>
        </p:txBody>
      </p:sp>
      <p:sp>
        <p:nvSpPr>
          <p:cNvPr id="5"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bwMode="gray">
          <a:xfrm>
            <a:off x="531813" y="787400"/>
            <a:ext cx="779462" cy="365125"/>
          </a:xfrm>
          <a:prstGeom prst="rect">
            <a:avLst/>
          </a:prstGeom>
        </p:spPr>
        <p:txBody>
          <a:bodyPr vert="horz" lIns="91440" tIns="45720" rIns="91440" bIns="45720" rtlCol="0" anchor="ctr"/>
          <a:lstStyle>
            <a:lvl1pPr algn="r" fontAlgn="auto">
              <a:spcBef>
                <a:spcPts val="0"/>
              </a:spcBef>
              <a:spcAft>
                <a:spcPts val="0"/>
              </a:spcAft>
              <a:defRPr sz="2000" smtClean="0">
                <a:solidFill>
                  <a:srgbClr val="FEFFFF"/>
                </a:solidFill>
                <a:latin typeface="+mn-lt"/>
                <a:ea typeface="+mn-ea"/>
              </a:defRPr>
            </a:lvl1pPr>
          </a:lstStyle>
          <a:p>
            <a:pPr>
              <a:defRPr/>
            </a:pPr>
            <a:fld id="{08CADCAF-BF16-4F21-9607-35645F9EDD8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txStyles>
    <p:titleStyle>
      <a:lvl1pPr algn="l" defTabSz="457200" rtl="0" fontAlgn="base">
        <a:spcBef>
          <a:spcPct val="0"/>
        </a:spcBef>
        <a:spcAft>
          <a:spcPct val="0"/>
        </a:spcAft>
        <a:defRPr sz="3600" kern="1200">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a:ea typeface="幼圆" pitchFamily="49" charset="-122"/>
        </a:defRPr>
      </a:lvl2pPr>
      <a:lvl3pPr algn="l" defTabSz="457200" rtl="0" fontAlgn="base">
        <a:spcBef>
          <a:spcPct val="0"/>
        </a:spcBef>
        <a:spcAft>
          <a:spcPct val="0"/>
        </a:spcAft>
        <a:defRPr sz="3600">
          <a:solidFill>
            <a:srgbClr val="262626"/>
          </a:solidFill>
          <a:latin typeface="Century Gothic"/>
          <a:ea typeface="幼圆" pitchFamily="49" charset="-122"/>
        </a:defRPr>
      </a:lvl3pPr>
      <a:lvl4pPr algn="l" defTabSz="457200" rtl="0" fontAlgn="base">
        <a:spcBef>
          <a:spcPct val="0"/>
        </a:spcBef>
        <a:spcAft>
          <a:spcPct val="0"/>
        </a:spcAft>
        <a:defRPr sz="3600">
          <a:solidFill>
            <a:srgbClr val="262626"/>
          </a:solidFill>
          <a:latin typeface="Century Gothic"/>
          <a:ea typeface="幼圆" pitchFamily="49" charset="-122"/>
        </a:defRPr>
      </a:lvl4pPr>
      <a:lvl5pPr algn="l" defTabSz="457200" rtl="0" fontAlgn="base">
        <a:spcBef>
          <a:spcPct val="0"/>
        </a:spcBef>
        <a:spcAft>
          <a:spcPct val="0"/>
        </a:spcAft>
        <a:defRPr sz="3600">
          <a:solidFill>
            <a:srgbClr val="262626"/>
          </a:solidFill>
          <a:latin typeface="Century Gothic"/>
          <a:ea typeface="幼圆"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hyperlink" Target="http://blog.csdn.net/mfcing/article/details/874625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blog.csdn.net/mfcing/article/details/8746256"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cnblogs.com/gw811/archive/2012/10/25/2738929.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ctrTitle"/>
          </p:nvPr>
        </p:nvSpPr>
        <p:spPr>
          <a:xfrm>
            <a:off x="989013" y="1614488"/>
            <a:ext cx="5681662" cy="2263775"/>
          </a:xfrm>
        </p:spPr>
        <p:txBody>
          <a:bodyPr/>
          <a:lstStyle/>
          <a:p>
            <a:pPr algn="ctr"/>
            <a:r>
              <a:rPr lang="en-US" altLang="zh-CN" smtClean="0"/>
              <a:t>STL</a:t>
            </a:r>
            <a:r>
              <a:rPr lang="zh-CN" altLang="en-US" smtClean="0"/>
              <a:t>初步和</a:t>
            </a:r>
            <a:r>
              <a:rPr lang="en-US" altLang="zh-CN" smtClean="0"/>
              <a:t>Vector</a:t>
            </a:r>
            <a:r>
              <a:rPr lang="zh-CN" altLang="en-US" smtClean="0"/>
              <a:t> </a:t>
            </a:r>
          </a:p>
        </p:txBody>
      </p:sp>
      <p:pic>
        <p:nvPicPr>
          <p:cNvPr id="19458" name="图片 2"/>
          <p:cNvPicPr>
            <a:picLocks noChangeAspect="1"/>
          </p:cNvPicPr>
          <p:nvPr/>
        </p:nvPicPr>
        <p:blipFill>
          <a:blip r:embed="rId2"/>
          <a:srcRect/>
          <a:stretch>
            <a:fillRect/>
          </a:stretch>
        </p:blipFill>
        <p:spPr bwMode="auto">
          <a:xfrm>
            <a:off x="6554788" y="0"/>
            <a:ext cx="5637212" cy="6858000"/>
          </a:xfrm>
          <a:prstGeom prst="rect">
            <a:avLst/>
          </a:prstGeom>
          <a:noFill/>
          <a:ln w="9525">
            <a:noFill/>
            <a:miter lim="800000"/>
            <a:headEnd/>
            <a:tailEnd/>
          </a:ln>
        </p:spPr>
      </p:pic>
      <p:sp>
        <p:nvSpPr>
          <p:cNvPr id="4" name="副标题 2"/>
          <p:cNvSpPr>
            <a:spLocks noGrp="1"/>
          </p:cNvSpPr>
          <p:nvPr>
            <p:ph type="subTitle" idx="1"/>
          </p:nvPr>
        </p:nvSpPr>
        <p:spPr>
          <a:xfrm>
            <a:off x="2393950" y="4497388"/>
            <a:ext cx="8915400" cy="1127125"/>
          </a:xfrm>
        </p:spPr>
        <p:txBody>
          <a:bodyPr rtlCol="0">
            <a:noAutofit/>
          </a:bodyPr>
          <a:lstStyle/>
          <a:p>
            <a:pPr fontAlgn="auto">
              <a:spcAft>
                <a:spcPts val="0"/>
              </a:spcAft>
              <a:buFont typeface="Wingdings 3" charset="2"/>
              <a:buNone/>
              <a:defRPr/>
            </a:pPr>
            <a:r>
              <a:rPr lang="zh-CN" altLang="en-US" sz="3200" dirty="0" smtClean="0"/>
              <a:t>   杨丽芳    王雪竹</a:t>
            </a:r>
            <a:endParaRPr lang="en-US" altLang="zh-CN" sz="3200" dirty="0" smtClean="0"/>
          </a:p>
          <a:p>
            <a:pPr fontAlgn="auto">
              <a:spcAft>
                <a:spcPts val="0"/>
              </a:spcAft>
              <a:buFont typeface="Wingdings 3" charset="2"/>
              <a:buNone/>
              <a:defRPr/>
            </a:pPr>
            <a:r>
              <a:rPr lang="en-US" altLang="zh-CN" sz="3200" dirty="0" smtClean="0"/>
              <a:t>      2017/5/3</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p:cNvSpPr>
          <p:nvPr>
            <p:ph idx="1"/>
          </p:nvPr>
        </p:nvSpPr>
        <p:spPr>
          <a:xfrm>
            <a:off x="1738313" y="2147888"/>
            <a:ext cx="9496425" cy="3778250"/>
          </a:xfrm>
        </p:spPr>
        <p:txBody>
          <a:bodyPr/>
          <a:lstStyle/>
          <a:p>
            <a:pPr>
              <a:lnSpc>
                <a:spcPct val="150000"/>
              </a:lnSpc>
            </a:pPr>
            <a:r>
              <a:rPr lang="zh-CN" altLang="en-US" sz="2800" b="1" smtClean="0"/>
              <a:t>注意：</a:t>
            </a:r>
            <a:r>
              <a:rPr lang="zh-CN" altLang="en-US" sz="2800" b="1" smtClean="0">
                <a:solidFill>
                  <a:srgbClr val="FF0000"/>
                </a:solidFill>
              </a:rPr>
              <a:t>模板的声明或定义只能在全局，命名空间或类范围内进行。即不能在局部范围，函数内进行，比如不能在</a:t>
            </a:r>
            <a:r>
              <a:rPr lang="en-US" altLang="zh-CN" sz="2800" b="1" smtClean="0">
                <a:solidFill>
                  <a:srgbClr val="FF0000"/>
                </a:solidFill>
              </a:rPr>
              <a:t>main</a:t>
            </a:r>
            <a:r>
              <a:rPr lang="zh-CN" altLang="en-US" sz="2800" b="1" smtClean="0">
                <a:solidFill>
                  <a:srgbClr val="FF0000"/>
                </a:solidFill>
              </a:rPr>
              <a:t>函数中声明或定义一个模板。</a:t>
            </a:r>
            <a:endParaRPr lang="zh-CN" altLang="en-US" sz="2800" smtClean="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2592388" y="623888"/>
            <a:ext cx="8912225" cy="1281112"/>
          </a:xfrm>
        </p:spPr>
        <p:txBody>
          <a:bodyPr/>
          <a:lstStyle/>
          <a:p>
            <a:r>
              <a:rPr lang="en-US" altLang="zh-CN" b="1" smtClean="0"/>
              <a:t>3</a:t>
            </a:r>
            <a:r>
              <a:rPr lang="zh-CN" altLang="en-US" b="1" smtClean="0"/>
              <a:t>、什么时候用</a:t>
            </a:r>
            <a:r>
              <a:rPr lang="en-US" altLang="zh-CN" b="1" smtClean="0"/>
              <a:t>STL</a:t>
            </a:r>
            <a:r>
              <a:rPr lang="zh-CN" altLang="en-US" b="1" smtClean="0"/>
              <a:t>？</a:t>
            </a:r>
            <a:endParaRPr lang="zh-CN" altLang="en-US" smtClean="0"/>
          </a:p>
        </p:txBody>
      </p:sp>
      <p:sp>
        <p:nvSpPr>
          <p:cNvPr id="32770" name="内容占位符 2"/>
          <p:cNvSpPr>
            <a:spLocks noGrp="1"/>
          </p:cNvSpPr>
          <p:nvPr>
            <p:ph idx="1"/>
          </p:nvPr>
        </p:nvSpPr>
        <p:spPr>
          <a:xfrm>
            <a:off x="1768475" y="2247900"/>
            <a:ext cx="9631363" cy="4248150"/>
          </a:xfrm>
        </p:spPr>
        <p:txBody>
          <a:bodyPr/>
          <a:lstStyle/>
          <a:p>
            <a:pPr>
              <a:lnSpc>
                <a:spcPct val="150000"/>
              </a:lnSpc>
            </a:pPr>
            <a:r>
              <a:rPr lang="zh-CN" altLang="en-US" sz="2800" smtClean="0"/>
              <a:t>如果你要在程序中需要用到</a:t>
            </a:r>
            <a:r>
              <a:rPr lang="zh-CN" altLang="en-US" sz="2800" smtClean="0">
                <a:solidFill>
                  <a:srgbClr val="FF0000"/>
                </a:solidFill>
              </a:rPr>
              <a:t>动态数组（</a:t>
            </a:r>
            <a:r>
              <a:rPr lang="en-US" altLang="zh-CN" sz="2800" smtClean="0">
                <a:solidFill>
                  <a:srgbClr val="FF0000"/>
                </a:solidFill>
              </a:rPr>
              <a:t>vector</a:t>
            </a:r>
            <a:r>
              <a:rPr lang="zh-CN" altLang="en-US" sz="2800" smtClean="0">
                <a:solidFill>
                  <a:srgbClr val="FF0000"/>
                </a:solidFill>
              </a:rPr>
              <a:t>）</a:t>
            </a:r>
            <a:r>
              <a:rPr lang="zh-CN" altLang="en-US" sz="2800" smtClean="0"/>
              <a:t>、</a:t>
            </a:r>
            <a:r>
              <a:rPr lang="zh-CN" altLang="en-US" sz="2800" smtClean="0">
                <a:solidFill>
                  <a:srgbClr val="FF0000"/>
                </a:solidFill>
              </a:rPr>
              <a:t>堆（</a:t>
            </a:r>
            <a:r>
              <a:rPr lang="en-US" altLang="zh-CN" sz="2800" smtClean="0">
                <a:solidFill>
                  <a:srgbClr val="FF0000"/>
                </a:solidFill>
              </a:rPr>
              <a:t>heap</a:t>
            </a:r>
            <a:r>
              <a:rPr lang="zh-CN" altLang="en-US" sz="2800" smtClean="0">
                <a:solidFill>
                  <a:srgbClr val="FF0000"/>
                </a:solidFill>
              </a:rPr>
              <a:t>）</a:t>
            </a:r>
            <a:r>
              <a:rPr lang="zh-CN" altLang="en-US" sz="2800" smtClean="0"/>
              <a:t>、</a:t>
            </a:r>
            <a:r>
              <a:rPr lang="zh-CN" altLang="en-US" sz="2800" smtClean="0">
                <a:solidFill>
                  <a:srgbClr val="FF0000"/>
                </a:solidFill>
              </a:rPr>
              <a:t>栈（</a:t>
            </a:r>
            <a:r>
              <a:rPr lang="en-US" altLang="zh-CN" sz="2800" smtClean="0">
                <a:solidFill>
                  <a:srgbClr val="FF0000"/>
                </a:solidFill>
              </a:rPr>
              <a:t>stack</a:t>
            </a:r>
            <a:r>
              <a:rPr lang="zh-CN" altLang="en-US" sz="2800" smtClean="0">
                <a:solidFill>
                  <a:srgbClr val="FF0000"/>
                </a:solidFill>
              </a:rPr>
              <a:t>）</a:t>
            </a:r>
            <a:r>
              <a:rPr lang="zh-CN" altLang="en-US" sz="2800" smtClean="0"/>
              <a:t>、</a:t>
            </a:r>
            <a:r>
              <a:rPr lang="zh-CN" altLang="en-US" sz="2800" smtClean="0">
                <a:solidFill>
                  <a:srgbClr val="FF0000"/>
                </a:solidFill>
              </a:rPr>
              <a:t>队列（</a:t>
            </a:r>
            <a:r>
              <a:rPr lang="en-US" altLang="zh-CN" sz="2800" smtClean="0">
                <a:solidFill>
                  <a:srgbClr val="FF0000"/>
                </a:solidFill>
              </a:rPr>
              <a:t>queue</a:t>
            </a:r>
            <a:r>
              <a:rPr lang="zh-CN" altLang="en-US" sz="2800" smtClean="0">
                <a:solidFill>
                  <a:srgbClr val="FF0000"/>
                </a:solidFill>
              </a:rPr>
              <a:t>、</a:t>
            </a:r>
            <a:r>
              <a:rPr lang="en-US" altLang="zh-CN" sz="2800" smtClean="0">
                <a:solidFill>
                  <a:srgbClr val="FF0000"/>
                </a:solidFill>
              </a:rPr>
              <a:t>deque</a:t>
            </a:r>
            <a:r>
              <a:rPr lang="zh-CN" altLang="en-US" sz="2800" smtClean="0">
                <a:solidFill>
                  <a:srgbClr val="FF0000"/>
                </a:solidFill>
              </a:rPr>
              <a:t>）</a:t>
            </a:r>
            <a:r>
              <a:rPr lang="zh-CN" altLang="en-US" sz="2800" smtClean="0"/>
              <a:t>、</a:t>
            </a:r>
            <a:r>
              <a:rPr lang="zh-CN" altLang="en-US" sz="2800" smtClean="0">
                <a:solidFill>
                  <a:srgbClr val="FF0000"/>
                </a:solidFill>
              </a:rPr>
              <a:t>链表（</a:t>
            </a:r>
            <a:r>
              <a:rPr lang="en-US" altLang="zh-CN" sz="2800" smtClean="0">
                <a:solidFill>
                  <a:srgbClr val="FF0000"/>
                </a:solidFill>
              </a:rPr>
              <a:t>list</a:t>
            </a:r>
            <a:r>
              <a:rPr lang="zh-CN" altLang="en-US" sz="2800" smtClean="0">
                <a:solidFill>
                  <a:srgbClr val="FF0000"/>
                </a:solidFill>
              </a:rPr>
              <a:t>）等一些数据结构</a:t>
            </a:r>
            <a:r>
              <a:rPr lang="zh-CN" altLang="en-US" sz="2800" smtClean="0"/>
              <a:t>和</a:t>
            </a:r>
            <a:r>
              <a:rPr lang="zh-CN" altLang="en-US" sz="2800" smtClean="0">
                <a:solidFill>
                  <a:srgbClr val="FF0000"/>
                </a:solidFill>
              </a:rPr>
              <a:t>基本算法</a:t>
            </a:r>
            <a:r>
              <a:rPr lang="zh-CN" altLang="en-US" sz="2800" smtClean="0"/>
              <a:t>，而你又实在不想自己去实现数据结构教科书中那些繁琐的算法，那么你就可以考虑使用</a:t>
            </a:r>
            <a:r>
              <a:rPr lang="en-US" altLang="zh-CN" sz="2800" smtClean="0"/>
              <a:t>STL</a:t>
            </a:r>
            <a:r>
              <a:rPr lang="zh-CN" altLang="en-US" sz="280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2592388" y="623888"/>
            <a:ext cx="8912225" cy="1281112"/>
          </a:xfrm>
        </p:spPr>
        <p:txBody>
          <a:bodyPr/>
          <a:lstStyle/>
          <a:p>
            <a:r>
              <a:rPr lang="en-US" altLang="zh-CN" smtClean="0"/>
              <a:t>4</a:t>
            </a:r>
            <a:r>
              <a:rPr lang="zh-CN" altLang="en-US" smtClean="0"/>
              <a:t>、</a:t>
            </a:r>
            <a:r>
              <a:rPr lang="en-US" altLang="zh-CN" smtClean="0"/>
              <a:t>STL标准库中的算法函数</a:t>
            </a:r>
            <a:r>
              <a:rPr lang="zh-CN" altLang="en-US" smtClean="0"/>
              <a:t>（一）</a:t>
            </a:r>
          </a:p>
        </p:txBody>
      </p:sp>
      <p:pic>
        <p:nvPicPr>
          <p:cNvPr id="33794" name="内容占位符 3"/>
          <p:cNvPicPr>
            <a:picLocks noGrp="1" noChangeAspect="1"/>
          </p:cNvPicPr>
          <p:nvPr>
            <p:ph idx="1"/>
          </p:nvPr>
        </p:nvPicPr>
        <p:blipFill>
          <a:blip r:embed="rId2"/>
          <a:srcRect/>
          <a:stretch>
            <a:fillRect/>
          </a:stretch>
        </p:blipFill>
        <p:spPr>
          <a:xfrm>
            <a:off x="1096963" y="1736725"/>
            <a:ext cx="8412162" cy="4654550"/>
          </a:xfrm>
        </p:spPr>
      </p:pic>
      <p:grpSp>
        <p:nvGrpSpPr>
          <p:cNvPr id="5" name="组合 4"/>
          <p:cNvGrpSpPr>
            <a:grpSpLocks/>
          </p:cNvGrpSpPr>
          <p:nvPr/>
        </p:nvGrpSpPr>
        <p:grpSpPr bwMode="auto">
          <a:xfrm>
            <a:off x="1784350" y="5156200"/>
            <a:ext cx="5770563" cy="315913"/>
            <a:chOff x="6962668" y="2122574"/>
            <a:chExt cx="4342509" cy="1014940"/>
          </a:xfrm>
        </p:grpSpPr>
        <p:cxnSp>
          <p:nvCxnSpPr>
            <p:cNvPr id="6" name="直接连接符 5"/>
            <p:cNvCxnSpPr/>
            <p:nvPr/>
          </p:nvCxnSpPr>
          <p:spPr>
            <a:xfrm>
              <a:off x="6965057" y="2142975"/>
              <a:ext cx="4312643" cy="10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962668" y="3117113"/>
              <a:ext cx="4342509" cy="204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963863" y="2122574"/>
              <a:ext cx="1194" cy="9945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1277700" y="2142975"/>
              <a:ext cx="1195" cy="9945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内容占位符 4"/>
          <p:cNvPicPr>
            <a:picLocks noGrp="1" noChangeAspect="1"/>
          </p:cNvPicPr>
          <p:nvPr>
            <p:ph idx="1"/>
          </p:nvPr>
        </p:nvPicPr>
        <p:blipFill>
          <a:blip r:embed="rId2"/>
          <a:srcRect/>
          <a:stretch>
            <a:fillRect/>
          </a:stretch>
        </p:blipFill>
        <p:spPr>
          <a:xfrm>
            <a:off x="1096963" y="1736725"/>
            <a:ext cx="6851650" cy="4529138"/>
          </a:xfrm>
        </p:spPr>
      </p:pic>
      <p:sp>
        <p:nvSpPr>
          <p:cNvPr id="34818" name="标题 1"/>
          <p:cNvSpPr>
            <a:spLocks noGrp="1"/>
          </p:cNvSpPr>
          <p:nvPr>
            <p:ph type="title"/>
          </p:nvPr>
        </p:nvSpPr>
        <p:spPr>
          <a:xfrm>
            <a:off x="2592388" y="623888"/>
            <a:ext cx="8912225" cy="1281112"/>
          </a:xfrm>
        </p:spPr>
        <p:txBody>
          <a:bodyPr/>
          <a:lstStyle/>
          <a:p>
            <a:r>
              <a:rPr lang="en-US" altLang="zh-CN" smtClean="0"/>
              <a:t>4</a:t>
            </a:r>
            <a:r>
              <a:rPr lang="zh-CN" altLang="en-US" smtClean="0"/>
              <a:t>、</a:t>
            </a:r>
            <a:r>
              <a:rPr lang="en-US" altLang="zh-CN" smtClean="0"/>
              <a:t>STL标准库中的算法函数</a:t>
            </a:r>
            <a:r>
              <a:rPr lang="zh-CN" altLang="en-US" smtClean="0"/>
              <a:t>（二）</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图片 3"/>
          <p:cNvPicPr>
            <a:picLocks noChangeAspect="1"/>
          </p:cNvPicPr>
          <p:nvPr/>
        </p:nvPicPr>
        <p:blipFill>
          <a:blip r:embed="rId2"/>
          <a:srcRect/>
          <a:stretch>
            <a:fillRect/>
          </a:stretch>
        </p:blipFill>
        <p:spPr bwMode="auto">
          <a:xfrm>
            <a:off x="1096963" y="1736725"/>
            <a:ext cx="7143750" cy="4748213"/>
          </a:xfrm>
          <a:prstGeom prst="rect">
            <a:avLst/>
          </a:prstGeom>
          <a:noFill/>
          <a:ln w="9525">
            <a:noFill/>
            <a:miter lim="800000"/>
            <a:headEnd/>
            <a:tailEnd/>
          </a:ln>
        </p:spPr>
      </p:pic>
      <p:sp>
        <p:nvSpPr>
          <p:cNvPr id="35842" name="标题 1"/>
          <p:cNvSpPr>
            <a:spLocks noGrp="1"/>
          </p:cNvSpPr>
          <p:nvPr>
            <p:ph type="title"/>
          </p:nvPr>
        </p:nvSpPr>
        <p:spPr>
          <a:xfrm>
            <a:off x="2592388" y="623888"/>
            <a:ext cx="8912225" cy="1281112"/>
          </a:xfrm>
        </p:spPr>
        <p:txBody>
          <a:bodyPr/>
          <a:lstStyle/>
          <a:p>
            <a:r>
              <a:rPr lang="en-US" altLang="zh-CN" smtClean="0"/>
              <a:t>4</a:t>
            </a:r>
            <a:r>
              <a:rPr lang="zh-CN" altLang="en-US" smtClean="0"/>
              <a:t>、</a:t>
            </a:r>
            <a:r>
              <a:rPr lang="en-US" altLang="zh-CN" smtClean="0"/>
              <a:t>STL标准库中的算法函数</a:t>
            </a:r>
            <a:r>
              <a:rPr lang="zh-CN" altLang="en-US" smtClean="0"/>
              <a:t>（三）</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图片 4"/>
          <p:cNvPicPr>
            <a:picLocks noChangeAspect="1"/>
          </p:cNvPicPr>
          <p:nvPr/>
        </p:nvPicPr>
        <p:blipFill>
          <a:blip r:embed="rId2"/>
          <a:srcRect/>
          <a:stretch>
            <a:fillRect/>
          </a:stretch>
        </p:blipFill>
        <p:spPr bwMode="auto">
          <a:xfrm>
            <a:off x="1096963" y="1951038"/>
            <a:ext cx="7562850" cy="4478337"/>
          </a:xfrm>
          <a:prstGeom prst="rect">
            <a:avLst/>
          </a:prstGeom>
          <a:noFill/>
          <a:ln w="9525">
            <a:noFill/>
            <a:miter lim="800000"/>
            <a:headEnd/>
            <a:tailEnd/>
          </a:ln>
        </p:spPr>
      </p:pic>
      <p:sp>
        <p:nvSpPr>
          <p:cNvPr id="36866" name="标题 1"/>
          <p:cNvSpPr>
            <a:spLocks noGrp="1"/>
          </p:cNvSpPr>
          <p:nvPr>
            <p:ph type="title"/>
          </p:nvPr>
        </p:nvSpPr>
        <p:spPr>
          <a:xfrm>
            <a:off x="2592388" y="623888"/>
            <a:ext cx="8912225" cy="1281112"/>
          </a:xfrm>
        </p:spPr>
        <p:txBody>
          <a:bodyPr/>
          <a:lstStyle/>
          <a:p>
            <a:r>
              <a:rPr lang="en-US" altLang="zh-CN" smtClean="0"/>
              <a:t>4</a:t>
            </a:r>
            <a:r>
              <a:rPr lang="zh-CN" altLang="en-US" smtClean="0"/>
              <a:t>、</a:t>
            </a:r>
            <a:r>
              <a:rPr lang="en-US" altLang="zh-CN" smtClean="0"/>
              <a:t>STL标准库中的算法函数</a:t>
            </a:r>
            <a:r>
              <a:rPr lang="zh-CN" altLang="en-US" smtClean="0"/>
              <a:t>（四）</a:t>
            </a:r>
          </a:p>
        </p:txBody>
      </p:sp>
      <p:grpSp>
        <p:nvGrpSpPr>
          <p:cNvPr id="7" name="组合 6"/>
          <p:cNvGrpSpPr>
            <a:grpSpLocks/>
          </p:cNvGrpSpPr>
          <p:nvPr/>
        </p:nvGrpSpPr>
        <p:grpSpPr bwMode="auto">
          <a:xfrm>
            <a:off x="2090738" y="2938463"/>
            <a:ext cx="5464175" cy="209550"/>
            <a:chOff x="6962668" y="2122574"/>
            <a:chExt cx="4342509" cy="1014940"/>
          </a:xfrm>
        </p:grpSpPr>
        <p:cxnSp>
          <p:nvCxnSpPr>
            <p:cNvPr id="8" name="直接连接符 7"/>
            <p:cNvCxnSpPr/>
            <p:nvPr/>
          </p:nvCxnSpPr>
          <p:spPr>
            <a:xfrm>
              <a:off x="6965191" y="2145638"/>
              <a:ext cx="4312230" cy="76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962668" y="3114445"/>
              <a:ext cx="4342509" cy="2306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962668" y="2122574"/>
              <a:ext cx="1261" cy="9918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1277421" y="2145638"/>
              <a:ext cx="1261" cy="9918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a:grpSpLocks/>
          </p:cNvGrpSpPr>
          <p:nvPr/>
        </p:nvGrpSpPr>
        <p:grpSpPr bwMode="auto">
          <a:xfrm>
            <a:off x="2090738" y="4767263"/>
            <a:ext cx="6243637" cy="284162"/>
            <a:chOff x="6962668" y="2122574"/>
            <a:chExt cx="4342509" cy="1014940"/>
          </a:xfrm>
        </p:grpSpPr>
        <p:cxnSp>
          <p:nvCxnSpPr>
            <p:cNvPr id="13" name="直接连接符 12"/>
            <p:cNvCxnSpPr/>
            <p:nvPr/>
          </p:nvCxnSpPr>
          <p:spPr>
            <a:xfrm>
              <a:off x="6964876" y="2139582"/>
              <a:ext cx="4312698" cy="170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2668" y="3120506"/>
              <a:ext cx="4342509" cy="170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963772" y="2122574"/>
              <a:ext cx="1104" cy="997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1277574" y="2139582"/>
              <a:ext cx="1104" cy="997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图片 1"/>
          <p:cNvPicPr>
            <a:picLocks noChangeAspect="1"/>
          </p:cNvPicPr>
          <p:nvPr/>
        </p:nvPicPr>
        <p:blipFill>
          <a:blip r:embed="rId2"/>
          <a:srcRect/>
          <a:stretch>
            <a:fillRect/>
          </a:stretch>
        </p:blipFill>
        <p:spPr bwMode="auto">
          <a:xfrm>
            <a:off x="1096963" y="1882775"/>
            <a:ext cx="7496175" cy="4667250"/>
          </a:xfrm>
          <a:prstGeom prst="rect">
            <a:avLst/>
          </a:prstGeom>
          <a:noFill/>
          <a:ln w="9525">
            <a:noFill/>
            <a:miter lim="800000"/>
            <a:headEnd/>
            <a:tailEnd/>
          </a:ln>
        </p:spPr>
      </p:pic>
      <p:sp>
        <p:nvSpPr>
          <p:cNvPr id="37890" name="标题 1"/>
          <p:cNvSpPr>
            <a:spLocks noGrp="1"/>
          </p:cNvSpPr>
          <p:nvPr>
            <p:ph type="title"/>
          </p:nvPr>
        </p:nvSpPr>
        <p:spPr>
          <a:xfrm>
            <a:off x="2592388" y="623888"/>
            <a:ext cx="8912225" cy="1281112"/>
          </a:xfrm>
        </p:spPr>
        <p:txBody>
          <a:bodyPr/>
          <a:lstStyle/>
          <a:p>
            <a:r>
              <a:rPr lang="en-US" altLang="zh-CN" smtClean="0"/>
              <a:t>4</a:t>
            </a:r>
            <a:r>
              <a:rPr lang="zh-CN" altLang="en-US" smtClean="0"/>
              <a:t>、</a:t>
            </a:r>
            <a:r>
              <a:rPr lang="en-US" altLang="zh-CN" smtClean="0"/>
              <a:t>STL标准库中的算法函数</a:t>
            </a:r>
            <a:r>
              <a:rPr lang="zh-CN" altLang="en-US" smtClean="0"/>
              <a:t>（五）</a:t>
            </a:r>
          </a:p>
        </p:txBody>
      </p:sp>
      <p:grpSp>
        <p:nvGrpSpPr>
          <p:cNvPr id="6" name="组合 5"/>
          <p:cNvGrpSpPr>
            <a:grpSpLocks/>
          </p:cNvGrpSpPr>
          <p:nvPr/>
        </p:nvGrpSpPr>
        <p:grpSpPr bwMode="auto">
          <a:xfrm>
            <a:off x="2090738" y="2832100"/>
            <a:ext cx="4924425" cy="271463"/>
            <a:chOff x="6962668" y="2122574"/>
            <a:chExt cx="4342509" cy="1014940"/>
          </a:xfrm>
        </p:grpSpPr>
        <p:cxnSp>
          <p:nvCxnSpPr>
            <p:cNvPr id="7" name="直接连接符 6"/>
            <p:cNvCxnSpPr/>
            <p:nvPr/>
          </p:nvCxnSpPr>
          <p:spPr>
            <a:xfrm>
              <a:off x="6965468" y="2140382"/>
              <a:ext cx="4313111" cy="178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962668" y="3119706"/>
              <a:ext cx="4342509" cy="178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962668" y="2122574"/>
              <a:ext cx="1399" cy="9971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1278578" y="2140382"/>
              <a:ext cx="0" cy="9971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3"/>
          <p:cNvPicPr>
            <a:picLocks noChangeAspect="1"/>
          </p:cNvPicPr>
          <p:nvPr/>
        </p:nvPicPr>
        <p:blipFill>
          <a:blip r:embed="rId2"/>
          <a:srcRect/>
          <a:stretch>
            <a:fillRect/>
          </a:stretch>
        </p:blipFill>
        <p:spPr bwMode="auto">
          <a:xfrm>
            <a:off x="1096963" y="1968500"/>
            <a:ext cx="8834437" cy="4030663"/>
          </a:xfrm>
          <a:prstGeom prst="rect">
            <a:avLst/>
          </a:prstGeom>
          <a:noFill/>
          <a:ln w="9525">
            <a:noFill/>
            <a:miter lim="800000"/>
            <a:headEnd/>
            <a:tailEnd/>
          </a:ln>
        </p:spPr>
      </p:pic>
      <p:sp>
        <p:nvSpPr>
          <p:cNvPr id="38914" name="标题 1"/>
          <p:cNvSpPr>
            <a:spLocks noGrp="1"/>
          </p:cNvSpPr>
          <p:nvPr>
            <p:ph type="title"/>
          </p:nvPr>
        </p:nvSpPr>
        <p:spPr>
          <a:xfrm>
            <a:off x="2592388" y="623888"/>
            <a:ext cx="8912225" cy="1281112"/>
          </a:xfrm>
        </p:spPr>
        <p:txBody>
          <a:bodyPr/>
          <a:lstStyle/>
          <a:p>
            <a:r>
              <a:rPr lang="en-US" altLang="zh-CN" smtClean="0"/>
              <a:t>4</a:t>
            </a:r>
            <a:r>
              <a:rPr lang="zh-CN" altLang="en-US" smtClean="0"/>
              <a:t>、</a:t>
            </a:r>
            <a:r>
              <a:rPr lang="en-US" altLang="zh-CN" smtClean="0"/>
              <a:t>STL标准库中的算法函数</a:t>
            </a:r>
            <a:r>
              <a:rPr lang="zh-CN" altLang="en-US" smtClean="0"/>
              <a:t>（六）</a:t>
            </a:r>
          </a:p>
        </p:txBody>
      </p:sp>
      <p:grpSp>
        <p:nvGrpSpPr>
          <p:cNvPr id="7" name="组合 6"/>
          <p:cNvGrpSpPr>
            <a:grpSpLocks/>
          </p:cNvGrpSpPr>
          <p:nvPr/>
        </p:nvGrpSpPr>
        <p:grpSpPr bwMode="auto">
          <a:xfrm>
            <a:off x="2300288" y="3089275"/>
            <a:ext cx="5434012" cy="747713"/>
            <a:chOff x="6962668" y="2122574"/>
            <a:chExt cx="4342509" cy="1014940"/>
          </a:xfrm>
        </p:grpSpPr>
        <p:cxnSp>
          <p:nvCxnSpPr>
            <p:cNvPr id="8" name="直接连接符 7"/>
            <p:cNvCxnSpPr/>
            <p:nvPr/>
          </p:nvCxnSpPr>
          <p:spPr>
            <a:xfrm>
              <a:off x="6965205" y="2141968"/>
              <a:ext cx="4312062" cy="1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962668" y="3118120"/>
              <a:ext cx="4342509" cy="193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962668" y="2122574"/>
              <a:ext cx="1268" cy="99554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1277267" y="2141968"/>
              <a:ext cx="1269" cy="99554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a:grpSpLocks/>
          </p:cNvGrpSpPr>
          <p:nvPr/>
        </p:nvGrpSpPr>
        <p:grpSpPr bwMode="auto">
          <a:xfrm>
            <a:off x="2300288" y="4886325"/>
            <a:ext cx="6184900" cy="792163"/>
            <a:chOff x="6962668" y="2122574"/>
            <a:chExt cx="4342509" cy="1014940"/>
          </a:xfrm>
        </p:grpSpPr>
        <p:cxnSp>
          <p:nvCxnSpPr>
            <p:cNvPr id="13" name="直接连接符 12"/>
            <p:cNvCxnSpPr/>
            <p:nvPr/>
          </p:nvCxnSpPr>
          <p:spPr>
            <a:xfrm>
              <a:off x="6964897" y="2140880"/>
              <a:ext cx="4313529" cy="142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2668" y="3119208"/>
              <a:ext cx="4342509" cy="183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963782" y="2122574"/>
              <a:ext cx="1115" cy="9966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1278426" y="2140880"/>
              <a:ext cx="1114" cy="9966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2592388" y="623888"/>
            <a:ext cx="8912225" cy="1281112"/>
          </a:xfrm>
        </p:spPr>
        <p:txBody>
          <a:bodyPr/>
          <a:lstStyle/>
          <a:p>
            <a:r>
              <a:rPr lang="en-US" altLang="zh-CN" b="1" smtClean="0"/>
              <a:t>5</a:t>
            </a:r>
            <a:r>
              <a:rPr lang="zh-CN" altLang="en-US" b="1" smtClean="0"/>
              <a:t>、如何使用</a:t>
            </a:r>
            <a:r>
              <a:rPr lang="en-US" altLang="zh-CN" b="1" smtClean="0"/>
              <a:t>STL</a:t>
            </a:r>
            <a:r>
              <a:rPr lang="zh-CN" altLang="en-US" b="1" smtClean="0"/>
              <a:t>？</a:t>
            </a:r>
            <a:endParaRPr lang="zh-CN" altLang="en-US" smtClean="0"/>
          </a:p>
        </p:txBody>
      </p:sp>
      <p:sp>
        <p:nvSpPr>
          <p:cNvPr id="39938" name="内容占位符 2"/>
          <p:cNvSpPr>
            <a:spLocks noGrp="1"/>
          </p:cNvSpPr>
          <p:nvPr>
            <p:ph idx="1"/>
          </p:nvPr>
        </p:nvSpPr>
        <p:spPr>
          <a:xfrm>
            <a:off x="963613" y="1665288"/>
            <a:ext cx="10802937" cy="4884737"/>
          </a:xfrm>
        </p:spPr>
        <p:txBody>
          <a:bodyPr/>
          <a:lstStyle/>
          <a:p>
            <a:pPr marL="0" indent="0">
              <a:lnSpc>
                <a:spcPct val="120000"/>
              </a:lnSpc>
              <a:buFont typeface="Wingdings 3" pitchFamily="18" charset="2"/>
              <a:buNone/>
            </a:pPr>
            <a:r>
              <a:rPr lang="zh-CN" altLang="en-US" sz="2400" smtClean="0"/>
              <a:t>要使用</a:t>
            </a:r>
            <a:r>
              <a:rPr lang="en-US" altLang="zh-CN" sz="2400" smtClean="0"/>
              <a:t>STL</a:t>
            </a:r>
            <a:r>
              <a:rPr lang="zh-CN" altLang="en-US" sz="2400" smtClean="0"/>
              <a:t>，要了解以下几个基本概念：</a:t>
            </a:r>
          </a:p>
          <a:p>
            <a:pPr marL="0" indent="0">
              <a:lnSpc>
                <a:spcPct val="120000"/>
              </a:lnSpc>
              <a:buFont typeface="Wingdings 3" pitchFamily="18" charset="2"/>
              <a:buNone/>
            </a:pPr>
            <a:r>
              <a:rPr lang="zh-CN" altLang="en-US" sz="2400" smtClean="0"/>
              <a:t>        </a:t>
            </a:r>
            <a:r>
              <a:rPr lang="zh-CN" altLang="en-US" sz="2400" b="1" smtClean="0">
                <a:solidFill>
                  <a:srgbClr val="FF0000"/>
                </a:solidFill>
              </a:rPr>
              <a:t>容器</a:t>
            </a:r>
            <a:r>
              <a:rPr lang="zh-CN" altLang="en-US" sz="2400" smtClean="0"/>
              <a:t>：可以把它理解为存放数据的地方，常用的一些容器有</a:t>
            </a:r>
            <a:r>
              <a:rPr lang="zh-CN" altLang="en-US" sz="2400" smtClean="0">
                <a:solidFill>
                  <a:srgbClr val="FF0000"/>
                </a:solidFill>
              </a:rPr>
              <a:t>链表</a:t>
            </a:r>
            <a:r>
              <a:rPr lang="en-US" altLang="zh-CN" sz="2400" smtClean="0">
                <a:solidFill>
                  <a:srgbClr val="FF0000"/>
                </a:solidFill>
              </a:rPr>
              <a:t>(list)</a:t>
            </a:r>
            <a:r>
              <a:rPr lang="zh-CN" altLang="en-US" sz="2400" smtClean="0"/>
              <a:t>、</a:t>
            </a:r>
            <a:r>
              <a:rPr lang="en-US" altLang="zh-CN" sz="2400" smtClean="0"/>
              <a:t> </a:t>
            </a:r>
            <a:r>
              <a:rPr lang="zh-CN" altLang="en-US" sz="2400" smtClean="0">
                <a:solidFill>
                  <a:srgbClr val="FF0000"/>
                </a:solidFill>
              </a:rPr>
              <a:t>栈</a:t>
            </a:r>
            <a:r>
              <a:rPr lang="en-US" altLang="zh-CN" sz="2400" smtClean="0">
                <a:solidFill>
                  <a:srgbClr val="FF0000"/>
                </a:solidFill>
              </a:rPr>
              <a:t>(stack)</a:t>
            </a:r>
            <a:r>
              <a:rPr lang="en-US" altLang="zh-CN" sz="2400" smtClean="0"/>
              <a:t> </a:t>
            </a:r>
            <a:r>
              <a:rPr lang="zh-CN" altLang="en-US" sz="2400" smtClean="0"/>
              <a:t>、</a:t>
            </a:r>
            <a:r>
              <a:rPr lang="zh-CN" altLang="en-US" sz="2400" smtClean="0">
                <a:solidFill>
                  <a:srgbClr val="FF0000"/>
                </a:solidFill>
              </a:rPr>
              <a:t>动态数组 </a:t>
            </a:r>
            <a:r>
              <a:rPr lang="en-US" altLang="zh-CN" sz="2400" smtClean="0">
                <a:solidFill>
                  <a:srgbClr val="FF0000"/>
                </a:solidFill>
              </a:rPr>
              <a:t>(vector)</a:t>
            </a:r>
            <a:r>
              <a:rPr lang="en-US" altLang="zh-CN" sz="2400" smtClean="0"/>
              <a:t> </a:t>
            </a:r>
            <a:r>
              <a:rPr lang="zh-CN" altLang="en-US" sz="2400" smtClean="0"/>
              <a:t>、</a:t>
            </a:r>
            <a:r>
              <a:rPr lang="zh-CN" altLang="en-US" sz="2400" smtClean="0">
                <a:solidFill>
                  <a:srgbClr val="FF0000"/>
                </a:solidFill>
              </a:rPr>
              <a:t>双端队列</a:t>
            </a:r>
            <a:r>
              <a:rPr lang="en-US" altLang="zh-CN" sz="2400" smtClean="0">
                <a:solidFill>
                  <a:srgbClr val="FF0000"/>
                </a:solidFill>
              </a:rPr>
              <a:t>(deque)</a:t>
            </a:r>
            <a:r>
              <a:rPr lang="en-US" altLang="zh-CN" sz="2400" smtClean="0"/>
              <a:t> </a:t>
            </a:r>
            <a:r>
              <a:rPr lang="zh-CN" altLang="en-US" sz="2400" smtClean="0"/>
              <a:t>、</a:t>
            </a:r>
            <a:r>
              <a:rPr lang="zh-CN" altLang="en-US" sz="2400" smtClean="0">
                <a:solidFill>
                  <a:srgbClr val="FF0000"/>
                </a:solidFill>
              </a:rPr>
              <a:t>队列</a:t>
            </a:r>
            <a:r>
              <a:rPr lang="en-US" altLang="zh-CN" sz="2400" smtClean="0">
                <a:solidFill>
                  <a:srgbClr val="FF0000"/>
                </a:solidFill>
              </a:rPr>
              <a:t>(queue)</a:t>
            </a:r>
            <a:r>
              <a:rPr lang="en-US" altLang="zh-CN" sz="2400" smtClean="0"/>
              <a:t> </a:t>
            </a:r>
            <a:r>
              <a:rPr lang="zh-CN" altLang="en-US" sz="2400" smtClean="0"/>
              <a:t>、</a:t>
            </a:r>
            <a:r>
              <a:rPr lang="zh-CN" altLang="en-US" sz="2400" smtClean="0">
                <a:solidFill>
                  <a:srgbClr val="FF0000"/>
                </a:solidFill>
              </a:rPr>
              <a:t>映射</a:t>
            </a:r>
            <a:r>
              <a:rPr lang="en-US" altLang="zh-CN" sz="2400" smtClean="0">
                <a:solidFill>
                  <a:srgbClr val="FF0000"/>
                </a:solidFill>
              </a:rPr>
              <a:t>(map)</a:t>
            </a:r>
          </a:p>
          <a:p>
            <a:pPr marL="0" indent="0">
              <a:lnSpc>
                <a:spcPct val="120000"/>
              </a:lnSpc>
              <a:buFont typeface="Wingdings 3" pitchFamily="18" charset="2"/>
              <a:buNone/>
            </a:pPr>
            <a:r>
              <a:rPr lang="en-US" altLang="zh-CN" sz="2400" smtClean="0"/>
              <a:t>     </a:t>
            </a:r>
            <a:r>
              <a:rPr lang="zh-CN" altLang="en-US" sz="2400" smtClean="0"/>
              <a:t>   </a:t>
            </a:r>
            <a:r>
              <a:rPr lang="zh-CN" altLang="en-US" sz="2400" b="1" smtClean="0">
                <a:solidFill>
                  <a:srgbClr val="FF0000"/>
                </a:solidFill>
              </a:rPr>
              <a:t>迭代器</a:t>
            </a:r>
            <a:r>
              <a:rPr lang="en-US" altLang="zh-CN" sz="2400" smtClean="0">
                <a:solidFill>
                  <a:srgbClr val="FF0000"/>
                </a:solidFill>
              </a:rPr>
              <a:t>(iterator)</a:t>
            </a:r>
            <a:r>
              <a:rPr lang="zh-CN" altLang="en-US" sz="2400" smtClean="0"/>
              <a:t>：可以把它理解为</a:t>
            </a:r>
            <a:r>
              <a:rPr lang="zh-CN" altLang="en-US" sz="2400" smtClean="0">
                <a:solidFill>
                  <a:srgbClr val="FF0000"/>
                </a:solidFill>
              </a:rPr>
              <a:t>指针</a:t>
            </a:r>
            <a:r>
              <a:rPr lang="zh-CN" altLang="en-US" sz="2400" smtClean="0"/>
              <a:t>类型，程序可以利用迭代器操作</a:t>
            </a:r>
            <a:r>
              <a:rPr lang="en-US" altLang="zh-CN" sz="2400" smtClean="0"/>
              <a:t>STL</a:t>
            </a:r>
            <a:r>
              <a:rPr lang="zh-CN" altLang="en-US" sz="2400" smtClean="0"/>
              <a:t>容器中的元素。</a:t>
            </a:r>
            <a:r>
              <a:rPr lang="en-US" altLang="zh-CN" sz="2400" smtClean="0"/>
              <a:t>STL</a:t>
            </a:r>
            <a:r>
              <a:rPr lang="zh-CN" altLang="en-US" sz="2400" smtClean="0"/>
              <a:t>中的许多函数需要用到它们作为参数。迭代器的概念便是源自于</a:t>
            </a:r>
            <a:r>
              <a:rPr lang="en-US" altLang="zh-CN" sz="2400" smtClean="0"/>
              <a:t>C/C++</a:t>
            </a:r>
            <a:r>
              <a:rPr lang="zh-CN" altLang="en-US" sz="2400" smtClean="0"/>
              <a:t>中原生指针（ </a:t>
            </a:r>
            <a:r>
              <a:rPr lang="en-US" altLang="zh-CN" sz="2400" smtClean="0"/>
              <a:t>native pointer</a:t>
            </a:r>
            <a:r>
              <a:rPr lang="zh-CN" altLang="en-US" sz="2400" smtClean="0"/>
              <a:t>）的抽象。</a:t>
            </a:r>
          </a:p>
          <a:p>
            <a:pPr marL="0" indent="0">
              <a:lnSpc>
                <a:spcPct val="120000"/>
              </a:lnSpc>
              <a:buFont typeface="Wingdings 3" pitchFamily="18" charset="2"/>
              <a:buNone/>
            </a:pPr>
            <a:r>
              <a:rPr lang="zh-CN" altLang="en-US" sz="2400" smtClean="0"/>
              <a:t>      </a:t>
            </a:r>
            <a:r>
              <a:rPr lang="zh-CN" altLang="en-US" sz="2400" b="1" smtClean="0"/>
              <a:t> </a:t>
            </a:r>
            <a:r>
              <a:rPr lang="zh-CN" altLang="en-US" sz="2400" b="1" smtClean="0">
                <a:solidFill>
                  <a:srgbClr val="FF0000"/>
                </a:solidFill>
              </a:rPr>
              <a:t> 算法</a:t>
            </a:r>
            <a:r>
              <a:rPr lang="zh-CN" altLang="en-US" sz="2400" smtClean="0"/>
              <a:t>：它们</a:t>
            </a:r>
            <a:r>
              <a:rPr lang="zh-CN" altLang="en-US" sz="2400" smtClean="0">
                <a:solidFill>
                  <a:srgbClr val="FF0000"/>
                </a:solidFill>
              </a:rPr>
              <a:t>通常需要与容器和迭代器配合使用</a:t>
            </a:r>
            <a:r>
              <a:rPr lang="zh-CN" altLang="en-US" sz="2400" smtClean="0"/>
              <a:t>，使用它们，你可以方便地对容器中的数据进行各种常见的操作，如排序操作，寻找最大元素的操作等。</a:t>
            </a:r>
          </a:p>
          <a:p>
            <a:pPr marL="0" indent="0">
              <a:buFont typeface="Wingdings 3" pitchFamily="18" charset="2"/>
              <a:buNone/>
            </a:pPr>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1603375" y="2917825"/>
            <a:ext cx="10088563" cy="1684338"/>
          </a:xfrm>
        </p:spPr>
        <p:txBody>
          <a:bodyPr/>
          <a:lstStyle/>
          <a:p>
            <a:r>
              <a:rPr lang="zh-CN" altLang="en-US" sz="4800" smtClean="0"/>
              <a:t>二、</a:t>
            </a:r>
            <a:r>
              <a:rPr lang="en-US" altLang="zh-CN" sz="4800" smtClean="0"/>
              <a:t>STL</a:t>
            </a:r>
            <a:r>
              <a:rPr lang="zh-CN" altLang="en-US" sz="4800" smtClean="0"/>
              <a:t>的容器：不定长数组</a:t>
            </a:r>
            <a:r>
              <a:rPr lang="en-US" altLang="zh-CN" sz="4800" smtClean="0"/>
              <a:t>vector</a:t>
            </a:r>
            <a:endParaRPr lang="zh-CN" altLang="en-US" sz="4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2743200" y="2932113"/>
            <a:ext cx="8910638" cy="1281112"/>
          </a:xfrm>
        </p:spPr>
        <p:txBody>
          <a:bodyPr/>
          <a:lstStyle/>
          <a:p>
            <a:r>
              <a:rPr lang="zh-CN" altLang="en-US" sz="5400" smtClean="0"/>
              <a:t>一、</a:t>
            </a:r>
            <a:r>
              <a:rPr lang="en-US" altLang="zh-CN" sz="5400" smtClean="0"/>
              <a:t>STL</a:t>
            </a:r>
            <a:r>
              <a:rPr lang="zh-CN" altLang="en-US" sz="5400" smtClean="0"/>
              <a:t>初步</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rcRect/>
          <a:stretch>
            <a:fillRect/>
          </a:stretch>
        </p:blipFill>
        <p:spPr bwMode="auto">
          <a:xfrm>
            <a:off x="4824413" y="4013200"/>
            <a:ext cx="6815137" cy="1776413"/>
          </a:xfrm>
          <a:prstGeom prst="rect">
            <a:avLst/>
          </a:prstGeom>
          <a:noFill/>
          <a:ln w="9525">
            <a:noFill/>
            <a:miter lim="800000"/>
            <a:headEnd/>
            <a:tailEnd/>
          </a:ln>
        </p:spPr>
      </p:pic>
      <p:sp>
        <p:nvSpPr>
          <p:cNvPr id="6" name="矩形 5"/>
          <p:cNvSpPr>
            <a:spLocks noChangeArrowheads="1"/>
          </p:cNvSpPr>
          <p:nvPr/>
        </p:nvSpPr>
        <p:spPr bwMode="auto">
          <a:xfrm>
            <a:off x="8231188" y="5789613"/>
            <a:ext cx="1470025" cy="522287"/>
          </a:xfrm>
          <a:prstGeom prst="rect">
            <a:avLst/>
          </a:prstGeom>
          <a:noFill/>
          <a:ln w="9525">
            <a:noFill/>
            <a:miter lim="800000"/>
            <a:headEnd/>
            <a:tailEnd/>
          </a:ln>
        </p:spPr>
        <p:txBody>
          <a:bodyPr>
            <a:spAutoFit/>
          </a:bodyPr>
          <a:lstStyle/>
          <a:p>
            <a:r>
              <a:rPr lang="zh-CN" altLang="en-US" sz="2800" b="1">
                <a:solidFill>
                  <a:srgbClr val="FF0000"/>
                </a:solidFill>
                <a:latin typeface="Century Gothic"/>
                <a:ea typeface="幼圆" pitchFamily="49" charset="-122"/>
              </a:rPr>
              <a:t>模板类</a:t>
            </a:r>
          </a:p>
        </p:txBody>
      </p:sp>
      <p:grpSp>
        <p:nvGrpSpPr>
          <p:cNvPr id="7" name="组合 6"/>
          <p:cNvGrpSpPr>
            <a:grpSpLocks/>
          </p:cNvGrpSpPr>
          <p:nvPr/>
        </p:nvGrpSpPr>
        <p:grpSpPr bwMode="auto">
          <a:xfrm>
            <a:off x="5516563" y="5364163"/>
            <a:ext cx="2514600" cy="425450"/>
            <a:chOff x="6962668" y="2122574"/>
            <a:chExt cx="4342509" cy="1014940"/>
          </a:xfrm>
        </p:grpSpPr>
        <p:cxnSp>
          <p:nvCxnSpPr>
            <p:cNvPr id="8" name="直接连接符 7"/>
            <p:cNvCxnSpPr/>
            <p:nvPr/>
          </p:nvCxnSpPr>
          <p:spPr>
            <a:xfrm>
              <a:off x="6965409" y="2141508"/>
              <a:ext cx="4312354" cy="151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962668" y="3118577"/>
              <a:ext cx="4342509" cy="189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962668" y="2122574"/>
              <a:ext cx="2741" cy="9960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1277762" y="2141508"/>
              <a:ext cx="2741" cy="9960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1633538" y="423863"/>
            <a:ext cx="10006012" cy="5441950"/>
          </a:xfrm>
        </p:spPr>
        <p:txBody>
          <a:bodyPr/>
          <a:lstStyle/>
          <a:p>
            <a:pPr>
              <a:lnSpc>
                <a:spcPct val="170000"/>
              </a:lnSpc>
              <a:buFont typeface="Wingdings" pitchFamily="2" charset="2"/>
              <a:buChar char="Ø"/>
            </a:pPr>
            <a:r>
              <a:rPr lang="en-US" altLang="zh-CN" sz="2800" smtClean="0"/>
              <a:t>vector</a:t>
            </a:r>
            <a:r>
              <a:rPr lang="zh-CN" altLang="en-US" sz="2800" smtClean="0"/>
              <a:t>是一个</a:t>
            </a:r>
            <a:r>
              <a:rPr lang="zh-CN" altLang="en-US" sz="2800" smtClean="0">
                <a:solidFill>
                  <a:srgbClr val="FF0000"/>
                </a:solidFill>
              </a:rPr>
              <a:t>能够存放任意类型的动态数组</a:t>
            </a:r>
            <a:r>
              <a:rPr lang="zh-CN" altLang="en-US" sz="2800" smtClean="0"/>
              <a:t>，能够增加和删除数据。</a:t>
            </a:r>
            <a:r>
              <a:rPr lang="zh-CN" altLang="en-US" sz="2800" smtClean="0">
                <a:solidFill>
                  <a:srgbClr val="FF0000"/>
                </a:solidFill>
              </a:rPr>
              <a:t>（线性结构）</a:t>
            </a:r>
            <a:endParaRPr lang="en-US" altLang="zh-CN" sz="2800" smtClean="0">
              <a:solidFill>
                <a:srgbClr val="FF0000"/>
              </a:solidFill>
            </a:endParaRPr>
          </a:p>
          <a:p>
            <a:pPr>
              <a:lnSpc>
                <a:spcPct val="170000"/>
              </a:lnSpc>
              <a:buFont typeface="Wingdings" pitchFamily="2" charset="2"/>
              <a:buChar char="Ø"/>
            </a:pPr>
            <a:r>
              <a:rPr lang="en-US" altLang="zh-CN" sz="2800" smtClean="0"/>
              <a:t>vector</a:t>
            </a:r>
            <a:r>
              <a:rPr lang="zh-CN" altLang="en-US" sz="2800" smtClean="0"/>
              <a:t>是一个多功能的，能够操作多种数据结构和算法的模板类和函数库。也就是</a:t>
            </a:r>
            <a:r>
              <a:rPr lang="en-US" altLang="zh-CN" sz="2800" smtClean="0">
                <a:solidFill>
                  <a:srgbClr val="FF0000"/>
                </a:solidFill>
              </a:rPr>
              <a:t>vector</a:t>
            </a:r>
            <a:r>
              <a:rPr lang="zh-CN" altLang="en-US" sz="2800" smtClean="0">
                <a:solidFill>
                  <a:srgbClr val="FF0000"/>
                </a:solidFill>
              </a:rPr>
              <a:t>是一个模板类</a:t>
            </a:r>
            <a:r>
              <a:rPr lang="zh-CN" altLang="en-US" sz="2800" smtClean="0"/>
              <a:t>，其</a:t>
            </a:r>
            <a:r>
              <a:rPr lang="zh-CN" altLang="en-US" sz="2800" smtClean="0">
                <a:solidFill>
                  <a:srgbClr val="FF0000"/>
                </a:solidFill>
              </a:rPr>
              <a:t>内部“封装”了一些常用的函数操作</a:t>
            </a:r>
            <a:r>
              <a:rPr lang="zh-CN" altLang="en-US" sz="2800" smtClean="0"/>
              <a:t>。</a:t>
            </a:r>
            <a:endParaRPr lang="en-US" altLang="zh-CN" sz="2800" smtClean="0"/>
          </a:p>
          <a:p>
            <a:endParaRPr lang="en-US" altLang="zh-CN" sz="2800" smtClean="0"/>
          </a:p>
          <a:p>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2592388" y="623888"/>
            <a:ext cx="8912225" cy="1281112"/>
          </a:xfrm>
        </p:spPr>
        <p:txBody>
          <a:bodyPr/>
          <a:lstStyle/>
          <a:p>
            <a:r>
              <a:rPr lang="en-US" altLang="zh-CN" smtClean="0"/>
              <a:t>1</a:t>
            </a:r>
            <a:r>
              <a:rPr lang="zh-CN" altLang="en-US" smtClean="0"/>
              <a:t>、</a:t>
            </a:r>
            <a:r>
              <a:rPr lang="en-US" altLang="zh-CN" smtClean="0"/>
              <a:t>vector</a:t>
            </a:r>
            <a:r>
              <a:rPr lang="zh-CN" altLang="en-US" smtClean="0"/>
              <a:t>的创建</a:t>
            </a:r>
          </a:p>
        </p:txBody>
      </p:sp>
      <p:pic>
        <p:nvPicPr>
          <p:cNvPr id="43010" name="图片 6"/>
          <p:cNvPicPr>
            <a:picLocks noChangeAspect="1"/>
          </p:cNvPicPr>
          <p:nvPr/>
        </p:nvPicPr>
        <p:blipFill>
          <a:blip r:embed="rId2"/>
          <a:srcRect/>
          <a:stretch>
            <a:fillRect/>
          </a:stretch>
        </p:blipFill>
        <p:spPr bwMode="auto">
          <a:xfrm>
            <a:off x="436563" y="3313113"/>
            <a:ext cx="11715750" cy="2362200"/>
          </a:xfrm>
          <a:prstGeom prst="rect">
            <a:avLst/>
          </a:prstGeom>
          <a:noFill/>
          <a:ln w="9525">
            <a:noFill/>
            <a:miter lim="800000"/>
            <a:headEnd/>
            <a:tailEnd/>
          </a:ln>
        </p:spPr>
      </p:pic>
      <p:cxnSp>
        <p:nvCxnSpPr>
          <p:cNvPr id="4" name="直接连接符 3"/>
          <p:cNvCxnSpPr/>
          <p:nvPr/>
        </p:nvCxnSpPr>
        <p:spPr>
          <a:xfrm flipV="1">
            <a:off x="655638" y="3883025"/>
            <a:ext cx="5924550" cy="2381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695325" y="4856163"/>
            <a:ext cx="9302750" cy="635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3013" name="矩形 2"/>
          <p:cNvSpPr>
            <a:spLocks noChangeArrowheads="1"/>
          </p:cNvSpPr>
          <p:nvPr/>
        </p:nvSpPr>
        <p:spPr bwMode="auto">
          <a:xfrm>
            <a:off x="1773238" y="1528763"/>
            <a:ext cx="7954962" cy="1257300"/>
          </a:xfrm>
          <a:prstGeom prst="rect">
            <a:avLst/>
          </a:prstGeom>
          <a:noFill/>
          <a:ln w="9525">
            <a:noFill/>
            <a:miter lim="800000"/>
            <a:headEnd/>
            <a:tailEnd/>
          </a:ln>
        </p:spPr>
        <p:txBody>
          <a:bodyPr>
            <a:spAutoFit/>
          </a:bodyPr>
          <a:lstStyle/>
          <a:p>
            <a:pPr>
              <a:lnSpc>
                <a:spcPct val="170000"/>
              </a:lnSpc>
              <a:buFont typeface="Wingdings" pitchFamily="2" charset="2"/>
              <a:buChar char="Ø"/>
            </a:pPr>
            <a:r>
              <a:rPr lang="zh-CN" altLang="en-US" sz="2400">
                <a:latin typeface="Century Gothic"/>
                <a:ea typeface="幼圆" pitchFamily="49" charset="-122"/>
              </a:rPr>
              <a:t>使用</a:t>
            </a:r>
            <a:r>
              <a:rPr lang="en-US" altLang="zh-CN" sz="2400">
                <a:latin typeface="Century Gothic"/>
                <a:ea typeface="幼圆" pitchFamily="49" charset="-122"/>
              </a:rPr>
              <a:t>vector</a:t>
            </a:r>
            <a:r>
              <a:rPr lang="zh-CN" altLang="en-US" sz="2400">
                <a:latin typeface="Century Gothic"/>
                <a:ea typeface="幼圆" pitchFamily="49" charset="-122"/>
              </a:rPr>
              <a:t>需要包含头文件</a:t>
            </a:r>
            <a:r>
              <a:rPr lang="en-US" altLang="zh-CN" sz="2400">
                <a:solidFill>
                  <a:srgbClr val="FF0000"/>
                </a:solidFill>
                <a:latin typeface="Century Gothic"/>
                <a:ea typeface="幼圆" pitchFamily="49" charset="-122"/>
              </a:rPr>
              <a:t>#include &lt;vector&gt;</a:t>
            </a:r>
          </a:p>
          <a:p>
            <a:pPr>
              <a:lnSpc>
                <a:spcPct val="170000"/>
              </a:lnSpc>
              <a:buFont typeface="Wingdings" pitchFamily="2" charset="2"/>
              <a:buChar char="Ø"/>
            </a:pPr>
            <a:r>
              <a:rPr lang="en-US" altLang="zh-CN" sz="2400">
                <a:latin typeface="Century Gothic"/>
                <a:ea typeface="幼圆" pitchFamily="49" charset="-122"/>
              </a:rPr>
              <a:t>vector</a:t>
            </a:r>
            <a:r>
              <a:rPr lang="zh-CN" altLang="en-US" sz="2400">
                <a:latin typeface="Century Gothic"/>
                <a:ea typeface="幼圆" pitchFamily="49" charset="-122"/>
              </a:rPr>
              <a:t>属于</a:t>
            </a:r>
            <a:r>
              <a:rPr lang="en-US" altLang="zh-CN" sz="2400">
                <a:latin typeface="Century Gothic"/>
                <a:ea typeface="幼圆" pitchFamily="49" charset="-122"/>
              </a:rPr>
              <a:t>std</a:t>
            </a:r>
            <a:r>
              <a:rPr lang="zh-CN" altLang="en-US" sz="2400">
                <a:latin typeface="Century Gothic"/>
                <a:ea typeface="幼圆" pitchFamily="49" charset="-122"/>
              </a:rPr>
              <a:t>命名域</a:t>
            </a:r>
            <a:endParaRPr lang="en-US" altLang="zh-CN" sz="2400">
              <a:solidFill>
                <a:srgbClr val="FF0000"/>
              </a:solidFill>
              <a:latin typeface="Century Gothic"/>
              <a:ea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图片 3"/>
          <p:cNvPicPr>
            <a:picLocks noChangeAspect="1"/>
          </p:cNvPicPr>
          <p:nvPr/>
        </p:nvPicPr>
        <p:blipFill>
          <a:blip r:embed="rId2"/>
          <a:srcRect/>
          <a:stretch>
            <a:fillRect/>
          </a:stretch>
        </p:blipFill>
        <p:spPr bwMode="auto">
          <a:xfrm>
            <a:off x="423863" y="1304925"/>
            <a:ext cx="4089400" cy="3503613"/>
          </a:xfrm>
          <a:prstGeom prst="rect">
            <a:avLst/>
          </a:prstGeom>
          <a:noFill/>
          <a:ln w="9525">
            <a:noFill/>
            <a:miter lim="800000"/>
            <a:headEnd/>
            <a:tailEnd/>
          </a:ln>
        </p:spPr>
      </p:pic>
      <p:pic>
        <p:nvPicPr>
          <p:cNvPr id="5" name="图片 4"/>
          <p:cNvPicPr>
            <a:picLocks noChangeAspect="1"/>
          </p:cNvPicPr>
          <p:nvPr/>
        </p:nvPicPr>
        <p:blipFill>
          <a:blip r:embed="rId3"/>
          <a:srcRect/>
          <a:stretch>
            <a:fillRect/>
          </a:stretch>
        </p:blipFill>
        <p:spPr bwMode="auto">
          <a:xfrm>
            <a:off x="6032500" y="46038"/>
            <a:ext cx="4135438" cy="3009900"/>
          </a:xfrm>
          <a:prstGeom prst="rect">
            <a:avLst/>
          </a:prstGeom>
          <a:noFill/>
          <a:ln w="9525">
            <a:noFill/>
            <a:miter lim="800000"/>
            <a:headEnd/>
            <a:tailEnd/>
          </a:ln>
        </p:spPr>
      </p:pic>
      <p:pic>
        <p:nvPicPr>
          <p:cNvPr id="6" name="图片 5"/>
          <p:cNvPicPr>
            <a:picLocks noChangeAspect="1"/>
          </p:cNvPicPr>
          <p:nvPr/>
        </p:nvPicPr>
        <p:blipFill>
          <a:blip r:embed="rId4"/>
          <a:srcRect/>
          <a:stretch>
            <a:fillRect/>
          </a:stretch>
        </p:blipFill>
        <p:spPr bwMode="auto">
          <a:xfrm>
            <a:off x="6032500" y="3355975"/>
            <a:ext cx="3713163" cy="3311525"/>
          </a:xfrm>
          <a:prstGeom prst="rect">
            <a:avLst/>
          </a:prstGeom>
          <a:noFill/>
          <a:ln w="9525">
            <a:noFill/>
            <a:miter lim="800000"/>
            <a:headEnd/>
            <a:tailEnd/>
          </a:ln>
        </p:spPr>
      </p:pic>
      <p:cxnSp>
        <p:nvCxnSpPr>
          <p:cNvPr id="8" name="直接连接符 7"/>
          <p:cNvCxnSpPr/>
          <p:nvPr/>
        </p:nvCxnSpPr>
        <p:spPr>
          <a:xfrm flipV="1">
            <a:off x="5588000" y="3192463"/>
            <a:ext cx="5935663" cy="1587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矩形 10"/>
          <p:cNvSpPr>
            <a:spLocks noChangeArrowheads="1"/>
          </p:cNvSpPr>
          <p:nvPr/>
        </p:nvSpPr>
        <p:spPr bwMode="auto">
          <a:xfrm>
            <a:off x="277813" y="5170488"/>
            <a:ext cx="4133850" cy="523875"/>
          </a:xfrm>
          <a:prstGeom prst="rect">
            <a:avLst/>
          </a:prstGeom>
          <a:noFill/>
          <a:ln w="9525">
            <a:noFill/>
            <a:miter lim="800000"/>
            <a:headEnd/>
            <a:tailEnd/>
          </a:ln>
        </p:spPr>
        <p:txBody>
          <a:bodyPr>
            <a:spAutoFit/>
          </a:bodyPr>
          <a:lstStyle/>
          <a:p>
            <a:r>
              <a:rPr lang="zh-CN" altLang="en-US" sz="2800" b="1">
                <a:solidFill>
                  <a:srgbClr val="FF0000"/>
                </a:solidFill>
                <a:latin typeface="Century Gothic"/>
                <a:ea typeface="幼圆" pitchFamily="49" charset="-122"/>
              </a:rPr>
              <a:t>运行时会报错，访问越界</a:t>
            </a:r>
          </a:p>
        </p:txBody>
      </p:sp>
      <p:cxnSp>
        <p:nvCxnSpPr>
          <p:cNvPr id="12" name="直接箭头连接符 11"/>
          <p:cNvCxnSpPr/>
          <p:nvPr/>
        </p:nvCxnSpPr>
        <p:spPr>
          <a:xfrm flipV="1">
            <a:off x="4225925" y="858838"/>
            <a:ext cx="1638300" cy="1685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135438" y="3595688"/>
            <a:ext cx="1728787" cy="121285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组合 15"/>
          <p:cNvGrpSpPr>
            <a:grpSpLocks/>
          </p:cNvGrpSpPr>
          <p:nvPr/>
        </p:nvGrpSpPr>
        <p:grpSpPr bwMode="auto">
          <a:xfrm>
            <a:off x="6032500" y="46038"/>
            <a:ext cx="2574925" cy="331787"/>
            <a:chOff x="6962668" y="2122574"/>
            <a:chExt cx="4342509" cy="1014940"/>
          </a:xfrm>
        </p:grpSpPr>
        <p:cxnSp>
          <p:nvCxnSpPr>
            <p:cNvPr id="17" name="直接连接符 16"/>
            <p:cNvCxnSpPr/>
            <p:nvPr/>
          </p:nvCxnSpPr>
          <p:spPr>
            <a:xfrm>
              <a:off x="6965346" y="2141999"/>
              <a:ext cx="4313058" cy="145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962668" y="3118089"/>
              <a:ext cx="4342509" cy="194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962668" y="2122574"/>
              <a:ext cx="2678" cy="9955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1278404" y="2141999"/>
              <a:ext cx="0" cy="9955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p:cNvGrpSpPr>
          <p:nvPr/>
        </p:nvGrpSpPr>
        <p:grpSpPr bwMode="auto">
          <a:xfrm>
            <a:off x="6602413" y="2379663"/>
            <a:ext cx="3455987" cy="425450"/>
            <a:chOff x="6962668" y="2122574"/>
            <a:chExt cx="4342509" cy="1014940"/>
          </a:xfrm>
        </p:grpSpPr>
        <p:cxnSp>
          <p:nvCxnSpPr>
            <p:cNvPr id="22" name="直接连接符 21"/>
            <p:cNvCxnSpPr/>
            <p:nvPr/>
          </p:nvCxnSpPr>
          <p:spPr>
            <a:xfrm>
              <a:off x="6964662" y="2141508"/>
              <a:ext cx="4312589" cy="151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962668" y="3118577"/>
              <a:ext cx="4342509" cy="189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962668" y="2122574"/>
              <a:ext cx="1994" cy="9960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1277251" y="2141508"/>
              <a:ext cx="1995" cy="9960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a:grpSpLocks/>
          </p:cNvGrpSpPr>
          <p:nvPr/>
        </p:nvGrpSpPr>
        <p:grpSpPr bwMode="auto">
          <a:xfrm>
            <a:off x="6094413" y="4100513"/>
            <a:ext cx="2817812" cy="412750"/>
            <a:chOff x="6962668" y="2122574"/>
            <a:chExt cx="4342509" cy="1014940"/>
          </a:xfrm>
        </p:grpSpPr>
        <p:cxnSp>
          <p:nvCxnSpPr>
            <p:cNvPr id="27" name="直接连接符 26"/>
            <p:cNvCxnSpPr/>
            <p:nvPr/>
          </p:nvCxnSpPr>
          <p:spPr>
            <a:xfrm>
              <a:off x="6965114" y="2142091"/>
              <a:ext cx="4313153" cy="1171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962668" y="3117995"/>
              <a:ext cx="4342509" cy="1951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6962668" y="2122574"/>
              <a:ext cx="2446" cy="99542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1278266" y="2142091"/>
              <a:ext cx="0" cy="99542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a:grpSpLocks/>
          </p:cNvGrpSpPr>
          <p:nvPr/>
        </p:nvGrpSpPr>
        <p:grpSpPr bwMode="auto">
          <a:xfrm>
            <a:off x="6602413" y="5872163"/>
            <a:ext cx="2816225" cy="412750"/>
            <a:chOff x="6962668" y="2122574"/>
            <a:chExt cx="4342509" cy="1014940"/>
          </a:xfrm>
        </p:grpSpPr>
        <p:cxnSp>
          <p:nvCxnSpPr>
            <p:cNvPr id="32" name="直接连接符 31"/>
            <p:cNvCxnSpPr/>
            <p:nvPr/>
          </p:nvCxnSpPr>
          <p:spPr>
            <a:xfrm>
              <a:off x="6965115" y="2142091"/>
              <a:ext cx="4313135" cy="1171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962668" y="3117995"/>
              <a:ext cx="4342509" cy="1951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6962668" y="2122574"/>
              <a:ext cx="2447" cy="99542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1278250" y="2142091"/>
              <a:ext cx="0" cy="99542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a:grpSpLocks/>
          </p:cNvGrpSpPr>
          <p:nvPr/>
        </p:nvGrpSpPr>
        <p:grpSpPr bwMode="auto">
          <a:xfrm>
            <a:off x="423863" y="1304925"/>
            <a:ext cx="2843212" cy="419100"/>
            <a:chOff x="6962668" y="2122574"/>
            <a:chExt cx="4342509" cy="1014940"/>
          </a:xfrm>
        </p:grpSpPr>
        <p:cxnSp>
          <p:nvCxnSpPr>
            <p:cNvPr id="37" name="直接连接符 36"/>
            <p:cNvCxnSpPr/>
            <p:nvPr/>
          </p:nvCxnSpPr>
          <p:spPr>
            <a:xfrm>
              <a:off x="6965092" y="2141798"/>
              <a:ext cx="4313415" cy="1537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6962668" y="3118293"/>
              <a:ext cx="4342509" cy="1922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962668" y="2122574"/>
              <a:ext cx="2424" cy="99571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1278507" y="2141798"/>
              <a:ext cx="0" cy="99571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1" name="矩形 40"/>
          <p:cNvSpPr>
            <a:spLocks noChangeArrowheads="1"/>
          </p:cNvSpPr>
          <p:nvPr/>
        </p:nvSpPr>
        <p:spPr bwMode="auto">
          <a:xfrm>
            <a:off x="1854200" y="350838"/>
            <a:ext cx="2719388" cy="954087"/>
          </a:xfrm>
          <a:prstGeom prst="rect">
            <a:avLst/>
          </a:prstGeom>
          <a:noFill/>
          <a:ln w="9525">
            <a:noFill/>
            <a:miter lim="800000"/>
            <a:headEnd/>
            <a:tailEnd/>
          </a:ln>
        </p:spPr>
        <p:txBody>
          <a:bodyPr>
            <a:spAutoFit/>
          </a:bodyPr>
          <a:lstStyle/>
          <a:p>
            <a:r>
              <a:rPr lang="zh-CN" altLang="en-US" sz="2800" b="1">
                <a:solidFill>
                  <a:srgbClr val="00B0F0"/>
                </a:solidFill>
                <a:latin typeface="Century Gothic"/>
                <a:ea typeface="幼圆" pitchFamily="49" charset="-122"/>
              </a:rPr>
              <a:t>分配的为一个空的</a:t>
            </a:r>
            <a:r>
              <a:rPr lang="en-US" altLang="zh-CN" sz="2800" b="1">
                <a:solidFill>
                  <a:srgbClr val="00B0F0"/>
                </a:solidFill>
                <a:latin typeface="Century Gothic"/>
                <a:ea typeface="幼圆" pitchFamily="49" charset="-122"/>
              </a:rPr>
              <a:t>vector</a:t>
            </a:r>
            <a:r>
              <a:rPr lang="zh-CN" altLang="en-US" sz="2800" b="1">
                <a:solidFill>
                  <a:srgbClr val="00B0F0"/>
                </a:solidFill>
                <a:latin typeface="Century Gothic"/>
                <a:ea typeface="幼圆" pitchFamily="49" charset="-122"/>
              </a:rPr>
              <a:t>容器</a:t>
            </a:r>
          </a:p>
        </p:txBody>
      </p:sp>
      <p:sp>
        <p:nvSpPr>
          <p:cNvPr id="42" name="矩形 41"/>
          <p:cNvSpPr>
            <a:spLocks noChangeArrowheads="1"/>
          </p:cNvSpPr>
          <p:nvPr/>
        </p:nvSpPr>
        <p:spPr bwMode="auto">
          <a:xfrm>
            <a:off x="9401175" y="1330325"/>
            <a:ext cx="2798763" cy="954088"/>
          </a:xfrm>
          <a:prstGeom prst="rect">
            <a:avLst/>
          </a:prstGeom>
          <a:noFill/>
          <a:ln w="9525">
            <a:noFill/>
            <a:miter lim="800000"/>
            <a:headEnd/>
            <a:tailEnd/>
          </a:ln>
        </p:spPr>
        <p:txBody>
          <a:bodyPr>
            <a:spAutoFit/>
          </a:bodyPr>
          <a:lstStyle/>
          <a:p>
            <a:r>
              <a:rPr lang="zh-CN" altLang="en-US" sz="2800" b="1">
                <a:solidFill>
                  <a:srgbClr val="FF0000"/>
                </a:solidFill>
                <a:latin typeface="Century Gothic"/>
                <a:ea typeface="幼圆" pitchFamily="49" charset="-122"/>
              </a:rPr>
              <a:t>会自动给</a:t>
            </a:r>
            <a:r>
              <a:rPr lang="en-US" altLang="zh-CN" sz="2800" b="1">
                <a:solidFill>
                  <a:srgbClr val="FF0000"/>
                </a:solidFill>
                <a:latin typeface="Century Gothic"/>
                <a:ea typeface="幼圆" pitchFamily="49" charset="-122"/>
              </a:rPr>
              <a:t>vector</a:t>
            </a:r>
            <a:r>
              <a:rPr lang="zh-CN" altLang="en-US" sz="2800" b="1">
                <a:solidFill>
                  <a:srgbClr val="FF0000"/>
                </a:solidFill>
                <a:latin typeface="Century Gothic"/>
                <a:ea typeface="幼圆" pitchFamily="49" charset="-122"/>
              </a:rPr>
              <a:t>增加空间</a:t>
            </a:r>
          </a:p>
        </p:txBody>
      </p:sp>
      <p:sp>
        <p:nvSpPr>
          <p:cNvPr id="43" name="矩形 42"/>
          <p:cNvSpPr>
            <a:spLocks noChangeArrowheads="1"/>
          </p:cNvSpPr>
          <p:nvPr/>
        </p:nvSpPr>
        <p:spPr bwMode="auto">
          <a:xfrm>
            <a:off x="9178925" y="3690938"/>
            <a:ext cx="2798763" cy="954087"/>
          </a:xfrm>
          <a:prstGeom prst="rect">
            <a:avLst/>
          </a:prstGeom>
          <a:noFill/>
          <a:ln w="9525">
            <a:noFill/>
            <a:miter lim="800000"/>
            <a:headEnd/>
            <a:tailEnd/>
          </a:ln>
        </p:spPr>
        <p:txBody>
          <a:bodyPr>
            <a:spAutoFit/>
          </a:bodyPr>
          <a:lstStyle/>
          <a:p>
            <a:r>
              <a:rPr lang="zh-CN" altLang="en-US" sz="2800" b="1">
                <a:solidFill>
                  <a:srgbClr val="7030A0"/>
                </a:solidFill>
                <a:latin typeface="Century Gothic"/>
                <a:ea typeface="幼圆" pitchFamily="49" charset="-122"/>
              </a:rPr>
              <a:t>定义</a:t>
            </a:r>
            <a:r>
              <a:rPr lang="en-US" altLang="zh-CN" sz="2800" b="1">
                <a:solidFill>
                  <a:srgbClr val="7030A0"/>
                </a:solidFill>
                <a:latin typeface="Century Gothic"/>
                <a:ea typeface="幼圆" pitchFamily="49" charset="-122"/>
              </a:rPr>
              <a:t>vector</a:t>
            </a:r>
            <a:r>
              <a:rPr lang="zh-CN" altLang="en-US" sz="2800" b="1">
                <a:solidFill>
                  <a:srgbClr val="7030A0"/>
                </a:solidFill>
                <a:latin typeface="Century Gothic"/>
                <a:ea typeface="幼圆" pitchFamily="49" charset="-122"/>
              </a:rPr>
              <a:t>时分配好空间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1" grpId="0"/>
      <p:bldP spid="42"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1889125" y="654050"/>
            <a:ext cx="9794875" cy="1281113"/>
          </a:xfrm>
        </p:spPr>
        <p:txBody>
          <a:bodyPr/>
          <a:lstStyle/>
          <a:p>
            <a:r>
              <a:rPr lang="en-US" altLang="zh-CN" smtClean="0"/>
              <a:t>2</a:t>
            </a:r>
            <a:r>
              <a:rPr lang="zh-CN" altLang="en-US" smtClean="0"/>
              <a:t>、</a:t>
            </a:r>
            <a:r>
              <a:rPr lang="en-US" altLang="zh-CN" smtClean="0"/>
              <a:t>Vector</a:t>
            </a:r>
            <a:r>
              <a:rPr lang="zh-CN" altLang="en-US" smtClean="0"/>
              <a:t>的内存分配机制</a:t>
            </a:r>
            <a:r>
              <a:rPr lang="en-US" altLang="zh-CN" smtClean="0"/>
              <a:t>——</a:t>
            </a:r>
            <a:r>
              <a:rPr lang="zh-CN" altLang="en-US" b="1" smtClean="0"/>
              <a:t>分配空间</a:t>
            </a:r>
            <a:r>
              <a:rPr lang="en-US" altLang="zh-CN" smtClean="0"/>
              <a:t/>
            </a:r>
            <a:br>
              <a:rPr lang="en-US" altLang="zh-CN" smtClean="0"/>
            </a:br>
            <a:r>
              <a:rPr lang="en-US" altLang="zh-CN" sz="2700" smtClean="0">
                <a:hlinkClick r:id="rId2"/>
              </a:rPr>
              <a:t>http://blog.csdn.net/mfcing/article/details/8746256</a:t>
            </a:r>
            <a:endParaRPr lang="zh-CN" altLang="en-US" sz="2700" smtClean="0"/>
          </a:p>
        </p:txBody>
      </p:sp>
      <p:sp>
        <p:nvSpPr>
          <p:cNvPr id="45058" name="矩形 4"/>
          <p:cNvSpPr>
            <a:spLocks noChangeArrowheads="1"/>
          </p:cNvSpPr>
          <p:nvPr/>
        </p:nvSpPr>
        <p:spPr bwMode="auto">
          <a:xfrm>
            <a:off x="1409700" y="2411413"/>
            <a:ext cx="9956800" cy="3324225"/>
          </a:xfrm>
          <a:prstGeom prst="rect">
            <a:avLst/>
          </a:prstGeom>
          <a:noFill/>
          <a:ln w="9525">
            <a:noFill/>
            <a:miter lim="800000"/>
            <a:headEnd/>
            <a:tailEnd/>
          </a:ln>
        </p:spPr>
        <p:txBody>
          <a:bodyPr>
            <a:spAutoFit/>
          </a:bodyPr>
          <a:lstStyle/>
          <a:p>
            <a:pPr>
              <a:lnSpc>
                <a:spcPct val="150000"/>
              </a:lnSpc>
            </a:pPr>
            <a:r>
              <a:rPr lang="zh-CN" altLang="en-US" sz="2800">
                <a:latin typeface="Century Gothic"/>
                <a:ea typeface="幼圆" pitchFamily="49" charset="-122"/>
              </a:rPr>
              <a:t>动态数组</a:t>
            </a:r>
            <a:r>
              <a:rPr lang="en-US" altLang="zh-CN" sz="2800">
                <a:latin typeface="Century Gothic"/>
                <a:ea typeface="幼圆" pitchFamily="49" charset="-122"/>
              </a:rPr>
              <a:t>vector</a:t>
            </a:r>
            <a:r>
              <a:rPr lang="zh-CN" altLang="en-US" sz="2800">
                <a:latin typeface="Century Gothic"/>
                <a:ea typeface="幼圆" pitchFamily="49" charset="-122"/>
              </a:rPr>
              <a:t>，里面有一个指针指向一片连续的内存空间，</a:t>
            </a:r>
            <a:r>
              <a:rPr lang="zh-CN" altLang="en-US" sz="2800" b="1">
                <a:solidFill>
                  <a:srgbClr val="FF0000"/>
                </a:solidFill>
                <a:latin typeface="Century Gothic"/>
                <a:ea typeface="幼圆" pitchFamily="49" charset="-122"/>
              </a:rPr>
              <a:t>当空间不够装下数据时会自动申请另一片更大的空间，然后把原有数据拷贝过去，接着释放原来的那片空间</a:t>
            </a:r>
            <a:r>
              <a:rPr lang="zh-CN" altLang="en-US" sz="2800">
                <a:latin typeface="Century Gothic"/>
                <a:ea typeface="幼圆" pitchFamily="49" charset="-122"/>
              </a:rPr>
              <a:t>；当释放或者说是删除里面的数据时，其存储空间并不会释放，仅仅只是清空了里面的数据。</a:t>
            </a:r>
            <a:endParaRPr lang="zh-CN" altLang="en-US" sz="2800">
              <a:solidFill>
                <a:srgbClr val="FF0000"/>
              </a:solidFill>
              <a:latin typeface="Century Gothic"/>
              <a:ea typeface="幼圆"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矩形 4"/>
          <p:cNvSpPr>
            <a:spLocks noChangeArrowheads="1"/>
          </p:cNvSpPr>
          <p:nvPr/>
        </p:nvSpPr>
        <p:spPr bwMode="auto">
          <a:xfrm>
            <a:off x="1603375" y="1111250"/>
            <a:ext cx="9958388" cy="2590800"/>
          </a:xfrm>
          <a:prstGeom prst="rect">
            <a:avLst/>
          </a:prstGeom>
          <a:noFill/>
          <a:ln w="9525">
            <a:noFill/>
            <a:miter lim="800000"/>
            <a:headEnd/>
            <a:tailEnd/>
          </a:ln>
        </p:spPr>
        <p:txBody>
          <a:bodyPr>
            <a:spAutoFit/>
          </a:bodyPr>
          <a:lstStyle/>
          <a:p>
            <a:pPr>
              <a:lnSpc>
                <a:spcPct val="150000"/>
              </a:lnSpc>
            </a:pPr>
            <a:r>
              <a:rPr lang="zh-CN" altLang="en-US" sz="2800">
                <a:latin typeface="Century Gothic"/>
                <a:ea typeface="幼圆" pitchFamily="49" charset="-122"/>
              </a:rPr>
              <a:t>为了支持快速的随机访问，</a:t>
            </a:r>
            <a:r>
              <a:rPr lang="en-US" altLang="zh-CN" sz="2800">
                <a:latin typeface="Century Gothic"/>
                <a:ea typeface="幼圆" pitchFamily="49" charset="-122"/>
              </a:rPr>
              <a:t>vector</a:t>
            </a:r>
            <a:r>
              <a:rPr lang="zh-CN" altLang="en-US" sz="2800">
                <a:latin typeface="Century Gothic"/>
                <a:ea typeface="幼圆" pitchFamily="49" charset="-122"/>
              </a:rPr>
              <a:t>容器的元素以连续方式存放，每一个元素都紧挨着前一个元素存储。设想一下，当</a:t>
            </a:r>
            <a:r>
              <a:rPr lang="en-US" altLang="zh-CN" sz="2800">
                <a:latin typeface="Century Gothic"/>
                <a:ea typeface="幼圆" pitchFamily="49" charset="-122"/>
              </a:rPr>
              <a:t>vector</a:t>
            </a:r>
            <a:r>
              <a:rPr lang="zh-CN" altLang="en-US" sz="2800">
                <a:latin typeface="Century Gothic"/>
                <a:ea typeface="幼圆" pitchFamily="49" charset="-122"/>
              </a:rPr>
              <a:t>添加一个元素时，为了满足连续存放这个特性，都需要重新分配空间、拷贝元素、撤销旧空间，这样性能难以接受</a:t>
            </a:r>
            <a:endParaRPr lang="zh-CN" altLang="en-US" sz="2800">
              <a:solidFill>
                <a:srgbClr val="FF0000"/>
              </a:solidFill>
              <a:latin typeface="Century Gothic"/>
              <a:ea typeface="幼圆" pitchFamily="49" charset="-122"/>
            </a:endParaRPr>
          </a:p>
        </p:txBody>
      </p:sp>
      <p:sp>
        <p:nvSpPr>
          <p:cNvPr id="3" name="矩形 2"/>
          <p:cNvSpPr>
            <a:spLocks noChangeArrowheads="1"/>
          </p:cNvSpPr>
          <p:nvPr/>
        </p:nvSpPr>
        <p:spPr bwMode="auto">
          <a:xfrm>
            <a:off x="2703513" y="4468813"/>
            <a:ext cx="8645525" cy="1570037"/>
          </a:xfrm>
          <a:prstGeom prst="rect">
            <a:avLst/>
          </a:prstGeom>
          <a:noFill/>
          <a:ln w="9525">
            <a:noFill/>
            <a:miter lim="800000"/>
            <a:headEnd/>
            <a:tailEnd/>
          </a:ln>
        </p:spPr>
        <p:txBody>
          <a:bodyPr>
            <a:spAutoFit/>
          </a:bodyPr>
          <a:lstStyle/>
          <a:p>
            <a:pPr>
              <a:lnSpc>
                <a:spcPct val="150000"/>
              </a:lnSpc>
            </a:pPr>
            <a:r>
              <a:rPr lang="zh-CN" altLang="en-US" sz="3200" b="1">
                <a:latin typeface="Century Gothic"/>
                <a:ea typeface="幼圆" pitchFamily="49" charset="-122"/>
              </a:rPr>
              <a:t>改善性能：</a:t>
            </a:r>
            <a:r>
              <a:rPr lang="zh-CN" altLang="en-US" sz="3200" b="1">
                <a:solidFill>
                  <a:srgbClr val="FF0000"/>
                </a:solidFill>
                <a:latin typeface="Century Gothic"/>
                <a:ea typeface="幼圆" pitchFamily="49" charset="-122"/>
              </a:rPr>
              <a:t>每次扩容都是增加当前空间的</a:t>
            </a:r>
            <a:r>
              <a:rPr lang="en-US" altLang="zh-CN" sz="3200" b="1">
                <a:solidFill>
                  <a:srgbClr val="FF0000"/>
                </a:solidFill>
                <a:latin typeface="Century Gothic"/>
                <a:ea typeface="幼圆" pitchFamily="49" charset="-122"/>
              </a:rPr>
              <a:t>50%(</a:t>
            </a:r>
            <a:r>
              <a:rPr lang="zh-CN" altLang="en-US" sz="3200" b="1">
                <a:solidFill>
                  <a:srgbClr val="FF0000"/>
                </a:solidFill>
                <a:latin typeface="Century Gothic"/>
                <a:ea typeface="幼圆" pitchFamily="49" charset="-122"/>
              </a:rPr>
              <a:t>第一次和第二次除外</a:t>
            </a:r>
            <a:r>
              <a:rPr lang="en-US" altLang="zh-CN" sz="3200" b="1">
                <a:solidFill>
                  <a:srgbClr val="FF0000"/>
                </a:solidFill>
                <a:latin typeface="Century Gothic"/>
                <a:ea typeface="幼圆" pitchFamily="49" charset="-122"/>
              </a:rPr>
              <a:t>)</a:t>
            </a:r>
            <a:endParaRPr lang="zh-CN" altLang="en-US" sz="3200" b="1">
              <a:solidFill>
                <a:srgbClr val="FF0000"/>
              </a:solidFill>
              <a:latin typeface="Century Gothic"/>
              <a:ea typeface="幼圆" pitchFamily="49" charset="-122"/>
            </a:endParaRPr>
          </a:p>
        </p:txBody>
      </p:sp>
      <p:sp>
        <p:nvSpPr>
          <p:cNvPr id="4" name="下箭头 3"/>
          <p:cNvSpPr/>
          <p:nvPr/>
        </p:nvSpPr>
        <p:spPr>
          <a:xfrm>
            <a:off x="6116638" y="3762375"/>
            <a:ext cx="523875" cy="8397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图片 3"/>
          <p:cNvPicPr>
            <a:picLocks noChangeAspect="1"/>
          </p:cNvPicPr>
          <p:nvPr/>
        </p:nvPicPr>
        <p:blipFill>
          <a:blip r:embed="rId3"/>
          <a:srcRect/>
          <a:stretch>
            <a:fillRect/>
          </a:stretch>
        </p:blipFill>
        <p:spPr bwMode="auto">
          <a:xfrm>
            <a:off x="636588" y="1574800"/>
            <a:ext cx="8980487" cy="2189163"/>
          </a:xfrm>
          <a:prstGeom prst="rect">
            <a:avLst/>
          </a:prstGeom>
          <a:noFill/>
          <a:ln w="9525">
            <a:noFill/>
            <a:miter lim="800000"/>
            <a:headEnd/>
            <a:tailEnd/>
          </a:ln>
        </p:spPr>
      </p:pic>
      <p:sp>
        <p:nvSpPr>
          <p:cNvPr id="47106" name="矩形 4"/>
          <p:cNvSpPr>
            <a:spLocks noChangeArrowheads="1"/>
          </p:cNvSpPr>
          <p:nvPr/>
        </p:nvSpPr>
        <p:spPr bwMode="auto">
          <a:xfrm>
            <a:off x="1514475" y="3890963"/>
            <a:ext cx="7907338" cy="2308225"/>
          </a:xfrm>
          <a:prstGeom prst="rect">
            <a:avLst/>
          </a:prstGeom>
          <a:noFill/>
          <a:ln w="9525">
            <a:noFill/>
            <a:miter lim="800000"/>
            <a:headEnd/>
            <a:tailEnd/>
          </a:ln>
        </p:spPr>
        <p:txBody>
          <a:bodyPr>
            <a:spAutoFit/>
          </a:bodyPr>
          <a:lstStyle/>
          <a:p>
            <a:pPr>
              <a:lnSpc>
                <a:spcPct val="150000"/>
              </a:lnSpc>
            </a:pPr>
            <a:r>
              <a:rPr lang="zh-CN" altLang="en-US" sz="2400">
                <a:latin typeface="Century Gothic"/>
                <a:ea typeface="幼圆" pitchFamily="49" charset="-122"/>
              </a:rPr>
              <a:t>输入上述代码，可以通过</a:t>
            </a:r>
            <a:r>
              <a:rPr lang="en-US" altLang="zh-CN" sz="2400">
                <a:latin typeface="Century Gothic"/>
                <a:ea typeface="幼圆" pitchFamily="49" charset="-122"/>
              </a:rPr>
              <a:t>vector</a:t>
            </a:r>
            <a:r>
              <a:rPr lang="zh-CN" altLang="en-US" sz="2400">
                <a:latin typeface="Century Gothic"/>
                <a:ea typeface="幼圆" pitchFamily="49" charset="-122"/>
              </a:rPr>
              <a:t>的</a:t>
            </a:r>
            <a:r>
              <a:rPr lang="en-US" altLang="zh-CN" sz="2400">
                <a:latin typeface="Century Gothic"/>
                <a:ea typeface="幼圆" pitchFamily="49" charset="-122"/>
              </a:rPr>
              <a:t>capacity</a:t>
            </a:r>
            <a:r>
              <a:rPr lang="zh-CN" altLang="en-US" sz="2400">
                <a:latin typeface="Century Gothic"/>
                <a:ea typeface="幼圆" pitchFamily="49" charset="-122"/>
              </a:rPr>
              <a:t>函数和</a:t>
            </a:r>
            <a:r>
              <a:rPr lang="en-US" altLang="zh-CN" sz="2400">
                <a:latin typeface="Century Gothic"/>
                <a:ea typeface="幼圆" pitchFamily="49" charset="-122"/>
              </a:rPr>
              <a:t>size</a:t>
            </a:r>
            <a:r>
              <a:rPr lang="zh-CN" altLang="en-US" sz="2400">
                <a:latin typeface="Century Gothic"/>
                <a:ea typeface="幼圆" pitchFamily="49" charset="-122"/>
              </a:rPr>
              <a:t>函数了解</a:t>
            </a:r>
            <a:r>
              <a:rPr lang="en-US" altLang="zh-CN" sz="2400">
                <a:latin typeface="Century Gothic"/>
                <a:ea typeface="幼圆" pitchFamily="49" charset="-122"/>
              </a:rPr>
              <a:t>vector</a:t>
            </a:r>
            <a:r>
              <a:rPr lang="zh-CN" altLang="en-US" sz="2400">
                <a:latin typeface="Century Gothic"/>
                <a:ea typeface="幼圆" pitchFamily="49" charset="-122"/>
              </a:rPr>
              <a:t>内存分配的过程</a:t>
            </a:r>
            <a:endParaRPr lang="en-US" altLang="zh-CN" sz="2400">
              <a:latin typeface="Century Gothic"/>
              <a:ea typeface="幼圆" pitchFamily="49" charset="-122"/>
            </a:endParaRPr>
          </a:p>
          <a:p>
            <a:pPr>
              <a:lnSpc>
                <a:spcPct val="150000"/>
              </a:lnSpc>
            </a:pPr>
            <a:r>
              <a:rPr lang="zh-CN" altLang="en-US" sz="2400">
                <a:latin typeface="Century Gothic"/>
                <a:ea typeface="幼圆" pitchFamily="49" charset="-122"/>
              </a:rPr>
              <a:t>注：</a:t>
            </a:r>
            <a:r>
              <a:rPr lang="en-US" altLang="zh-CN" sz="2400">
                <a:solidFill>
                  <a:srgbClr val="FF0000"/>
                </a:solidFill>
                <a:latin typeface="Century Gothic"/>
                <a:ea typeface="幼圆" pitchFamily="49" charset="-122"/>
              </a:rPr>
              <a:t>capacity</a:t>
            </a:r>
            <a:r>
              <a:rPr lang="zh-CN" altLang="en-US" sz="2400">
                <a:solidFill>
                  <a:srgbClr val="FF0000"/>
                </a:solidFill>
                <a:latin typeface="Century Gothic"/>
                <a:ea typeface="幼圆" pitchFamily="49" charset="-122"/>
              </a:rPr>
              <a:t>函数得到的是实际</a:t>
            </a:r>
            <a:r>
              <a:rPr lang="en-US" altLang="zh-CN" sz="2400">
                <a:solidFill>
                  <a:srgbClr val="FF0000"/>
                </a:solidFill>
                <a:latin typeface="Century Gothic"/>
                <a:ea typeface="幼圆" pitchFamily="49" charset="-122"/>
              </a:rPr>
              <a:t>vector</a:t>
            </a:r>
            <a:r>
              <a:rPr lang="zh-CN" altLang="en-US" sz="2400">
                <a:solidFill>
                  <a:srgbClr val="FF0000"/>
                </a:solidFill>
                <a:latin typeface="Century Gothic"/>
                <a:ea typeface="幼圆" pitchFamily="49" charset="-122"/>
              </a:rPr>
              <a:t>分配的内存大小</a:t>
            </a:r>
            <a:endParaRPr lang="en-US" altLang="zh-CN" sz="2400">
              <a:solidFill>
                <a:srgbClr val="FF0000"/>
              </a:solidFill>
              <a:latin typeface="Century Gothic"/>
              <a:ea typeface="幼圆" pitchFamily="49" charset="-122"/>
            </a:endParaRPr>
          </a:p>
          <a:p>
            <a:pPr>
              <a:lnSpc>
                <a:spcPct val="150000"/>
              </a:lnSpc>
            </a:pPr>
            <a:r>
              <a:rPr lang="en-US" altLang="zh-CN" sz="2400">
                <a:latin typeface="Century Gothic"/>
                <a:ea typeface="幼圆" pitchFamily="49" charset="-122"/>
              </a:rPr>
              <a:t>       </a:t>
            </a:r>
            <a:r>
              <a:rPr lang="en-US" altLang="zh-CN" sz="2400">
                <a:solidFill>
                  <a:srgbClr val="FF0000"/>
                </a:solidFill>
                <a:latin typeface="Century Gothic"/>
                <a:ea typeface="幼圆" pitchFamily="49" charset="-122"/>
              </a:rPr>
              <a:t>size</a:t>
            </a:r>
            <a:r>
              <a:rPr lang="zh-CN" altLang="en-US" sz="2400">
                <a:solidFill>
                  <a:srgbClr val="FF0000"/>
                </a:solidFill>
                <a:latin typeface="Century Gothic"/>
                <a:ea typeface="幼圆" pitchFamily="49" charset="-122"/>
              </a:rPr>
              <a:t>函数得到的是</a:t>
            </a:r>
            <a:r>
              <a:rPr lang="en-US" altLang="zh-CN" sz="2400">
                <a:solidFill>
                  <a:srgbClr val="FF0000"/>
                </a:solidFill>
                <a:latin typeface="Century Gothic"/>
                <a:ea typeface="幼圆" pitchFamily="49" charset="-122"/>
              </a:rPr>
              <a:t>vector</a:t>
            </a:r>
            <a:r>
              <a:rPr lang="zh-CN" altLang="en-US" sz="2400">
                <a:solidFill>
                  <a:srgbClr val="FF0000"/>
                </a:solidFill>
                <a:latin typeface="Century Gothic"/>
                <a:ea typeface="幼圆" pitchFamily="49" charset="-122"/>
              </a:rPr>
              <a:t>里面存储元素的个数</a:t>
            </a:r>
          </a:p>
        </p:txBody>
      </p:sp>
      <p:pic>
        <p:nvPicPr>
          <p:cNvPr id="7" name="图片 6"/>
          <p:cNvPicPr>
            <a:picLocks noChangeAspect="1"/>
          </p:cNvPicPr>
          <p:nvPr/>
        </p:nvPicPr>
        <p:blipFill>
          <a:blip r:embed="rId4"/>
          <a:srcRect/>
          <a:stretch>
            <a:fillRect/>
          </a:stretch>
        </p:blipFill>
        <p:spPr bwMode="auto">
          <a:xfrm>
            <a:off x="9632950" y="74613"/>
            <a:ext cx="2325688" cy="6692900"/>
          </a:xfrm>
          <a:prstGeom prst="rect">
            <a:avLst/>
          </a:prstGeom>
          <a:noFill/>
          <a:ln w="9525">
            <a:noFill/>
            <a:miter lim="800000"/>
            <a:headEnd/>
            <a:tailEnd/>
          </a:ln>
        </p:spPr>
      </p:pic>
      <p:cxnSp>
        <p:nvCxnSpPr>
          <p:cNvPr id="10" name="直接连接符 9"/>
          <p:cNvCxnSpPr/>
          <p:nvPr/>
        </p:nvCxnSpPr>
        <p:spPr>
          <a:xfrm flipV="1">
            <a:off x="9632950" y="300038"/>
            <a:ext cx="2044700" cy="1428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9632950" y="539750"/>
            <a:ext cx="2044700" cy="142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9632950" y="765175"/>
            <a:ext cx="2044700" cy="142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9647238" y="989013"/>
            <a:ext cx="2044700" cy="1587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9620250" y="1231900"/>
            <a:ext cx="2044700" cy="142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9620250" y="1663700"/>
            <a:ext cx="2044700" cy="1587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9593263" y="2352675"/>
            <a:ext cx="2263775" cy="3016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647238" y="3495675"/>
            <a:ext cx="2263775" cy="3016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610725" y="4633913"/>
            <a:ext cx="2263775" cy="3016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9626600" y="6688138"/>
            <a:ext cx="2263775" cy="3016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矩形 27"/>
          <p:cNvSpPr>
            <a:spLocks noChangeArrowheads="1"/>
          </p:cNvSpPr>
          <p:nvPr/>
        </p:nvSpPr>
        <p:spPr bwMode="auto">
          <a:xfrm>
            <a:off x="1811338" y="223838"/>
            <a:ext cx="7835900" cy="573087"/>
          </a:xfrm>
          <a:prstGeom prst="rect">
            <a:avLst/>
          </a:prstGeom>
          <a:noFill/>
          <a:ln w="9525">
            <a:noFill/>
            <a:miter lim="800000"/>
            <a:headEnd/>
            <a:tailEnd/>
          </a:ln>
        </p:spPr>
        <p:txBody>
          <a:bodyPr wrap="none">
            <a:spAutoFit/>
          </a:bodyPr>
          <a:lstStyle/>
          <a:p>
            <a:pPr>
              <a:lnSpc>
                <a:spcPct val="150000"/>
              </a:lnSpc>
            </a:pPr>
            <a:r>
              <a:rPr lang="zh-CN" altLang="en-US" sz="2400" b="1">
                <a:solidFill>
                  <a:srgbClr val="FF0000"/>
                </a:solidFill>
                <a:latin typeface="Century Gothic"/>
                <a:ea typeface="幼圆" pitchFamily="49" charset="-122"/>
              </a:rPr>
              <a:t>每次扩容都是增加当前空间的</a:t>
            </a:r>
            <a:r>
              <a:rPr lang="en-US" altLang="zh-CN" sz="2400" b="1">
                <a:solidFill>
                  <a:srgbClr val="FF0000"/>
                </a:solidFill>
                <a:latin typeface="Century Gothic"/>
                <a:ea typeface="幼圆" pitchFamily="49" charset="-122"/>
              </a:rPr>
              <a:t>50%(</a:t>
            </a:r>
            <a:r>
              <a:rPr lang="zh-CN" altLang="en-US" sz="2400" b="1">
                <a:solidFill>
                  <a:srgbClr val="FF0000"/>
                </a:solidFill>
                <a:latin typeface="Century Gothic"/>
                <a:ea typeface="幼圆" pitchFamily="49" charset="-122"/>
              </a:rPr>
              <a:t>第一次和第二次除外</a:t>
            </a:r>
            <a:r>
              <a:rPr lang="en-US" altLang="zh-CN" sz="2400" b="1">
                <a:solidFill>
                  <a:srgbClr val="FF0000"/>
                </a:solidFill>
                <a:latin typeface="Century Gothic"/>
                <a:ea typeface="幼圆" pitchFamily="49" charset="-122"/>
              </a:rPr>
              <a:t>)</a:t>
            </a:r>
            <a:endParaRPr lang="zh-CN" altLang="en-US" sz="2400" b="1">
              <a:solidFill>
                <a:srgbClr val="FF0000"/>
              </a:solidFill>
              <a:latin typeface="Century Gothic"/>
              <a:ea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1"/>
          <p:cNvPicPr>
            <a:picLocks noChangeAspect="1"/>
          </p:cNvPicPr>
          <p:nvPr/>
        </p:nvPicPr>
        <p:blipFill>
          <a:blip r:embed="rId2"/>
          <a:srcRect/>
          <a:stretch>
            <a:fillRect/>
          </a:stretch>
        </p:blipFill>
        <p:spPr bwMode="auto">
          <a:xfrm>
            <a:off x="869950" y="1214438"/>
            <a:ext cx="5260975" cy="5643562"/>
          </a:xfrm>
          <a:prstGeom prst="rect">
            <a:avLst/>
          </a:prstGeom>
          <a:noFill/>
          <a:ln w="9525">
            <a:noFill/>
            <a:miter lim="800000"/>
            <a:headEnd/>
            <a:tailEnd/>
          </a:ln>
        </p:spPr>
      </p:pic>
      <p:sp>
        <p:nvSpPr>
          <p:cNvPr id="5" name="矩形 4"/>
          <p:cNvSpPr>
            <a:spLocks noChangeArrowheads="1"/>
          </p:cNvSpPr>
          <p:nvPr/>
        </p:nvSpPr>
        <p:spPr bwMode="auto">
          <a:xfrm>
            <a:off x="6578600" y="5713413"/>
            <a:ext cx="5121275" cy="954087"/>
          </a:xfrm>
          <a:prstGeom prst="rect">
            <a:avLst/>
          </a:prstGeom>
          <a:noFill/>
          <a:ln w="9525">
            <a:noFill/>
            <a:miter lim="800000"/>
            <a:headEnd/>
            <a:tailEnd/>
          </a:ln>
        </p:spPr>
        <p:txBody>
          <a:bodyPr>
            <a:spAutoFit/>
          </a:bodyPr>
          <a:lstStyle/>
          <a:p>
            <a:r>
              <a:rPr lang="zh-CN" altLang="en-US" sz="2800" b="1">
                <a:solidFill>
                  <a:srgbClr val="FF0000"/>
                </a:solidFill>
                <a:latin typeface="Century Gothic"/>
                <a:ea typeface="幼圆" pitchFamily="49" charset="-122"/>
              </a:rPr>
              <a:t>方式三：定义迭代器，利用迭代器来访问</a:t>
            </a:r>
            <a:r>
              <a:rPr lang="en-US" altLang="zh-CN" sz="2800" b="1">
                <a:solidFill>
                  <a:srgbClr val="FF0000"/>
                </a:solidFill>
                <a:latin typeface="Century Gothic"/>
                <a:ea typeface="幼圆" pitchFamily="49" charset="-122"/>
              </a:rPr>
              <a:t>vector</a:t>
            </a:r>
            <a:r>
              <a:rPr lang="zh-CN" altLang="en-US" sz="2800" b="1">
                <a:solidFill>
                  <a:srgbClr val="FF0000"/>
                </a:solidFill>
                <a:latin typeface="Century Gothic"/>
                <a:ea typeface="幼圆" pitchFamily="49" charset="-122"/>
              </a:rPr>
              <a:t>元素</a:t>
            </a:r>
          </a:p>
        </p:txBody>
      </p:sp>
      <p:grpSp>
        <p:nvGrpSpPr>
          <p:cNvPr id="6" name="组合 5"/>
          <p:cNvGrpSpPr>
            <a:grpSpLocks/>
          </p:cNvGrpSpPr>
          <p:nvPr/>
        </p:nvGrpSpPr>
        <p:grpSpPr bwMode="auto">
          <a:xfrm>
            <a:off x="869950" y="5548313"/>
            <a:ext cx="5410200" cy="1309687"/>
            <a:chOff x="6962668" y="2122574"/>
            <a:chExt cx="4342509" cy="1014940"/>
          </a:xfrm>
        </p:grpSpPr>
        <p:cxnSp>
          <p:nvCxnSpPr>
            <p:cNvPr id="7" name="直接连接符 6"/>
            <p:cNvCxnSpPr/>
            <p:nvPr/>
          </p:nvCxnSpPr>
          <p:spPr>
            <a:xfrm>
              <a:off x="6965216" y="2142258"/>
              <a:ext cx="4313203" cy="135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962668" y="3117830"/>
              <a:ext cx="4342509" cy="196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962668" y="2122574"/>
              <a:ext cx="1275" cy="9952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1278419" y="2142258"/>
              <a:ext cx="1274" cy="9952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9156" name="标题 1"/>
          <p:cNvSpPr>
            <a:spLocks noGrp="1"/>
          </p:cNvSpPr>
          <p:nvPr>
            <p:ph type="title"/>
          </p:nvPr>
        </p:nvSpPr>
        <p:spPr>
          <a:xfrm>
            <a:off x="1903413" y="431800"/>
            <a:ext cx="9796462" cy="1281113"/>
          </a:xfrm>
        </p:spPr>
        <p:txBody>
          <a:bodyPr/>
          <a:lstStyle/>
          <a:p>
            <a:r>
              <a:rPr lang="en-US" altLang="zh-CN" smtClean="0"/>
              <a:t>3</a:t>
            </a:r>
            <a:r>
              <a:rPr lang="zh-CN" altLang="en-US" smtClean="0"/>
              <a:t>、</a:t>
            </a:r>
            <a:r>
              <a:rPr lang="en-US" altLang="zh-CN" smtClean="0"/>
              <a:t>Vector</a:t>
            </a:r>
            <a:r>
              <a:rPr lang="zh-CN" altLang="en-US" smtClean="0"/>
              <a:t>元素的访问</a:t>
            </a:r>
            <a:endParaRPr lang="zh-CN" altLang="en-US" sz="2700" smtClean="0"/>
          </a:p>
        </p:txBody>
      </p:sp>
      <p:sp>
        <p:nvSpPr>
          <p:cNvPr id="12" name="矩形 11"/>
          <p:cNvSpPr>
            <a:spLocks noChangeArrowheads="1"/>
          </p:cNvSpPr>
          <p:nvPr/>
        </p:nvSpPr>
        <p:spPr bwMode="auto">
          <a:xfrm>
            <a:off x="6362700" y="2974975"/>
            <a:ext cx="5121275" cy="954088"/>
          </a:xfrm>
          <a:prstGeom prst="rect">
            <a:avLst/>
          </a:prstGeom>
          <a:noFill/>
          <a:ln w="9525">
            <a:noFill/>
            <a:miter lim="800000"/>
            <a:headEnd/>
            <a:tailEnd/>
          </a:ln>
        </p:spPr>
        <p:txBody>
          <a:bodyPr>
            <a:spAutoFit/>
          </a:bodyPr>
          <a:lstStyle/>
          <a:p>
            <a:r>
              <a:rPr lang="zh-CN" altLang="en-US" sz="2800" b="1">
                <a:solidFill>
                  <a:srgbClr val="00B0F0"/>
                </a:solidFill>
                <a:latin typeface="Century Gothic"/>
                <a:ea typeface="幼圆" pitchFamily="49" charset="-122"/>
              </a:rPr>
              <a:t>方式一：利用数组下标访问</a:t>
            </a:r>
            <a:r>
              <a:rPr lang="en-US" altLang="zh-CN" sz="2800" b="1">
                <a:solidFill>
                  <a:srgbClr val="00B0F0"/>
                </a:solidFill>
                <a:latin typeface="Century Gothic"/>
                <a:ea typeface="幼圆" pitchFamily="49" charset="-122"/>
              </a:rPr>
              <a:t>vector</a:t>
            </a:r>
            <a:r>
              <a:rPr lang="zh-CN" altLang="en-US" sz="2800" b="1">
                <a:solidFill>
                  <a:srgbClr val="00B0F0"/>
                </a:solidFill>
                <a:latin typeface="Century Gothic"/>
                <a:ea typeface="幼圆" pitchFamily="49" charset="-122"/>
              </a:rPr>
              <a:t>元素</a:t>
            </a:r>
          </a:p>
        </p:txBody>
      </p:sp>
      <p:grpSp>
        <p:nvGrpSpPr>
          <p:cNvPr id="13" name="组合 12"/>
          <p:cNvGrpSpPr>
            <a:grpSpLocks/>
          </p:cNvGrpSpPr>
          <p:nvPr/>
        </p:nvGrpSpPr>
        <p:grpSpPr bwMode="auto">
          <a:xfrm>
            <a:off x="869950" y="2955925"/>
            <a:ext cx="5410200" cy="1062038"/>
            <a:chOff x="6962668" y="2122574"/>
            <a:chExt cx="4342509" cy="1014940"/>
          </a:xfrm>
        </p:grpSpPr>
        <p:cxnSp>
          <p:nvCxnSpPr>
            <p:cNvPr id="14" name="直接连接符 13"/>
            <p:cNvCxnSpPr/>
            <p:nvPr/>
          </p:nvCxnSpPr>
          <p:spPr>
            <a:xfrm>
              <a:off x="6965216" y="2142297"/>
              <a:ext cx="4313203" cy="1365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962668" y="3117791"/>
              <a:ext cx="4342509" cy="1972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962668" y="2122574"/>
              <a:ext cx="1275" cy="99521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1278419" y="2142297"/>
              <a:ext cx="1274" cy="99521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8" name="矩形 17"/>
          <p:cNvSpPr>
            <a:spLocks noChangeArrowheads="1"/>
          </p:cNvSpPr>
          <p:nvPr/>
        </p:nvSpPr>
        <p:spPr bwMode="auto">
          <a:xfrm>
            <a:off x="5921375" y="2001838"/>
            <a:ext cx="5121275" cy="954087"/>
          </a:xfrm>
          <a:prstGeom prst="rect">
            <a:avLst/>
          </a:prstGeom>
          <a:noFill/>
          <a:ln w="9525">
            <a:noFill/>
            <a:miter lim="800000"/>
            <a:headEnd/>
            <a:tailEnd/>
          </a:ln>
        </p:spPr>
        <p:txBody>
          <a:bodyPr>
            <a:spAutoFit/>
          </a:bodyPr>
          <a:lstStyle/>
          <a:p>
            <a:r>
              <a:rPr lang="zh-CN" altLang="en-US" sz="2800" b="1">
                <a:solidFill>
                  <a:srgbClr val="0070C0"/>
                </a:solidFill>
                <a:latin typeface="Century Gothic"/>
                <a:ea typeface="幼圆" pitchFamily="49" charset="-122"/>
              </a:rPr>
              <a:t>方式一的缺点：不会检查访问越界，越界时会导致程序崩盘</a:t>
            </a:r>
          </a:p>
        </p:txBody>
      </p:sp>
      <p:sp>
        <p:nvSpPr>
          <p:cNvPr id="19" name="矩形 18"/>
          <p:cNvSpPr>
            <a:spLocks noChangeArrowheads="1"/>
          </p:cNvSpPr>
          <p:nvPr/>
        </p:nvSpPr>
        <p:spPr bwMode="auto">
          <a:xfrm>
            <a:off x="6396038" y="4262438"/>
            <a:ext cx="5121275" cy="954087"/>
          </a:xfrm>
          <a:prstGeom prst="rect">
            <a:avLst/>
          </a:prstGeom>
          <a:noFill/>
          <a:ln w="9525">
            <a:noFill/>
            <a:miter lim="800000"/>
            <a:headEnd/>
            <a:tailEnd/>
          </a:ln>
        </p:spPr>
        <p:txBody>
          <a:bodyPr>
            <a:spAutoFit/>
          </a:bodyPr>
          <a:lstStyle/>
          <a:p>
            <a:r>
              <a:rPr lang="zh-CN" altLang="en-US" sz="2800" b="1">
                <a:solidFill>
                  <a:srgbClr val="7030A0"/>
                </a:solidFill>
                <a:latin typeface="Century Gothic"/>
                <a:ea typeface="幼圆" pitchFamily="49" charset="-122"/>
              </a:rPr>
              <a:t>方式二：利用</a:t>
            </a:r>
            <a:r>
              <a:rPr lang="en-US" altLang="zh-CN" sz="2800" b="1">
                <a:solidFill>
                  <a:srgbClr val="7030A0"/>
                </a:solidFill>
                <a:latin typeface="Century Gothic"/>
                <a:ea typeface="幼圆" pitchFamily="49" charset="-122"/>
              </a:rPr>
              <a:t>at</a:t>
            </a:r>
            <a:r>
              <a:rPr lang="zh-CN" altLang="en-US" sz="2800" b="1">
                <a:solidFill>
                  <a:srgbClr val="7030A0"/>
                </a:solidFill>
                <a:latin typeface="Century Gothic"/>
                <a:ea typeface="幼圆" pitchFamily="49" charset="-122"/>
              </a:rPr>
              <a:t>函数来访问</a:t>
            </a:r>
            <a:r>
              <a:rPr lang="en-US" altLang="zh-CN" sz="2800" b="1">
                <a:solidFill>
                  <a:srgbClr val="7030A0"/>
                </a:solidFill>
                <a:latin typeface="Century Gothic"/>
                <a:ea typeface="幼圆" pitchFamily="49" charset="-122"/>
              </a:rPr>
              <a:t>vector</a:t>
            </a:r>
            <a:r>
              <a:rPr lang="zh-CN" altLang="en-US" sz="2800" b="1">
                <a:solidFill>
                  <a:srgbClr val="7030A0"/>
                </a:solidFill>
                <a:latin typeface="Century Gothic"/>
                <a:ea typeface="幼圆" pitchFamily="49" charset="-122"/>
              </a:rPr>
              <a:t>元素，会检查访问越界</a:t>
            </a:r>
          </a:p>
        </p:txBody>
      </p:sp>
      <p:grpSp>
        <p:nvGrpSpPr>
          <p:cNvPr id="20" name="组合 19"/>
          <p:cNvGrpSpPr>
            <a:grpSpLocks/>
          </p:cNvGrpSpPr>
          <p:nvPr/>
        </p:nvGrpSpPr>
        <p:grpSpPr bwMode="auto">
          <a:xfrm>
            <a:off x="869950" y="4203700"/>
            <a:ext cx="5410200" cy="1036638"/>
            <a:chOff x="6962668" y="2122574"/>
            <a:chExt cx="4342509" cy="1014940"/>
          </a:xfrm>
        </p:grpSpPr>
        <p:cxnSp>
          <p:nvCxnSpPr>
            <p:cNvPr id="21" name="直接连接符 20"/>
            <p:cNvCxnSpPr/>
            <p:nvPr/>
          </p:nvCxnSpPr>
          <p:spPr>
            <a:xfrm>
              <a:off x="6965216" y="2141225"/>
              <a:ext cx="4313203" cy="1398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962668" y="3118863"/>
              <a:ext cx="4342509" cy="1865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6962668" y="2122574"/>
              <a:ext cx="1275" cy="99628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1278419" y="2141225"/>
              <a:ext cx="1274" cy="99628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2592388" y="623888"/>
            <a:ext cx="8912225" cy="1281112"/>
          </a:xfrm>
        </p:spPr>
        <p:txBody>
          <a:bodyPr/>
          <a:lstStyle/>
          <a:p>
            <a:r>
              <a:rPr lang="en-US" altLang="zh-CN" smtClean="0"/>
              <a:t>4</a:t>
            </a:r>
            <a:r>
              <a:rPr lang="zh-CN" altLang="en-US" smtClean="0"/>
              <a:t>、</a:t>
            </a:r>
            <a:r>
              <a:rPr lang="en-US" altLang="zh-CN" smtClean="0"/>
              <a:t>vector</a:t>
            </a:r>
            <a:r>
              <a:rPr lang="zh-CN" altLang="en-US" smtClean="0"/>
              <a:t>常用函数</a:t>
            </a:r>
          </a:p>
        </p:txBody>
      </p:sp>
      <p:sp>
        <p:nvSpPr>
          <p:cNvPr id="3" name="内容占位符 2"/>
          <p:cNvSpPr>
            <a:spLocks noGrp="1"/>
          </p:cNvSpPr>
          <p:nvPr>
            <p:ph idx="1"/>
          </p:nvPr>
        </p:nvSpPr>
        <p:spPr>
          <a:xfrm>
            <a:off x="1495425" y="1490663"/>
            <a:ext cx="10696575" cy="5367337"/>
          </a:xfrm>
        </p:spPr>
        <p:txBody>
          <a:bodyPr rtlCol="0">
            <a:normAutofit fontScale="85000" lnSpcReduction="10000"/>
          </a:bodyPr>
          <a:lstStyle/>
          <a:p>
            <a:pPr marL="0" indent="0" fontAlgn="auto">
              <a:lnSpc>
                <a:spcPct val="140000"/>
              </a:lnSpc>
              <a:spcAft>
                <a:spcPts val="0"/>
              </a:spcAft>
              <a:buFont typeface="Wingdings 3" charset="2"/>
              <a:buNone/>
              <a:defRPr/>
            </a:pPr>
            <a:r>
              <a:rPr lang="en-US" altLang="zh-CN" sz="2400" dirty="0" smtClean="0">
                <a:solidFill>
                  <a:schemeClr val="tx1">
                    <a:lumMod val="75000"/>
                    <a:lumOff val="25000"/>
                  </a:schemeClr>
                </a:solidFill>
              </a:rPr>
              <a:t>(1)</a:t>
            </a:r>
            <a:r>
              <a:rPr lang="zh-CN" altLang="en-US" sz="2400" dirty="0">
                <a:solidFill>
                  <a:schemeClr val="tx1">
                    <a:lumMod val="75000"/>
                    <a:lumOff val="25000"/>
                  </a:schemeClr>
                </a:solidFill>
              </a:rPr>
              <a:t>尾部</a:t>
            </a:r>
            <a:r>
              <a:rPr lang="zh-CN" altLang="en-US" sz="2400" dirty="0" smtClean="0">
                <a:solidFill>
                  <a:schemeClr val="tx1">
                    <a:lumMod val="75000"/>
                    <a:lumOff val="25000"/>
                  </a:schemeClr>
                </a:solidFill>
              </a:rPr>
              <a:t>插入</a:t>
            </a:r>
            <a:r>
              <a:rPr lang="zh-CN" altLang="en-US" sz="2400" dirty="0">
                <a:solidFill>
                  <a:schemeClr val="tx1">
                    <a:lumMod val="75000"/>
                    <a:lumOff val="25000"/>
                  </a:schemeClr>
                </a:solidFill>
              </a:rPr>
              <a:t>元素</a:t>
            </a:r>
            <a:r>
              <a:rPr lang="zh-CN" altLang="en-US" sz="2400" dirty="0" smtClean="0">
                <a:solidFill>
                  <a:schemeClr val="tx1">
                    <a:lumMod val="75000"/>
                    <a:lumOff val="25000"/>
                  </a:schemeClr>
                </a:solidFill>
              </a:rPr>
              <a:t>：</a:t>
            </a:r>
            <a:r>
              <a:rPr lang="en-US" altLang="zh-CN" sz="2400" dirty="0" err="1">
                <a:solidFill>
                  <a:schemeClr val="tx1">
                    <a:lumMod val="75000"/>
                    <a:lumOff val="25000"/>
                  </a:schemeClr>
                </a:solidFill>
              </a:rPr>
              <a:t>vec.push_back</a:t>
            </a:r>
            <a:r>
              <a:rPr lang="en-US" altLang="zh-CN" sz="2400" dirty="0">
                <a:solidFill>
                  <a:schemeClr val="tx1">
                    <a:lumMod val="75000"/>
                    <a:lumOff val="25000"/>
                  </a:schemeClr>
                </a:solidFill>
              </a:rPr>
              <a:t>(a);</a:t>
            </a:r>
          </a:p>
          <a:p>
            <a:pPr marL="0" indent="0" fontAlgn="auto">
              <a:lnSpc>
                <a:spcPct val="140000"/>
              </a:lnSpc>
              <a:spcAft>
                <a:spcPts val="0"/>
              </a:spcAft>
              <a:buFont typeface="Wingdings 3" charset="2"/>
              <a:buNone/>
              <a:defRPr/>
            </a:pPr>
            <a:r>
              <a:rPr lang="en-US" altLang="zh-CN" sz="2400" dirty="0" smtClean="0">
                <a:solidFill>
                  <a:schemeClr val="tx1">
                    <a:lumMod val="75000"/>
                    <a:lumOff val="25000"/>
                  </a:schemeClr>
                </a:solidFill>
              </a:rPr>
              <a:t>(2)</a:t>
            </a:r>
            <a:r>
              <a:rPr lang="zh-CN" altLang="en-US" sz="2400" dirty="0">
                <a:solidFill>
                  <a:schemeClr val="tx1">
                    <a:lumMod val="75000"/>
                    <a:lumOff val="25000"/>
                  </a:schemeClr>
                </a:solidFill>
              </a:rPr>
              <a:t>使用下标访问</a:t>
            </a:r>
            <a:r>
              <a:rPr lang="zh-CN" altLang="en-US" sz="2400" dirty="0" smtClean="0">
                <a:solidFill>
                  <a:schemeClr val="tx1">
                    <a:lumMod val="75000"/>
                    <a:lumOff val="25000"/>
                  </a:schemeClr>
                </a:solidFill>
              </a:rPr>
              <a:t>元素</a:t>
            </a:r>
            <a:r>
              <a:rPr lang="zh-CN" altLang="en-US" sz="2400" dirty="0">
                <a:solidFill>
                  <a:schemeClr val="tx1">
                    <a:lumMod val="75000"/>
                    <a:lumOff val="25000"/>
                  </a:schemeClr>
                </a:solidFill>
              </a:rPr>
              <a:t>：</a:t>
            </a:r>
            <a:r>
              <a:rPr lang="en-US" altLang="zh-CN" sz="2400" dirty="0" err="1" smtClean="0">
                <a:solidFill>
                  <a:schemeClr val="tx1">
                    <a:lumMod val="75000"/>
                    <a:lumOff val="25000"/>
                  </a:schemeClr>
                </a:solidFill>
              </a:rPr>
              <a:t>cout</a:t>
            </a:r>
            <a:r>
              <a:rPr lang="en-US" altLang="zh-CN" sz="2400" dirty="0">
                <a:solidFill>
                  <a:schemeClr val="tx1">
                    <a:lumMod val="75000"/>
                    <a:lumOff val="25000"/>
                  </a:schemeClr>
                </a:solidFill>
              </a:rPr>
              <a:t>&lt;&lt;</a:t>
            </a:r>
            <a:r>
              <a:rPr lang="en-US" altLang="zh-CN" sz="2400" dirty="0" err="1">
                <a:solidFill>
                  <a:schemeClr val="tx1">
                    <a:lumMod val="75000"/>
                    <a:lumOff val="25000"/>
                  </a:schemeClr>
                </a:solidFill>
              </a:rPr>
              <a:t>vec</a:t>
            </a:r>
            <a:r>
              <a:rPr lang="en-US" altLang="zh-CN" sz="2400" dirty="0">
                <a:solidFill>
                  <a:schemeClr val="tx1">
                    <a:lumMod val="75000"/>
                    <a:lumOff val="25000"/>
                  </a:schemeClr>
                </a:solidFill>
              </a:rPr>
              <a:t>[0]&lt;&lt;</a:t>
            </a:r>
            <a:r>
              <a:rPr lang="en-US" altLang="zh-CN" sz="2400" dirty="0" err="1">
                <a:solidFill>
                  <a:schemeClr val="tx1">
                    <a:lumMod val="75000"/>
                    <a:lumOff val="25000"/>
                  </a:schemeClr>
                </a:solidFill>
              </a:rPr>
              <a:t>endl</a:t>
            </a: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记住</a:t>
            </a:r>
            <a:r>
              <a:rPr lang="zh-CN" altLang="en-US" sz="2400" dirty="0">
                <a:solidFill>
                  <a:schemeClr val="tx1">
                    <a:lumMod val="75000"/>
                    <a:lumOff val="25000"/>
                  </a:schemeClr>
                </a:solidFill>
              </a:rPr>
              <a:t>下标是从</a:t>
            </a:r>
            <a:r>
              <a:rPr lang="en-US" altLang="zh-CN" sz="2400" dirty="0">
                <a:solidFill>
                  <a:schemeClr val="tx1">
                    <a:lumMod val="75000"/>
                    <a:lumOff val="25000"/>
                  </a:schemeClr>
                </a:solidFill>
              </a:rPr>
              <a:t>0</a:t>
            </a:r>
            <a:r>
              <a:rPr lang="zh-CN" altLang="en-US" sz="2400" dirty="0">
                <a:solidFill>
                  <a:schemeClr val="tx1">
                    <a:lumMod val="75000"/>
                    <a:lumOff val="25000"/>
                  </a:schemeClr>
                </a:solidFill>
              </a:rPr>
              <a:t>开始的</a:t>
            </a:r>
            <a:r>
              <a:rPr lang="zh-CN" altLang="en-US" sz="2400" dirty="0" smtClean="0">
                <a:solidFill>
                  <a:schemeClr val="tx1">
                    <a:lumMod val="75000"/>
                    <a:lumOff val="25000"/>
                  </a:schemeClr>
                </a:solidFill>
              </a:rPr>
              <a:t>。（避免访问越界）</a:t>
            </a:r>
            <a:endParaRPr lang="en-US" altLang="zh-CN" sz="2400" dirty="0" smtClean="0">
              <a:solidFill>
                <a:schemeClr val="tx1">
                  <a:lumMod val="75000"/>
                  <a:lumOff val="25000"/>
                </a:schemeClr>
              </a:solidFill>
            </a:endParaRPr>
          </a:p>
          <a:p>
            <a:pPr marL="0" indent="0" fontAlgn="auto">
              <a:lnSpc>
                <a:spcPct val="140000"/>
              </a:lnSpc>
              <a:spcAft>
                <a:spcPts val="0"/>
              </a:spcAft>
              <a:buFont typeface="Wingdings 3" charset="2"/>
              <a:buNone/>
              <a:defRPr/>
            </a:pPr>
            <a:r>
              <a:rPr lang="en-US" altLang="zh-CN" sz="2400" dirty="0" smtClean="0">
                <a:solidFill>
                  <a:schemeClr val="tx1">
                    <a:lumMod val="75000"/>
                    <a:lumOff val="25000"/>
                  </a:schemeClr>
                </a:solidFill>
              </a:rPr>
              <a:t>(3)</a:t>
            </a:r>
            <a:r>
              <a:rPr lang="zh-CN" altLang="en-US" sz="2400" dirty="0">
                <a:solidFill>
                  <a:schemeClr val="tx1">
                    <a:lumMod val="75000"/>
                    <a:lumOff val="25000"/>
                  </a:schemeClr>
                </a:solidFill>
              </a:rPr>
              <a:t>插入</a:t>
            </a:r>
            <a:r>
              <a:rPr lang="zh-CN" altLang="en-US" sz="2400" dirty="0" smtClean="0">
                <a:solidFill>
                  <a:schemeClr val="tx1">
                    <a:lumMod val="75000"/>
                    <a:lumOff val="25000"/>
                  </a:schemeClr>
                </a:solidFill>
              </a:rPr>
              <a:t>元素</a:t>
            </a:r>
            <a:r>
              <a:rPr lang="zh-CN" altLang="en-US" sz="2400" dirty="0">
                <a:solidFill>
                  <a:schemeClr val="tx1">
                    <a:lumMod val="75000"/>
                    <a:lumOff val="25000"/>
                  </a:schemeClr>
                </a:solidFill>
              </a:rPr>
              <a:t>： </a:t>
            </a:r>
            <a:r>
              <a:rPr lang="en-US" altLang="zh-CN" sz="2400" dirty="0" err="1" smtClean="0">
                <a:solidFill>
                  <a:schemeClr val="tx1">
                    <a:lumMod val="75000"/>
                    <a:lumOff val="25000"/>
                  </a:schemeClr>
                </a:solidFill>
              </a:rPr>
              <a:t>vec.insert</a:t>
            </a:r>
            <a:r>
              <a:rPr lang="en-US" altLang="zh-CN" sz="2400" dirty="0" smtClean="0">
                <a:solidFill>
                  <a:schemeClr val="tx1">
                    <a:lumMod val="75000"/>
                    <a:lumOff val="25000"/>
                  </a:schemeClr>
                </a:solidFill>
              </a:rPr>
              <a:t>(</a:t>
            </a:r>
            <a:r>
              <a:rPr lang="en-US" altLang="zh-CN" sz="2400" dirty="0" err="1" smtClean="0">
                <a:solidFill>
                  <a:schemeClr val="tx1">
                    <a:lumMod val="75000"/>
                    <a:lumOff val="25000"/>
                  </a:schemeClr>
                </a:solidFill>
              </a:rPr>
              <a:t>vec.begin</a:t>
            </a:r>
            <a:r>
              <a:rPr lang="en-US" altLang="zh-CN" sz="2400" dirty="0">
                <a:solidFill>
                  <a:schemeClr val="tx1">
                    <a:lumMod val="75000"/>
                    <a:lumOff val="25000"/>
                  </a:schemeClr>
                </a:solidFill>
              </a:rPr>
              <a:t>()+</a:t>
            </a:r>
            <a:r>
              <a:rPr lang="en-US" altLang="zh-CN" sz="2400" dirty="0" err="1">
                <a:solidFill>
                  <a:schemeClr val="tx1">
                    <a:lumMod val="75000"/>
                    <a:lumOff val="25000"/>
                  </a:schemeClr>
                </a:solidFill>
              </a:rPr>
              <a:t>i,a</a:t>
            </a: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在</a:t>
            </a:r>
            <a:r>
              <a:rPr lang="zh-CN" altLang="en-US" sz="2400" dirty="0">
                <a:solidFill>
                  <a:schemeClr val="tx1">
                    <a:lumMod val="75000"/>
                    <a:lumOff val="25000"/>
                  </a:schemeClr>
                </a:solidFill>
              </a:rPr>
              <a:t>第</a:t>
            </a:r>
            <a:r>
              <a:rPr lang="en-US" altLang="zh-CN" sz="2400" dirty="0">
                <a:solidFill>
                  <a:schemeClr val="tx1">
                    <a:lumMod val="75000"/>
                    <a:lumOff val="25000"/>
                  </a:schemeClr>
                </a:solidFill>
              </a:rPr>
              <a:t>i+1</a:t>
            </a:r>
            <a:r>
              <a:rPr lang="zh-CN" altLang="en-US" sz="2400" dirty="0">
                <a:solidFill>
                  <a:schemeClr val="tx1">
                    <a:lumMod val="75000"/>
                    <a:lumOff val="25000"/>
                  </a:schemeClr>
                </a:solidFill>
              </a:rPr>
              <a:t>个元素前面插入</a:t>
            </a:r>
            <a:r>
              <a:rPr lang="en-US" altLang="zh-CN" sz="2400" dirty="0">
                <a:solidFill>
                  <a:schemeClr val="tx1">
                    <a:lumMod val="75000"/>
                    <a:lumOff val="25000"/>
                  </a:schemeClr>
                </a:solidFill>
              </a:rPr>
              <a:t>a</a:t>
            </a:r>
            <a:r>
              <a:rPr lang="en-US" altLang="zh-CN" sz="2400" dirty="0" smtClean="0">
                <a:solidFill>
                  <a:schemeClr val="tx1">
                    <a:lumMod val="75000"/>
                    <a:lumOff val="25000"/>
                  </a:schemeClr>
                </a:solidFill>
              </a:rPr>
              <a:t>;</a:t>
            </a:r>
          </a:p>
          <a:p>
            <a:pPr marL="0" indent="0" fontAlgn="auto">
              <a:lnSpc>
                <a:spcPct val="140000"/>
              </a:lnSpc>
              <a:spcAft>
                <a:spcPts val="0"/>
              </a:spcAft>
              <a:buFont typeface="Wingdings 3" charset="2"/>
              <a:buNone/>
              <a:defRPr/>
            </a:pPr>
            <a:r>
              <a:rPr lang="en-US" altLang="zh-CN" sz="2400" dirty="0" smtClean="0">
                <a:solidFill>
                  <a:schemeClr val="tx1">
                    <a:lumMod val="75000"/>
                    <a:lumOff val="25000"/>
                  </a:schemeClr>
                </a:solidFill>
              </a:rPr>
              <a:t>(4)</a:t>
            </a:r>
            <a:r>
              <a:rPr lang="zh-CN" altLang="en-US" sz="2400" dirty="0" smtClean="0">
                <a:solidFill>
                  <a:schemeClr val="tx1">
                    <a:lumMod val="75000"/>
                    <a:lumOff val="25000"/>
                  </a:schemeClr>
                </a:solidFill>
              </a:rPr>
              <a:t>删除尾部元素</a:t>
            </a:r>
            <a:r>
              <a:rPr lang="zh-CN" altLang="en-US" sz="2400" dirty="0">
                <a:solidFill>
                  <a:schemeClr val="tx1">
                    <a:lumMod val="75000"/>
                    <a:lumOff val="25000"/>
                  </a:schemeClr>
                </a:solidFill>
              </a:rPr>
              <a:t>： </a:t>
            </a:r>
            <a:r>
              <a:rPr lang="en-US" altLang="zh-CN" sz="2400" dirty="0" err="1" smtClean="0">
                <a:solidFill>
                  <a:schemeClr val="tx1">
                    <a:lumMod val="75000"/>
                    <a:lumOff val="25000"/>
                  </a:schemeClr>
                </a:solidFill>
              </a:rPr>
              <a:t>vec.pop_back</a:t>
            </a:r>
            <a:r>
              <a:rPr lang="en-US" altLang="zh-CN" sz="2400" dirty="0" smtClean="0">
                <a:solidFill>
                  <a:schemeClr val="tx1">
                    <a:lumMod val="75000"/>
                    <a:lumOff val="25000"/>
                  </a:schemeClr>
                </a:solidFill>
              </a:rPr>
              <a:t>();</a:t>
            </a:r>
            <a:endParaRPr lang="en-US" altLang="zh-CN" sz="2400" dirty="0">
              <a:solidFill>
                <a:schemeClr val="tx1">
                  <a:lumMod val="75000"/>
                  <a:lumOff val="25000"/>
                </a:schemeClr>
              </a:solidFill>
            </a:endParaRPr>
          </a:p>
          <a:p>
            <a:pPr marL="0" indent="0" fontAlgn="auto">
              <a:lnSpc>
                <a:spcPct val="140000"/>
              </a:lnSpc>
              <a:spcAft>
                <a:spcPts val="0"/>
              </a:spcAft>
              <a:buFont typeface="Wingdings 3" charset="2"/>
              <a:buNone/>
              <a:defRPr/>
            </a:pPr>
            <a:r>
              <a:rPr lang="en-US" altLang="zh-CN" sz="2400" dirty="0" smtClean="0">
                <a:solidFill>
                  <a:schemeClr val="tx1">
                    <a:lumMod val="75000"/>
                    <a:lumOff val="25000"/>
                  </a:schemeClr>
                </a:solidFill>
              </a:rPr>
              <a:t>(5)</a:t>
            </a:r>
            <a:r>
              <a:rPr lang="zh-CN" altLang="en-US" sz="2400" dirty="0">
                <a:solidFill>
                  <a:schemeClr val="tx1">
                    <a:lumMod val="75000"/>
                    <a:lumOff val="25000"/>
                  </a:schemeClr>
                </a:solidFill>
              </a:rPr>
              <a:t>删除</a:t>
            </a:r>
            <a:r>
              <a:rPr lang="zh-CN" altLang="en-US" sz="2400" dirty="0" smtClean="0">
                <a:solidFill>
                  <a:schemeClr val="tx1">
                    <a:lumMod val="75000"/>
                    <a:lumOff val="25000"/>
                  </a:schemeClr>
                </a:solidFill>
              </a:rPr>
              <a:t>元素</a:t>
            </a:r>
            <a:r>
              <a:rPr lang="zh-CN" altLang="en-US" sz="2400" dirty="0">
                <a:solidFill>
                  <a:schemeClr val="tx1">
                    <a:lumMod val="75000"/>
                    <a:lumOff val="25000"/>
                  </a:schemeClr>
                </a:solidFill>
              </a:rPr>
              <a:t>： </a:t>
            </a:r>
            <a:r>
              <a:rPr lang="en-US" altLang="zh-CN" sz="2400" dirty="0" err="1" smtClean="0">
                <a:solidFill>
                  <a:schemeClr val="tx1">
                    <a:lumMod val="75000"/>
                    <a:lumOff val="25000"/>
                  </a:schemeClr>
                </a:solidFill>
              </a:rPr>
              <a:t>vec.erase</a:t>
            </a:r>
            <a:r>
              <a:rPr lang="en-US" altLang="zh-CN" sz="2400" dirty="0" smtClean="0">
                <a:solidFill>
                  <a:schemeClr val="tx1">
                    <a:lumMod val="75000"/>
                    <a:lumOff val="25000"/>
                  </a:schemeClr>
                </a:solidFill>
              </a:rPr>
              <a:t>( </a:t>
            </a:r>
            <a:r>
              <a:rPr lang="en-US" altLang="zh-CN" sz="2400" dirty="0" err="1" smtClean="0">
                <a:solidFill>
                  <a:schemeClr val="tx1">
                    <a:lumMod val="75000"/>
                    <a:lumOff val="25000"/>
                  </a:schemeClr>
                </a:solidFill>
              </a:rPr>
              <a:t>vec.begin</a:t>
            </a:r>
            <a:r>
              <a:rPr lang="en-US" altLang="zh-CN" sz="2400" dirty="0">
                <a:solidFill>
                  <a:schemeClr val="tx1">
                    <a:lumMod val="75000"/>
                    <a:lumOff val="25000"/>
                  </a:schemeClr>
                </a:solidFill>
              </a:rPr>
              <a:t>()+</a:t>
            </a:r>
            <a:r>
              <a:rPr lang="en-US" altLang="zh-CN" sz="2400" dirty="0" smtClean="0">
                <a:solidFill>
                  <a:schemeClr val="tx1">
                    <a:lumMod val="75000"/>
                    <a:lumOff val="25000"/>
                  </a:schemeClr>
                </a:solidFill>
              </a:rPr>
              <a:t>2 );  //</a:t>
            </a:r>
            <a:r>
              <a:rPr lang="zh-CN" altLang="en-US" sz="2400" dirty="0" smtClean="0">
                <a:solidFill>
                  <a:schemeClr val="tx1">
                    <a:lumMod val="75000"/>
                    <a:lumOff val="25000"/>
                  </a:schemeClr>
                </a:solidFill>
              </a:rPr>
              <a:t>删除</a:t>
            </a:r>
            <a:r>
              <a:rPr lang="zh-CN" altLang="en-US" sz="2400" dirty="0">
                <a:solidFill>
                  <a:schemeClr val="tx1">
                    <a:lumMod val="75000"/>
                    <a:lumOff val="25000"/>
                  </a:schemeClr>
                </a:solidFill>
              </a:rPr>
              <a:t>第</a:t>
            </a:r>
            <a:r>
              <a:rPr lang="en-US" altLang="zh-CN" sz="2400" dirty="0">
                <a:solidFill>
                  <a:schemeClr val="tx1">
                    <a:lumMod val="75000"/>
                    <a:lumOff val="25000"/>
                  </a:schemeClr>
                </a:solidFill>
              </a:rPr>
              <a:t>3</a:t>
            </a:r>
            <a:r>
              <a:rPr lang="zh-CN" altLang="en-US" sz="2400" dirty="0">
                <a:solidFill>
                  <a:schemeClr val="tx1">
                    <a:lumMod val="75000"/>
                    <a:lumOff val="25000"/>
                  </a:schemeClr>
                </a:solidFill>
              </a:rPr>
              <a:t>个元素</a:t>
            </a:r>
          </a:p>
          <a:p>
            <a:pPr marL="0" indent="0" fontAlgn="auto">
              <a:lnSpc>
                <a:spcPct val="140000"/>
              </a:lnSpc>
              <a:spcAft>
                <a:spcPts val="0"/>
              </a:spcAft>
              <a:buFont typeface="Wingdings 3" charset="2"/>
              <a:buNone/>
              <a:defRPr/>
            </a:pPr>
            <a:r>
              <a:rPr lang="en-US" altLang="zh-CN" sz="2400" dirty="0" smtClean="0">
                <a:solidFill>
                  <a:schemeClr val="tx1">
                    <a:lumMod val="75000"/>
                    <a:lumOff val="25000"/>
                  </a:schemeClr>
                </a:solidFill>
              </a:rPr>
              <a:t>                   </a:t>
            </a:r>
            <a:r>
              <a:rPr lang="en-US" altLang="zh-CN" sz="2400" dirty="0" err="1" smtClean="0">
                <a:solidFill>
                  <a:schemeClr val="tx1">
                    <a:lumMod val="75000"/>
                    <a:lumOff val="25000"/>
                  </a:schemeClr>
                </a:solidFill>
              </a:rPr>
              <a:t>vec.erase</a:t>
            </a:r>
            <a:r>
              <a:rPr lang="en-US" altLang="zh-CN" sz="2400" dirty="0" smtClean="0">
                <a:solidFill>
                  <a:schemeClr val="tx1">
                    <a:lumMod val="75000"/>
                    <a:lumOff val="25000"/>
                  </a:schemeClr>
                </a:solidFill>
              </a:rPr>
              <a:t>(</a:t>
            </a:r>
            <a:r>
              <a:rPr lang="en-US" altLang="zh-CN" sz="2400" dirty="0" err="1" smtClean="0">
                <a:solidFill>
                  <a:schemeClr val="tx1">
                    <a:lumMod val="75000"/>
                    <a:lumOff val="25000"/>
                  </a:schemeClr>
                </a:solidFill>
              </a:rPr>
              <a:t>vec.begin</a:t>
            </a:r>
            <a:r>
              <a:rPr lang="en-US" altLang="zh-CN" sz="2400" dirty="0">
                <a:solidFill>
                  <a:schemeClr val="tx1">
                    <a:lumMod val="75000"/>
                    <a:lumOff val="25000"/>
                  </a:schemeClr>
                </a:solidFill>
              </a:rPr>
              <a:t>()+</a:t>
            </a:r>
            <a:r>
              <a:rPr lang="en-US" altLang="zh-CN" sz="2400" dirty="0" err="1" smtClean="0">
                <a:solidFill>
                  <a:schemeClr val="tx1">
                    <a:lumMod val="75000"/>
                    <a:lumOff val="25000"/>
                  </a:schemeClr>
                </a:solidFill>
              </a:rPr>
              <a:t>i,vec.begin</a:t>
            </a:r>
            <a:r>
              <a:rPr lang="en-US" altLang="zh-CN" sz="2400" dirty="0" smtClean="0">
                <a:solidFill>
                  <a:schemeClr val="tx1">
                    <a:lumMod val="75000"/>
                    <a:lumOff val="25000"/>
                  </a:schemeClr>
                </a:solidFill>
              </a:rPr>
              <a:t>()+</a:t>
            </a:r>
            <a:r>
              <a:rPr lang="en-US" altLang="zh-CN" sz="2400" dirty="0">
                <a:solidFill>
                  <a:schemeClr val="tx1">
                    <a:lumMod val="75000"/>
                    <a:lumOff val="25000"/>
                  </a:schemeClr>
                </a:solidFill>
              </a:rPr>
              <a:t>j</a:t>
            </a: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删除</a:t>
            </a:r>
            <a:r>
              <a:rPr lang="zh-CN" altLang="en-US" sz="2400" dirty="0">
                <a:solidFill>
                  <a:schemeClr val="tx1">
                    <a:lumMod val="75000"/>
                    <a:lumOff val="25000"/>
                  </a:schemeClr>
                </a:solidFill>
              </a:rPr>
              <a:t>区间</a:t>
            </a:r>
            <a:r>
              <a:rPr lang="en-US" altLang="zh-CN" sz="2400" dirty="0">
                <a:solidFill>
                  <a:schemeClr val="tx1">
                    <a:lumMod val="75000"/>
                    <a:lumOff val="25000"/>
                  </a:schemeClr>
                </a:solidFill>
              </a:rPr>
              <a:t>[</a:t>
            </a:r>
            <a:r>
              <a:rPr lang="en-US" altLang="zh-CN" sz="2400" dirty="0" smtClean="0">
                <a:solidFill>
                  <a:schemeClr val="tx1">
                    <a:lumMod val="75000"/>
                    <a:lumOff val="25000"/>
                  </a:schemeClr>
                </a:solidFill>
              </a:rPr>
              <a:t>i,j-1]</a:t>
            </a:r>
            <a:r>
              <a:rPr lang="zh-CN" altLang="en-US" sz="2400" dirty="0" smtClean="0">
                <a:solidFill>
                  <a:schemeClr val="tx1">
                    <a:lumMod val="75000"/>
                    <a:lumOff val="25000"/>
                  </a:schemeClr>
                </a:solidFill>
              </a:rPr>
              <a:t>元素</a:t>
            </a:r>
            <a:r>
              <a:rPr lang="en-US" altLang="zh-CN" sz="2400" dirty="0" smtClean="0">
                <a:solidFill>
                  <a:schemeClr val="tx1">
                    <a:lumMod val="75000"/>
                    <a:lumOff val="25000"/>
                  </a:schemeClr>
                </a:solidFill>
              </a:rPr>
              <a:t>;</a:t>
            </a:r>
            <a:r>
              <a:rPr lang="zh-CN" altLang="en-US" sz="2400" dirty="0">
                <a:solidFill>
                  <a:schemeClr val="tx1">
                    <a:lumMod val="75000"/>
                    <a:lumOff val="25000"/>
                  </a:schemeClr>
                </a:solidFill>
              </a:rPr>
              <a:t>区间从</a:t>
            </a:r>
            <a:r>
              <a:rPr lang="en-US" altLang="zh-CN" sz="2400" dirty="0">
                <a:solidFill>
                  <a:schemeClr val="tx1">
                    <a:lumMod val="75000"/>
                    <a:lumOff val="25000"/>
                  </a:schemeClr>
                </a:solidFill>
              </a:rPr>
              <a:t>0</a:t>
            </a:r>
            <a:r>
              <a:rPr lang="zh-CN" altLang="en-US" sz="2400" dirty="0">
                <a:solidFill>
                  <a:schemeClr val="tx1">
                    <a:lumMod val="75000"/>
                    <a:lumOff val="25000"/>
                  </a:schemeClr>
                </a:solidFill>
              </a:rPr>
              <a:t>开始</a:t>
            </a:r>
          </a:p>
          <a:p>
            <a:pPr marL="0" indent="0" fontAlgn="auto">
              <a:lnSpc>
                <a:spcPct val="140000"/>
              </a:lnSpc>
              <a:spcAft>
                <a:spcPts val="0"/>
              </a:spcAft>
              <a:buFont typeface="Wingdings 3" charset="2"/>
              <a:buNone/>
              <a:defRPr/>
            </a:pPr>
            <a:r>
              <a:rPr lang="en-US" altLang="zh-CN" sz="2400" dirty="0" smtClean="0">
                <a:solidFill>
                  <a:schemeClr val="tx1">
                    <a:lumMod val="75000"/>
                    <a:lumOff val="25000"/>
                  </a:schemeClr>
                </a:solidFill>
              </a:rPr>
              <a:t>(6)</a:t>
            </a:r>
            <a:r>
              <a:rPr lang="zh-CN" altLang="en-US" sz="2400" dirty="0">
                <a:solidFill>
                  <a:schemeClr val="tx1">
                    <a:lumMod val="75000"/>
                    <a:lumOff val="25000"/>
                  </a:schemeClr>
                </a:solidFill>
              </a:rPr>
              <a:t>向量</a:t>
            </a:r>
            <a:r>
              <a:rPr lang="zh-CN" altLang="en-US" sz="2400" dirty="0" smtClean="0">
                <a:solidFill>
                  <a:schemeClr val="tx1">
                    <a:lumMod val="75000"/>
                    <a:lumOff val="25000"/>
                  </a:schemeClr>
                </a:solidFill>
              </a:rPr>
              <a:t>大小</a:t>
            </a:r>
            <a:r>
              <a:rPr lang="zh-CN" altLang="en-US" sz="2400" dirty="0">
                <a:solidFill>
                  <a:schemeClr val="tx1">
                    <a:lumMod val="75000"/>
                    <a:lumOff val="25000"/>
                  </a:schemeClr>
                </a:solidFill>
              </a:rPr>
              <a:t>： </a:t>
            </a:r>
            <a:r>
              <a:rPr lang="en-US" altLang="zh-CN" sz="2400" dirty="0" err="1" smtClean="0">
                <a:solidFill>
                  <a:schemeClr val="tx1">
                    <a:lumMod val="75000"/>
                    <a:lumOff val="25000"/>
                  </a:schemeClr>
                </a:solidFill>
              </a:rPr>
              <a:t>vec.size</a:t>
            </a:r>
            <a:r>
              <a:rPr lang="en-US" altLang="zh-CN" sz="2400" dirty="0" smtClean="0">
                <a:solidFill>
                  <a:schemeClr val="tx1">
                    <a:lumMod val="75000"/>
                    <a:lumOff val="25000"/>
                  </a:schemeClr>
                </a:solidFill>
              </a:rPr>
              <a:t>();</a:t>
            </a:r>
          </a:p>
          <a:p>
            <a:pPr marL="0" indent="0" fontAlgn="auto">
              <a:lnSpc>
                <a:spcPct val="140000"/>
              </a:lnSpc>
              <a:spcAft>
                <a:spcPts val="0"/>
              </a:spcAft>
              <a:buFont typeface="Wingdings 3" charset="2"/>
              <a:buNone/>
              <a:defRPr/>
            </a:pPr>
            <a:r>
              <a:rPr lang="en-US" altLang="zh-CN" sz="2400" dirty="0" smtClean="0">
                <a:solidFill>
                  <a:schemeClr val="tx1">
                    <a:lumMod val="75000"/>
                    <a:lumOff val="25000"/>
                  </a:schemeClr>
                </a:solidFill>
              </a:rPr>
              <a:t>(7)</a:t>
            </a:r>
            <a:r>
              <a:rPr lang="zh-CN" altLang="en-US" sz="2400" dirty="0" smtClean="0">
                <a:solidFill>
                  <a:schemeClr val="tx1">
                    <a:lumMod val="75000"/>
                    <a:lumOff val="25000"/>
                  </a:schemeClr>
                </a:solidFill>
              </a:rPr>
              <a:t>改变</a:t>
            </a:r>
            <a:r>
              <a:rPr lang="en-US" altLang="zh-CN" sz="2400" dirty="0" smtClean="0">
                <a:solidFill>
                  <a:schemeClr val="tx1">
                    <a:lumMod val="75000"/>
                    <a:lumOff val="25000"/>
                  </a:schemeClr>
                </a:solidFill>
              </a:rPr>
              <a:t>vector</a:t>
            </a:r>
            <a:r>
              <a:rPr lang="zh-CN" altLang="en-US" sz="2400" dirty="0" smtClean="0">
                <a:solidFill>
                  <a:schemeClr val="tx1">
                    <a:lumMod val="75000"/>
                    <a:lumOff val="25000"/>
                  </a:schemeClr>
                </a:solidFill>
              </a:rPr>
              <a:t>的大小</a:t>
            </a:r>
            <a:r>
              <a:rPr lang="zh-CN" altLang="en-US" sz="2400" dirty="0">
                <a:solidFill>
                  <a:schemeClr val="tx1">
                    <a:lumMod val="75000"/>
                    <a:lumOff val="25000"/>
                  </a:schemeClr>
                </a:solidFill>
              </a:rPr>
              <a:t>： </a:t>
            </a:r>
            <a:r>
              <a:rPr lang="en-US" altLang="zh-CN" sz="2400" dirty="0" err="1" smtClean="0">
                <a:solidFill>
                  <a:schemeClr val="tx1">
                    <a:lumMod val="75000"/>
                    <a:lumOff val="25000"/>
                  </a:schemeClr>
                </a:solidFill>
              </a:rPr>
              <a:t>vec.resize</a:t>
            </a:r>
            <a:r>
              <a:rPr lang="en-US" altLang="zh-CN" sz="2400" dirty="0" smtClean="0">
                <a:solidFill>
                  <a:schemeClr val="tx1">
                    <a:lumMod val="75000"/>
                    <a:lumOff val="25000"/>
                  </a:schemeClr>
                </a:solidFill>
              </a:rPr>
              <a:t>();</a:t>
            </a:r>
            <a:endParaRPr lang="en-US" altLang="zh-CN" sz="2400" dirty="0">
              <a:solidFill>
                <a:schemeClr val="tx1">
                  <a:lumMod val="75000"/>
                  <a:lumOff val="25000"/>
                </a:schemeClr>
              </a:solidFill>
            </a:endParaRPr>
          </a:p>
          <a:p>
            <a:pPr marL="0" indent="0" fontAlgn="auto">
              <a:lnSpc>
                <a:spcPct val="140000"/>
              </a:lnSpc>
              <a:spcAft>
                <a:spcPts val="0"/>
              </a:spcAft>
              <a:buFont typeface="Wingdings 3" charset="2"/>
              <a:buNone/>
              <a:defRPr/>
            </a:pPr>
            <a:r>
              <a:rPr lang="en-US" altLang="zh-CN" sz="2400" dirty="0" smtClean="0">
                <a:solidFill>
                  <a:schemeClr val="tx1">
                    <a:lumMod val="75000"/>
                    <a:lumOff val="25000"/>
                  </a:schemeClr>
                </a:solidFill>
              </a:rPr>
              <a:t>(8)</a:t>
            </a:r>
            <a:r>
              <a:rPr lang="zh-CN" altLang="en-US" sz="2400" dirty="0">
                <a:solidFill>
                  <a:schemeClr val="tx1">
                    <a:lumMod val="75000"/>
                    <a:lumOff val="25000"/>
                  </a:schemeClr>
                </a:solidFill>
              </a:rPr>
              <a:t>清</a:t>
            </a:r>
            <a:r>
              <a:rPr lang="zh-CN" altLang="en-US" sz="2400" dirty="0" smtClean="0">
                <a:solidFill>
                  <a:schemeClr val="tx1">
                    <a:lumMod val="75000"/>
                    <a:lumOff val="25000"/>
                  </a:schemeClr>
                </a:solidFill>
              </a:rPr>
              <a:t>空移除容器中的所有数据</a:t>
            </a:r>
            <a:r>
              <a:rPr lang="zh-CN" altLang="en-US" sz="2400" dirty="0">
                <a:solidFill>
                  <a:schemeClr val="tx1">
                    <a:lumMod val="75000"/>
                    <a:lumOff val="25000"/>
                  </a:schemeClr>
                </a:solidFill>
              </a:rPr>
              <a:t>：</a:t>
            </a:r>
            <a:r>
              <a:rPr lang="en-US" altLang="zh-CN" sz="2400" dirty="0" smtClean="0">
                <a:solidFill>
                  <a:schemeClr val="tx1">
                    <a:lumMod val="75000"/>
                    <a:lumOff val="25000"/>
                  </a:schemeClr>
                </a:solidFill>
              </a:rPr>
              <a:t> </a:t>
            </a:r>
            <a:r>
              <a:rPr lang="en-US" altLang="zh-CN" sz="2400" dirty="0" err="1" smtClean="0">
                <a:solidFill>
                  <a:schemeClr val="tx1">
                    <a:lumMod val="75000"/>
                    <a:lumOff val="25000"/>
                  </a:schemeClr>
                </a:solidFill>
              </a:rPr>
              <a:t>vec.clear</a:t>
            </a:r>
            <a:r>
              <a:rPr lang="en-US" altLang="zh-CN" sz="2400" dirty="0" smtClean="0">
                <a:solidFill>
                  <a:schemeClr val="tx1">
                    <a:lumMod val="75000"/>
                    <a:lumOff val="25000"/>
                  </a:schemeClr>
                </a:solidFill>
              </a:rPr>
              <a:t>();</a:t>
            </a:r>
          </a:p>
          <a:p>
            <a:pPr marL="0" indent="0" fontAlgn="auto">
              <a:lnSpc>
                <a:spcPct val="140000"/>
              </a:lnSpc>
              <a:spcAft>
                <a:spcPts val="0"/>
              </a:spcAft>
              <a:buFont typeface="Wingdings 3" charset="2"/>
              <a:buNone/>
              <a:defRPr/>
            </a:pPr>
            <a:r>
              <a:rPr lang="en-US" altLang="zh-CN" sz="2400" dirty="0" smtClean="0">
                <a:solidFill>
                  <a:schemeClr val="tx1">
                    <a:lumMod val="75000"/>
                    <a:lumOff val="25000"/>
                  </a:schemeClr>
                </a:solidFill>
              </a:rPr>
              <a:t>(9)</a:t>
            </a:r>
            <a:r>
              <a:rPr lang="zh-CN" altLang="en-US" sz="2400" dirty="0" smtClean="0">
                <a:solidFill>
                  <a:schemeClr val="tx1">
                    <a:lumMod val="75000"/>
                    <a:lumOff val="25000"/>
                  </a:schemeClr>
                </a:solidFill>
              </a:rPr>
              <a:t>判断容器是否为空</a:t>
            </a:r>
            <a:r>
              <a:rPr lang="zh-CN" altLang="en-US" sz="2400" dirty="0">
                <a:solidFill>
                  <a:schemeClr val="tx1">
                    <a:lumMod val="75000"/>
                    <a:lumOff val="25000"/>
                  </a:schemeClr>
                </a:solidFill>
              </a:rPr>
              <a:t>：</a:t>
            </a:r>
            <a:r>
              <a:rPr lang="zh-CN" altLang="en-US" sz="2400" dirty="0" smtClean="0">
                <a:solidFill>
                  <a:schemeClr val="tx1">
                    <a:lumMod val="75000"/>
                    <a:lumOff val="25000"/>
                  </a:schemeClr>
                </a:solidFill>
              </a:rPr>
              <a:t> </a:t>
            </a:r>
            <a:r>
              <a:rPr lang="en-US" altLang="zh-CN" sz="2400" dirty="0" err="1" smtClean="0">
                <a:solidFill>
                  <a:schemeClr val="tx1">
                    <a:lumMod val="75000"/>
                    <a:lumOff val="25000"/>
                  </a:schemeClr>
                </a:solidFill>
              </a:rPr>
              <a:t>vec.empty</a:t>
            </a:r>
            <a:r>
              <a:rPr lang="en-US" altLang="zh-CN" sz="2400" dirty="0" smtClean="0">
                <a:solidFill>
                  <a:schemeClr val="tx1">
                    <a:lumMod val="75000"/>
                    <a:lumOff val="25000"/>
                  </a:schemeClr>
                </a:solidFill>
              </a:rPr>
              <a:t>();</a:t>
            </a:r>
            <a:endParaRPr lang="en-US" altLang="zh-CN" sz="2400" dirty="0">
              <a:solidFill>
                <a:schemeClr val="tx1">
                  <a:lumMod val="75000"/>
                  <a:lumOff val="25000"/>
                </a:schemeClr>
              </a:solidFill>
            </a:endParaRPr>
          </a:p>
          <a:p>
            <a:pPr marL="0" indent="0" fontAlgn="auto">
              <a:spcAft>
                <a:spcPts val="0"/>
              </a:spcAft>
              <a:buFont typeface="Wingdings 3" charset="2"/>
              <a:buNone/>
              <a:defRPr/>
            </a:pPr>
            <a:endParaRPr lang="zh-CN" altLang="en-US" dirty="0">
              <a:solidFill>
                <a:schemeClr val="tx1">
                  <a:lumMod val="75000"/>
                  <a:lumOff val="25000"/>
                </a:schemeClr>
              </a:solidFill>
            </a:endParaRPr>
          </a:p>
          <a:p>
            <a:pPr marL="0" indent="0" fontAlgn="auto">
              <a:spcAft>
                <a:spcPts val="0"/>
              </a:spcAft>
              <a:buFont typeface="Wingdings 3" charset="2"/>
              <a:buNone/>
              <a:defRPr/>
            </a:pP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2592388" y="623888"/>
            <a:ext cx="8912225" cy="1281112"/>
          </a:xfrm>
        </p:spPr>
        <p:txBody>
          <a:bodyPr/>
          <a:lstStyle/>
          <a:p>
            <a:r>
              <a:rPr lang="en-US" altLang="zh-CN" smtClean="0"/>
              <a:t>5</a:t>
            </a:r>
            <a:r>
              <a:rPr lang="zh-CN" altLang="en-US" smtClean="0"/>
              <a:t>、</a:t>
            </a:r>
            <a:r>
              <a:rPr lang="en-US" altLang="zh-CN" smtClean="0"/>
              <a:t>vector</a:t>
            </a:r>
            <a:r>
              <a:rPr lang="zh-CN" altLang="en-US" smtClean="0"/>
              <a:t>函数列表（一）</a:t>
            </a:r>
          </a:p>
        </p:txBody>
      </p:sp>
      <p:pic>
        <p:nvPicPr>
          <p:cNvPr id="51202" name="图片 3"/>
          <p:cNvPicPr>
            <a:picLocks noChangeAspect="1"/>
          </p:cNvPicPr>
          <p:nvPr/>
        </p:nvPicPr>
        <p:blipFill>
          <a:blip r:embed="rId2"/>
          <a:srcRect/>
          <a:stretch>
            <a:fillRect/>
          </a:stretch>
        </p:blipFill>
        <p:spPr bwMode="auto">
          <a:xfrm>
            <a:off x="1189038" y="1392238"/>
            <a:ext cx="9858375" cy="533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2592388" y="623888"/>
            <a:ext cx="8912225" cy="1281112"/>
          </a:xfrm>
        </p:spPr>
        <p:txBody>
          <a:bodyPr/>
          <a:lstStyle/>
          <a:p>
            <a:r>
              <a:rPr lang="en-US" altLang="zh-CN" smtClean="0"/>
              <a:t>5</a:t>
            </a:r>
            <a:r>
              <a:rPr lang="zh-CN" altLang="en-US" smtClean="0"/>
              <a:t>、</a:t>
            </a:r>
            <a:r>
              <a:rPr lang="en-US" altLang="zh-CN" smtClean="0"/>
              <a:t>vector</a:t>
            </a:r>
            <a:r>
              <a:rPr lang="zh-CN" altLang="en-US" smtClean="0"/>
              <a:t>函数列表（二）</a:t>
            </a:r>
          </a:p>
        </p:txBody>
      </p:sp>
      <p:pic>
        <p:nvPicPr>
          <p:cNvPr id="52226" name="图片 5"/>
          <p:cNvPicPr>
            <a:picLocks noChangeAspect="1"/>
          </p:cNvPicPr>
          <p:nvPr/>
        </p:nvPicPr>
        <p:blipFill>
          <a:blip r:embed="rId2"/>
          <a:srcRect/>
          <a:stretch>
            <a:fillRect/>
          </a:stretch>
        </p:blipFill>
        <p:spPr bwMode="auto">
          <a:xfrm>
            <a:off x="1008063" y="1423988"/>
            <a:ext cx="10369550"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2592388" y="623888"/>
            <a:ext cx="8912225" cy="1281112"/>
          </a:xfrm>
        </p:spPr>
        <p:txBody>
          <a:bodyPr/>
          <a:lstStyle/>
          <a:p>
            <a:r>
              <a:rPr lang="en-US" altLang="zh-CN" smtClean="0"/>
              <a:t>1</a:t>
            </a:r>
            <a:r>
              <a:rPr lang="zh-CN" altLang="en-US" smtClean="0"/>
              <a:t>、</a:t>
            </a:r>
            <a:r>
              <a:rPr lang="en-US" altLang="zh-CN" smtClean="0"/>
              <a:t>STL</a:t>
            </a:r>
            <a:r>
              <a:rPr lang="zh-CN" altLang="en-US" smtClean="0"/>
              <a:t>是什么？</a:t>
            </a:r>
          </a:p>
        </p:txBody>
      </p:sp>
      <p:sp>
        <p:nvSpPr>
          <p:cNvPr id="3" name="内容占位符 2"/>
          <p:cNvSpPr>
            <a:spLocks noGrp="1"/>
          </p:cNvSpPr>
          <p:nvPr>
            <p:ph idx="1"/>
          </p:nvPr>
        </p:nvSpPr>
        <p:spPr>
          <a:xfrm>
            <a:off x="1498600" y="1665288"/>
            <a:ext cx="10006013" cy="4779962"/>
          </a:xfrm>
        </p:spPr>
        <p:txBody>
          <a:bodyPr rtlCol="0">
            <a:normAutofit fontScale="47500" lnSpcReduction="20000"/>
          </a:bodyPr>
          <a:lstStyle/>
          <a:p>
            <a:pPr fontAlgn="auto">
              <a:lnSpc>
                <a:spcPct val="170000"/>
              </a:lnSpc>
              <a:spcAft>
                <a:spcPts val="0"/>
              </a:spcAft>
              <a:buFont typeface="Wingdings" panose="05000000000000000000" pitchFamily="2" charset="2"/>
              <a:buChar char="Ø"/>
              <a:defRPr/>
            </a:pPr>
            <a:r>
              <a:rPr lang="en-US" altLang="zh-CN" sz="5100" dirty="0" smtClean="0">
                <a:solidFill>
                  <a:schemeClr val="tx1">
                    <a:lumMod val="75000"/>
                    <a:lumOff val="25000"/>
                  </a:schemeClr>
                </a:solidFill>
              </a:rPr>
              <a:t>STL</a:t>
            </a:r>
            <a:r>
              <a:rPr lang="zh-CN" altLang="en-US" sz="5100" dirty="0" smtClean="0">
                <a:solidFill>
                  <a:schemeClr val="tx1">
                    <a:lumMod val="75000"/>
                    <a:lumOff val="25000"/>
                  </a:schemeClr>
                </a:solidFill>
              </a:rPr>
              <a:t>（</a:t>
            </a:r>
            <a:r>
              <a:rPr lang="en-US" altLang="zh-CN" sz="5100" dirty="0" smtClean="0">
                <a:solidFill>
                  <a:schemeClr val="tx1">
                    <a:lumMod val="75000"/>
                    <a:lumOff val="25000"/>
                  </a:schemeClr>
                </a:solidFill>
              </a:rPr>
              <a:t>Standard </a:t>
            </a:r>
            <a:r>
              <a:rPr lang="en-US" altLang="zh-CN" sz="5100" dirty="0">
                <a:solidFill>
                  <a:schemeClr val="tx1">
                    <a:lumMod val="75000"/>
                    <a:lumOff val="25000"/>
                  </a:schemeClr>
                </a:solidFill>
              </a:rPr>
              <a:t>Template Library</a:t>
            </a:r>
            <a:r>
              <a:rPr lang="zh-CN" altLang="en-US" sz="5100" dirty="0">
                <a:solidFill>
                  <a:schemeClr val="tx1">
                    <a:lumMod val="75000"/>
                    <a:lumOff val="25000"/>
                  </a:schemeClr>
                </a:solidFill>
              </a:rPr>
              <a:t>），即</a:t>
            </a:r>
            <a:r>
              <a:rPr lang="zh-CN" altLang="en-US" sz="5100" dirty="0">
                <a:solidFill>
                  <a:srgbClr val="FF0000"/>
                </a:solidFill>
              </a:rPr>
              <a:t>标准模板库</a:t>
            </a:r>
            <a:r>
              <a:rPr lang="zh-CN" altLang="en-US" sz="5100" dirty="0">
                <a:solidFill>
                  <a:schemeClr val="tx1">
                    <a:lumMod val="75000"/>
                    <a:lumOff val="25000"/>
                  </a:schemeClr>
                </a:solidFill>
              </a:rPr>
              <a:t>，是一</a:t>
            </a:r>
            <a:r>
              <a:rPr lang="zh-CN" altLang="en-US" sz="5100" dirty="0" smtClean="0">
                <a:solidFill>
                  <a:schemeClr val="tx1">
                    <a:lumMod val="75000"/>
                    <a:lumOff val="25000"/>
                  </a:schemeClr>
                </a:solidFill>
              </a:rPr>
              <a:t>个</a:t>
            </a:r>
            <a:r>
              <a:rPr lang="zh-CN" altLang="en-US" sz="5100" dirty="0" smtClean="0">
                <a:solidFill>
                  <a:srgbClr val="FF0000"/>
                </a:solidFill>
              </a:rPr>
              <a:t>高效</a:t>
            </a:r>
            <a:r>
              <a:rPr lang="zh-CN" altLang="en-US" sz="5100" dirty="0">
                <a:solidFill>
                  <a:srgbClr val="FF0000"/>
                </a:solidFill>
              </a:rPr>
              <a:t>的</a:t>
            </a:r>
            <a:r>
              <a:rPr lang="en-US" altLang="zh-CN" sz="5100" dirty="0">
                <a:solidFill>
                  <a:srgbClr val="FF0000"/>
                </a:solidFill>
              </a:rPr>
              <a:t>C</a:t>
            </a:r>
            <a:r>
              <a:rPr lang="en-US" altLang="zh-CN" sz="5100" dirty="0" smtClean="0">
                <a:solidFill>
                  <a:srgbClr val="FF0000"/>
                </a:solidFill>
              </a:rPr>
              <a:t>++</a:t>
            </a:r>
            <a:r>
              <a:rPr lang="zh-CN" altLang="en-US" sz="5100" dirty="0" smtClean="0">
                <a:solidFill>
                  <a:srgbClr val="FF0000"/>
                </a:solidFill>
              </a:rPr>
              <a:t>标准程序库</a:t>
            </a:r>
            <a:r>
              <a:rPr lang="zh-CN" altLang="en-US" sz="5100" dirty="0" smtClean="0">
                <a:solidFill>
                  <a:schemeClr val="tx1">
                    <a:lumMod val="75000"/>
                    <a:lumOff val="25000"/>
                  </a:schemeClr>
                </a:solidFill>
              </a:rPr>
              <a:t>。</a:t>
            </a:r>
            <a:endParaRPr lang="en-US" altLang="zh-CN" sz="5100" dirty="0" smtClean="0">
              <a:solidFill>
                <a:schemeClr val="tx1">
                  <a:lumMod val="75000"/>
                  <a:lumOff val="25000"/>
                </a:schemeClr>
              </a:solidFill>
            </a:endParaRPr>
          </a:p>
          <a:p>
            <a:pPr fontAlgn="auto">
              <a:lnSpc>
                <a:spcPct val="170000"/>
              </a:lnSpc>
              <a:spcAft>
                <a:spcPts val="0"/>
              </a:spcAft>
              <a:buFont typeface="Wingdings" panose="05000000000000000000" pitchFamily="2" charset="2"/>
              <a:buChar char="Ø"/>
              <a:defRPr/>
            </a:pPr>
            <a:r>
              <a:rPr lang="en-US" altLang="zh-CN" sz="5100" dirty="0" smtClean="0">
                <a:solidFill>
                  <a:srgbClr val="FF0000"/>
                </a:solidFill>
              </a:rPr>
              <a:t>STL</a:t>
            </a:r>
            <a:r>
              <a:rPr lang="zh-CN" altLang="en-US" sz="5100" dirty="0" smtClean="0">
                <a:solidFill>
                  <a:srgbClr val="FF0000"/>
                </a:solidFill>
              </a:rPr>
              <a:t>包含</a:t>
            </a:r>
            <a:r>
              <a:rPr lang="zh-CN" altLang="en-US" sz="5100" dirty="0">
                <a:solidFill>
                  <a:srgbClr val="FF0000"/>
                </a:solidFill>
              </a:rPr>
              <a:t>了</a:t>
            </a:r>
            <a:r>
              <a:rPr lang="zh-CN" altLang="en-US" sz="5100" dirty="0">
                <a:solidFill>
                  <a:schemeClr val="tx1">
                    <a:lumMod val="75000"/>
                    <a:lumOff val="25000"/>
                  </a:schemeClr>
                </a:solidFill>
              </a:rPr>
              <a:t>诸多在计算机科学领域</a:t>
            </a:r>
            <a:r>
              <a:rPr lang="zh-CN" altLang="en-US" sz="5100" dirty="0" smtClean="0">
                <a:solidFill>
                  <a:schemeClr val="tx1">
                    <a:lumMod val="75000"/>
                    <a:lumOff val="25000"/>
                  </a:schemeClr>
                </a:solidFill>
              </a:rPr>
              <a:t>里</a:t>
            </a:r>
            <a:r>
              <a:rPr lang="zh-CN" altLang="en-US" sz="5100" dirty="0" smtClean="0">
                <a:solidFill>
                  <a:srgbClr val="FF0000"/>
                </a:solidFill>
              </a:rPr>
              <a:t>常用</a:t>
            </a:r>
            <a:r>
              <a:rPr lang="zh-CN" altLang="en-US" sz="5100" dirty="0">
                <a:solidFill>
                  <a:srgbClr val="FF0000"/>
                </a:solidFill>
              </a:rPr>
              <a:t>的基本数据结构和基本算法</a:t>
            </a:r>
            <a:r>
              <a:rPr lang="zh-CN" altLang="en-US" sz="5100" dirty="0">
                <a:solidFill>
                  <a:schemeClr val="tx1">
                    <a:lumMod val="75000"/>
                    <a:lumOff val="25000"/>
                  </a:schemeClr>
                </a:solidFill>
              </a:rPr>
              <a:t>。为广大</a:t>
            </a:r>
            <a:r>
              <a:rPr lang="en-US" altLang="zh-CN" sz="5100" dirty="0">
                <a:solidFill>
                  <a:schemeClr val="tx1">
                    <a:lumMod val="75000"/>
                    <a:lumOff val="25000"/>
                  </a:schemeClr>
                </a:solidFill>
              </a:rPr>
              <a:t>C++</a:t>
            </a:r>
            <a:r>
              <a:rPr lang="zh-CN" altLang="en-US" sz="5100" dirty="0">
                <a:solidFill>
                  <a:schemeClr val="tx1">
                    <a:lumMod val="75000"/>
                    <a:lumOff val="25000"/>
                  </a:schemeClr>
                </a:solidFill>
              </a:rPr>
              <a:t>程序员们提供了一个可扩展的应用框架，高度体现了软件的可复用性</a:t>
            </a:r>
            <a:r>
              <a:rPr lang="zh-CN" altLang="en-US" sz="5100" dirty="0" smtClean="0">
                <a:solidFill>
                  <a:schemeClr val="tx1">
                    <a:lumMod val="75000"/>
                    <a:lumOff val="25000"/>
                  </a:schemeClr>
                </a:solidFill>
              </a:rPr>
              <a:t>。</a:t>
            </a:r>
            <a:endParaRPr lang="en-US" altLang="zh-CN" sz="5100" dirty="0" smtClean="0">
              <a:solidFill>
                <a:schemeClr val="tx1">
                  <a:lumMod val="75000"/>
                  <a:lumOff val="25000"/>
                </a:schemeClr>
              </a:solidFill>
            </a:endParaRPr>
          </a:p>
          <a:p>
            <a:pPr fontAlgn="auto">
              <a:lnSpc>
                <a:spcPct val="170000"/>
              </a:lnSpc>
              <a:spcAft>
                <a:spcPts val="0"/>
              </a:spcAft>
              <a:buFont typeface="Wingdings" panose="05000000000000000000" pitchFamily="2" charset="2"/>
              <a:buChar char="Ø"/>
              <a:defRPr/>
            </a:pPr>
            <a:r>
              <a:rPr lang="zh-CN" altLang="en-US" sz="5100" dirty="0">
                <a:solidFill>
                  <a:schemeClr val="tx1">
                    <a:lumMod val="75000"/>
                    <a:lumOff val="25000"/>
                  </a:schemeClr>
                </a:solidFill>
              </a:rPr>
              <a:t>从实现层次看，整个</a:t>
            </a:r>
            <a:r>
              <a:rPr lang="en-US" altLang="zh-CN" sz="5100" dirty="0">
                <a:solidFill>
                  <a:schemeClr val="tx1">
                    <a:lumMod val="75000"/>
                    <a:lumOff val="25000"/>
                  </a:schemeClr>
                </a:solidFill>
              </a:rPr>
              <a:t>STL</a:t>
            </a:r>
            <a:r>
              <a:rPr lang="zh-CN" altLang="en-US" sz="5100" dirty="0">
                <a:solidFill>
                  <a:schemeClr val="tx1">
                    <a:lumMod val="75000"/>
                    <a:lumOff val="25000"/>
                  </a:schemeClr>
                </a:solidFill>
              </a:rPr>
              <a:t>是以一种类型参数化（</a:t>
            </a:r>
            <a:r>
              <a:rPr lang="en-US" altLang="zh-CN" sz="5100" dirty="0">
                <a:solidFill>
                  <a:schemeClr val="tx1">
                    <a:lumMod val="75000"/>
                    <a:lumOff val="25000"/>
                  </a:schemeClr>
                </a:solidFill>
              </a:rPr>
              <a:t>type parameterized</a:t>
            </a:r>
            <a:r>
              <a:rPr lang="zh-CN" altLang="en-US" sz="5100" dirty="0">
                <a:solidFill>
                  <a:schemeClr val="tx1">
                    <a:lumMod val="75000"/>
                    <a:lumOff val="25000"/>
                  </a:schemeClr>
                </a:solidFill>
              </a:rPr>
              <a:t>）的方式实现的，这种方式基于一个在早先</a:t>
            </a:r>
            <a:r>
              <a:rPr lang="en-US" altLang="zh-CN" sz="5100" dirty="0">
                <a:solidFill>
                  <a:schemeClr val="tx1">
                    <a:lumMod val="75000"/>
                    <a:lumOff val="25000"/>
                  </a:schemeClr>
                </a:solidFill>
              </a:rPr>
              <a:t>C++</a:t>
            </a:r>
            <a:r>
              <a:rPr lang="zh-CN" altLang="en-US" sz="5100" dirty="0">
                <a:solidFill>
                  <a:schemeClr val="tx1">
                    <a:lumMod val="75000"/>
                    <a:lumOff val="25000"/>
                  </a:schemeClr>
                </a:solidFill>
              </a:rPr>
              <a:t>标准中没有出现的语言特性</a:t>
            </a:r>
            <a:r>
              <a:rPr lang="en-US" altLang="zh-CN" sz="5100" dirty="0">
                <a:solidFill>
                  <a:schemeClr val="tx1">
                    <a:lumMod val="75000"/>
                    <a:lumOff val="25000"/>
                  </a:schemeClr>
                </a:solidFill>
              </a:rPr>
              <a:t>--</a:t>
            </a:r>
            <a:r>
              <a:rPr lang="zh-CN" altLang="en-US" sz="5100" dirty="0">
                <a:solidFill>
                  <a:schemeClr val="tx1">
                    <a:lumMod val="75000"/>
                    <a:lumOff val="25000"/>
                  </a:schemeClr>
                </a:solidFill>
              </a:rPr>
              <a:t>模板（</a:t>
            </a:r>
            <a:r>
              <a:rPr lang="en-US" altLang="zh-CN" sz="5100" dirty="0">
                <a:solidFill>
                  <a:schemeClr val="tx1">
                    <a:lumMod val="75000"/>
                    <a:lumOff val="25000"/>
                  </a:schemeClr>
                </a:solidFill>
              </a:rPr>
              <a:t>template</a:t>
            </a:r>
            <a:r>
              <a:rPr lang="zh-CN" altLang="en-US" sz="5100" dirty="0">
                <a:solidFill>
                  <a:schemeClr val="tx1">
                    <a:lumMod val="75000"/>
                    <a:lumOff val="25000"/>
                  </a:schemeClr>
                </a:solidFill>
              </a:rPr>
              <a:t>）</a:t>
            </a:r>
            <a:r>
              <a:rPr lang="zh-CN" altLang="en-US" sz="5100" dirty="0" smtClean="0">
                <a:solidFill>
                  <a:schemeClr val="tx1">
                    <a:lumMod val="75000"/>
                    <a:lumOff val="25000"/>
                  </a:schemeClr>
                </a:solidFill>
              </a:rPr>
              <a:t>。</a:t>
            </a:r>
            <a:r>
              <a:rPr lang="zh-CN" altLang="en-US" sz="5100" dirty="0" smtClean="0">
                <a:solidFill>
                  <a:srgbClr val="FF0000"/>
                </a:solidFill>
              </a:rPr>
              <a:t>模板是构成</a:t>
            </a:r>
            <a:r>
              <a:rPr lang="zh-CN" altLang="en-US" sz="5100" dirty="0">
                <a:solidFill>
                  <a:srgbClr val="FF0000"/>
                </a:solidFill>
              </a:rPr>
              <a:t>整个</a:t>
            </a:r>
            <a:r>
              <a:rPr lang="en-US" altLang="zh-CN" sz="5100" dirty="0">
                <a:solidFill>
                  <a:srgbClr val="FF0000"/>
                </a:solidFill>
              </a:rPr>
              <a:t>STL</a:t>
            </a:r>
            <a:r>
              <a:rPr lang="zh-CN" altLang="en-US" sz="5100" dirty="0">
                <a:solidFill>
                  <a:srgbClr val="FF0000"/>
                </a:solidFill>
              </a:rPr>
              <a:t>的</a:t>
            </a:r>
            <a:r>
              <a:rPr lang="zh-CN" altLang="en-US" sz="5100" dirty="0" smtClean="0">
                <a:solidFill>
                  <a:srgbClr val="FF0000"/>
                </a:solidFill>
              </a:rPr>
              <a:t>基石</a:t>
            </a:r>
            <a:r>
              <a:rPr lang="zh-CN" altLang="en-US" sz="5100" dirty="0" smtClean="0">
                <a:solidFill>
                  <a:schemeClr val="tx1">
                    <a:lumMod val="75000"/>
                    <a:lumOff val="25000"/>
                  </a:schemeClr>
                </a:solidFill>
              </a:rPr>
              <a:t>。</a:t>
            </a:r>
            <a:r>
              <a:rPr lang="zh-CN" altLang="en-US" dirty="0">
                <a:solidFill>
                  <a:schemeClr val="tx1">
                    <a:lumMod val="75000"/>
                    <a:lumOff val="25000"/>
                  </a:schemeClr>
                </a:solidFill>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2592388" y="623888"/>
            <a:ext cx="8912225" cy="1281112"/>
          </a:xfrm>
        </p:spPr>
        <p:txBody>
          <a:bodyPr/>
          <a:lstStyle/>
          <a:p>
            <a:r>
              <a:rPr lang="en-US" altLang="zh-CN" smtClean="0"/>
              <a:t>5</a:t>
            </a:r>
            <a:r>
              <a:rPr lang="zh-CN" altLang="en-US" smtClean="0"/>
              <a:t>、</a:t>
            </a:r>
            <a:r>
              <a:rPr lang="en-US" altLang="zh-CN" smtClean="0"/>
              <a:t>vector</a:t>
            </a:r>
            <a:r>
              <a:rPr lang="zh-CN" altLang="en-US" smtClean="0"/>
              <a:t>函数列表（三）</a:t>
            </a:r>
          </a:p>
        </p:txBody>
      </p:sp>
      <p:pic>
        <p:nvPicPr>
          <p:cNvPr id="53250" name="图片 2"/>
          <p:cNvPicPr>
            <a:picLocks noChangeAspect="1"/>
          </p:cNvPicPr>
          <p:nvPr/>
        </p:nvPicPr>
        <p:blipFill>
          <a:blip r:embed="rId2"/>
          <a:srcRect/>
          <a:stretch>
            <a:fillRect/>
          </a:stretch>
        </p:blipFill>
        <p:spPr bwMode="auto">
          <a:xfrm>
            <a:off x="387350" y="1739900"/>
            <a:ext cx="11544300" cy="435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1889125" y="654050"/>
            <a:ext cx="9794875" cy="1281113"/>
          </a:xfrm>
        </p:spPr>
        <p:txBody>
          <a:bodyPr/>
          <a:lstStyle/>
          <a:p>
            <a:r>
              <a:rPr lang="en-US" altLang="zh-CN" smtClean="0"/>
              <a:t>6</a:t>
            </a:r>
            <a:r>
              <a:rPr lang="zh-CN" altLang="en-US" smtClean="0"/>
              <a:t>、</a:t>
            </a:r>
            <a:r>
              <a:rPr lang="en-US" altLang="zh-CN" smtClean="0"/>
              <a:t>Vector</a:t>
            </a:r>
            <a:r>
              <a:rPr lang="zh-CN" altLang="en-US" smtClean="0"/>
              <a:t>的内存分配机制</a:t>
            </a:r>
            <a:r>
              <a:rPr lang="en-US" altLang="zh-CN" smtClean="0"/>
              <a:t>——</a:t>
            </a:r>
            <a:r>
              <a:rPr lang="zh-CN" altLang="en-US" b="1" smtClean="0"/>
              <a:t>释放空间</a:t>
            </a:r>
            <a:r>
              <a:rPr lang="en-US" altLang="zh-CN" smtClean="0"/>
              <a:t/>
            </a:r>
            <a:br>
              <a:rPr lang="en-US" altLang="zh-CN" smtClean="0"/>
            </a:br>
            <a:r>
              <a:rPr lang="en-US" altLang="zh-CN" sz="2700" smtClean="0">
                <a:hlinkClick r:id="rId2"/>
              </a:rPr>
              <a:t>http://blog.csdn.net/mfcing/article/details/8746256</a:t>
            </a:r>
            <a:endParaRPr lang="zh-CN" altLang="en-US" sz="2700" smtClean="0"/>
          </a:p>
        </p:txBody>
      </p:sp>
      <p:sp>
        <p:nvSpPr>
          <p:cNvPr id="54274" name="矩形 4"/>
          <p:cNvSpPr>
            <a:spLocks noChangeArrowheads="1"/>
          </p:cNvSpPr>
          <p:nvPr/>
        </p:nvSpPr>
        <p:spPr bwMode="auto">
          <a:xfrm>
            <a:off x="1409700" y="2411413"/>
            <a:ext cx="9956800" cy="3970337"/>
          </a:xfrm>
          <a:prstGeom prst="rect">
            <a:avLst/>
          </a:prstGeom>
          <a:noFill/>
          <a:ln w="9525">
            <a:noFill/>
            <a:miter lim="800000"/>
            <a:headEnd/>
            <a:tailEnd/>
          </a:ln>
        </p:spPr>
        <p:txBody>
          <a:bodyPr>
            <a:spAutoFit/>
          </a:bodyPr>
          <a:lstStyle/>
          <a:p>
            <a:pPr>
              <a:lnSpc>
                <a:spcPct val="150000"/>
              </a:lnSpc>
            </a:pPr>
            <a:r>
              <a:rPr lang="zh-CN" altLang="en-US" sz="2800">
                <a:latin typeface="Century Gothic"/>
                <a:ea typeface="幼圆" pitchFamily="49" charset="-122"/>
              </a:rPr>
              <a:t>动态数组</a:t>
            </a:r>
            <a:r>
              <a:rPr lang="en-US" altLang="zh-CN" sz="2800">
                <a:latin typeface="Century Gothic"/>
                <a:ea typeface="幼圆" pitchFamily="49" charset="-122"/>
              </a:rPr>
              <a:t>vector</a:t>
            </a:r>
            <a:r>
              <a:rPr lang="zh-CN" altLang="en-US" sz="2800">
                <a:latin typeface="Century Gothic"/>
                <a:ea typeface="幼圆" pitchFamily="49" charset="-122"/>
              </a:rPr>
              <a:t>，里面有一个指针指向一片连续的内存空间，</a:t>
            </a:r>
            <a:r>
              <a:rPr lang="zh-CN" altLang="en-US" sz="2800" b="1">
                <a:solidFill>
                  <a:srgbClr val="7030A0"/>
                </a:solidFill>
                <a:latin typeface="Century Gothic"/>
                <a:ea typeface="幼圆" pitchFamily="49" charset="-122"/>
              </a:rPr>
              <a:t>当空间不够装下数据时会自动申请另一片更大的空间，然后把原有数据拷贝过去，接着释放原来的那片空间</a:t>
            </a:r>
            <a:r>
              <a:rPr lang="zh-CN" altLang="en-US" sz="2800">
                <a:solidFill>
                  <a:srgbClr val="7030A0"/>
                </a:solidFill>
                <a:latin typeface="Century Gothic"/>
                <a:ea typeface="幼圆" pitchFamily="49" charset="-122"/>
              </a:rPr>
              <a:t>；</a:t>
            </a:r>
            <a:r>
              <a:rPr lang="zh-CN" altLang="en-US" sz="2800" b="1">
                <a:solidFill>
                  <a:srgbClr val="FF0000"/>
                </a:solidFill>
                <a:latin typeface="Century Gothic"/>
                <a:ea typeface="幼圆" pitchFamily="49" charset="-122"/>
              </a:rPr>
              <a:t>当</a:t>
            </a:r>
            <a:r>
              <a:rPr lang="en-US" altLang="zh-CN" sz="2800" b="1">
                <a:solidFill>
                  <a:srgbClr val="FF0000"/>
                </a:solidFill>
                <a:latin typeface="Century Gothic"/>
                <a:ea typeface="幼圆" pitchFamily="49" charset="-122"/>
              </a:rPr>
              <a:t>vector</a:t>
            </a:r>
            <a:r>
              <a:rPr lang="zh-CN" altLang="en-US" sz="2800" b="1">
                <a:solidFill>
                  <a:srgbClr val="FF0000"/>
                </a:solidFill>
                <a:latin typeface="Century Gothic"/>
                <a:ea typeface="幼圆" pitchFamily="49" charset="-122"/>
              </a:rPr>
              <a:t>的生命周期结束时，</a:t>
            </a:r>
            <a:r>
              <a:rPr lang="en-US" altLang="zh-CN" sz="2800" b="1">
                <a:solidFill>
                  <a:srgbClr val="FF0000"/>
                </a:solidFill>
                <a:latin typeface="Century Gothic"/>
                <a:ea typeface="幼圆" pitchFamily="49" charset="-122"/>
              </a:rPr>
              <a:t>vector</a:t>
            </a:r>
            <a:r>
              <a:rPr lang="zh-CN" altLang="en-US" sz="2800" b="1">
                <a:solidFill>
                  <a:srgbClr val="FF0000"/>
                </a:solidFill>
                <a:latin typeface="Century Gothic"/>
                <a:ea typeface="幼圆" pitchFamily="49" charset="-122"/>
              </a:rPr>
              <a:t>所占空间会自动释放，但在释放或者说是删除里面的数据时，其存储空间并不会释放，仅仅只是清空了里面的数据。</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4"/>
          <p:cNvPicPr>
            <a:picLocks noChangeAspect="1"/>
          </p:cNvPicPr>
          <p:nvPr/>
        </p:nvPicPr>
        <p:blipFill>
          <a:blip r:embed="rId2"/>
          <a:srcRect/>
          <a:stretch>
            <a:fillRect/>
          </a:stretch>
        </p:blipFill>
        <p:spPr bwMode="auto">
          <a:xfrm>
            <a:off x="735013" y="68263"/>
            <a:ext cx="5500687" cy="6680200"/>
          </a:xfrm>
          <a:prstGeom prst="rect">
            <a:avLst/>
          </a:prstGeom>
          <a:noFill/>
          <a:ln w="9525">
            <a:noFill/>
            <a:miter lim="800000"/>
            <a:headEnd/>
            <a:tailEnd/>
          </a:ln>
        </p:spPr>
      </p:pic>
      <p:pic>
        <p:nvPicPr>
          <p:cNvPr id="6" name="图片 5"/>
          <p:cNvPicPr>
            <a:picLocks noChangeAspect="1"/>
          </p:cNvPicPr>
          <p:nvPr/>
        </p:nvPicPr>
        <p:blipFill>
          <a:blip r:embed="rId3"/>
          <a:srcRect/>
          <a:stretch>
            <a:fillRect/>
          </a:stretch>
        </p:blipFill>
        <p:spPr bwMode="auto">
          <a:xfrm>
            <a:off x="6037263" y="928688"/>
            <a:ext cx="5815012" cy="1874837"/>
          </a:xfrm>
          <a:prstGeom prst="rect">
            <a:avLst/>
          </a:prstGeom>
          <a:noFill/>
          <a:ln w="9525">
            <a:noFill/>
            <a:miter lim="800000"/>
            <a:headEnd/>
            <a:tailEnd/>
          </a:ln>
        </p:spPr>
      </p:pic>
      <p:sp>
        <p:nvSpPr>
          <p:cNvPr id="7" name="矩形 6"/>
          <p:cNvSpPr>
            <a:spLocks noChangeArrowheads="1"/>
          </p:cNvSpPr>
          <p:nvPr/>
        </p:nvSpPr>
        <p:spPr bwMode="auto">
          <a:xfrm>
            <a:off x="6037263" y="212725"/>
            <a:ext cx="5121275" cy="584200"/>
          </a:xfrm>
          <a:prstGeom prst="rect">
            <a:avLst/>
          </a:prstGeom>
          <a:noFill/>
          <a:ln w="9525">
            <a:noFill/>
            <a:miter lim="800000"/>
            <a:headEnd/>
            <a:tailEnd/>
          </a:ln>
        </p:spPr>
        <p:txBody>
          <a:bodyPr>
            <a:spAutoFit/>
          </a:bodyPr>
          <a:lstStyle/>
          <a:p>
            <a:r>
              <a:rPr lang="zh-CN" altLang="en-US" sz="3200" b="1">
                <a:solidFill>
                  <a:srgbClr val="FF0000"/>
                </a:solidFill>
                <a:latin typeface="Century Gothic"/>
                <a:ea typeface="幼圆" pitchFamily="49" charset="-122"/>
              </a:rPr>
              <a:t>运行输出结果</a:t>
            </a:r>
          </a:p>
        </p:txBody>
      </p:sp>
      <p:grpSp>
        <p:nvGrpSpPr>
          <p:cNvPr id="8" name="组合 7"/>
          <p:cNvGrpSpPr>
            <a:grpSpLocks/>
          </p:cNvGrpSpPr>
          <p:nvPr/>
        </p:nvGrpSpPr>
        <p:grpSpPr bwMode="auto">
          <a:xfrm>
            <a:off x="765175" y="3314700"/>
            <a:ext cx="4826000" cy="417513"/>
            <a:chOff x="6962668" y="2122574"/>
            <a:chExt cx="4342509" cy="1014940"/>
          </a:xfrm>
        </p:grpSpPr>
        <p:cxnSp>
          <p:nvCxnSpPr>
            <p:cNvPr id="9" name="直接连接符 8"/>
            <p:cNvCxnSpPr/>
            <p:nvPr/>
          </p:nvCxnSpPr>
          <p:spPr>
            <a:xfrm>
              <a:off x="6965525" y="2141871"/>
              <a:ext cx="4312512" cy="1543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962668" y="3118217"/>
              <a:ext cx="4342509" cy="192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62668" y="2122574"/>
              <a:ext cx="1429" cy="99564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1278037" y="2141871"/>
              <a:ext cx="1428" cy="99564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flipV="1">
            <a:off x="5899150" y="1708150"/>
            <a:ext cx="2046288" cy="1587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253038" y="1724025"/>
            <a:ext cx="646112" cy="156368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组合 16"/>
          <p:cNvGrpSpPr>
            <a:grpSpLocks/>
          </p:cNvGrpSpPr>
          <p:nvPr/>
        </p:nvGrpSpPr>
        <p:grpSpPr bwMode="auto">
          <a:xfrm>
            <a:off x="736600" y="4751388"/>
            <a:ext cx="5005388" cy="977900"/>
            <a:chOff x="6962668" y="2122574"/>
            <a:chExt cx="4342509" cy="1014940"/>
          </a:xfrm>
        </p:grpSpPr>
        <p:cxnSp>
          <p:nvCxnSpPr>
            <p:cNvPr id="18" name="直接连接符 17"/>
            <p:cNvCxnSpPr/>
            <p:nvPr/>
          </p:nvCxnSpPr>
          <p:spPr>
            <a:xfrm>
              <a:off x="6965423" y="2142346"/>
              <a:ext cx="4312209" cy="131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962668" y="3117742"/>
              <a:ext cx="4342509" cy="197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962668" y="2122574"/>
              <a:ext cx="1378" cy="9951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277632" y="2142346"/>
              <a:ext cx="1377" cy="9951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2" name="直接连接符 21"/>
          <p:cNvCxnSpPr/>
          <p:nvPr/>
        </p:nvCxnSpPr>
        <p:spPr>
          <a:xfrm flipV="1">
            <a:off x="6037263" y="2049463"/>
            <a:ext cx="2046287" cy="158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759450" y="2124075"/>
            <a:ext cx="812800" cy="26431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a:spLocks noChangeArrowheads="1"/>
          </p:cNvSpPr>
          <p:nvPr/>
        </p:nvSpPr>
        <p:spPr bwMode="auto">
          <a:xfrm>
            <a:off x="6069013" y="3527425"/>
            <a:ext cx="5783262" cy="3046413"/>
          </a:xfrm>
          <a:prstGeom prst="rect">
            <a:avLst/>
          </a:prstGeom>
          <a:noFill/>
          <a:ln w="9525">
            <a:noFill/>
            <a:miter lim="800000"/>
            <a:headEnd/>
            <a:tailEnd/>
          </a:ln>
        </p:spPr>
        <p:txBody>
          <a:bodyPr>
            <a:spAutoFit/>
          </a:bodyPr>
          <a:lstStyle/>
          <a:p>
            <a:pPr>
              <a:lnSpc>
                <a:spcPct val="150000"/>
              </a:lnSpc>
            </a:pPr>
            <a:r>
              <a:rPr lang="zh-CN" altLang="en-US" sz="3200" b="1">
                <a:solidFill>
                  <a:srgbClr val="FF0000"/>
                </a:solidFill>
                <a:latin typeface="Century Gothic"/>
                <a:ea typeface="幼圆" pitchFamily="49" charset="-122"/>
              </a:rPr>
              <a:t>减少</a:t>
            </a:r>
            <a:r>
              <a:rPr lang="en-US" altLang="zh-CN" sz="3200" b="1">
                <a:solidFill>
                  <a:srgbClr val="FF0000"/>
                </a:solidFill>
                <a:latin typeface="Century Gothic"/>
                <a:ea typeface="幼圆" pitchFamily="49" charset="-122"/>
              </a:rPr>
              <a:t>vector</a:t>
            </a:r>
            <a:r>
              <a:rPr lang="zh-CN" altLang="en-US" sz="3200" b="1">
                <a:solidFill>
                  <a:srgbClr val="FF0000"/>
                </a:solidFill>
                <a:latin typeface="Century Gothic"/>
                <a:ea typeface="幼圆" pitchFamily="49" charset="-122"/>
              </a:rPr>
              <a:t>所占空间</a:t>
            </a:r>
            <a:endParaRPr lang="en-US" altLang="zh-CN" sz="3200" b="1">
              <a:solidFill>
                <a:srgbClr val="FF0000"/>
              </a:solidFill>
              <a:latin typeface="Century Gothic"/>
              <a:ea typeface="幼圆" pitchFamily="49" charset="-122"/>
            </a:endParaRPr>
          </a:p>
          <a:p>
            <a:pPr>
              <a:lnSpc>
                <a:spcPct val="150000"/>
              </a:lnSpc>
            </a:pPr>
            <a:endParaRPr lang="en-US" altLang="zh-CN" sz="3200" b="1">
              <a:solidFill>
                <a:srgbClr val="FF0000"/>
              </a:solidFill>
              <a:latin typeface="Century Gothic"/>
              <a:ea typeface="幼圆" pitchFamily="49" charset="-122"/>
            </a:endParaRPr>
          </a:p>
          <a:p>
            <a:pPr>
              <a:lnSpc>
                <a:spcPct val="150000"/>
              </a:lnSpc>
            </a:pPr>
            <a:r>
              <a:rPr lang="zh-CN" altLang="en-US" sz="3200" b="1">
                <a:solidFill>
                  <a:srgbClr val="0070C0"/>
                </a:solidFill>
                <a:latin typeface="Century Gothic"/>
                <a:ea typeface="幼圆" pitchFamily="49" charset="-122"/>
              </a:rPr>
              <a:t>调用</a:t>
            </a:r>
            <a:r>
              <a:rPr lang="en-US" altLang="zh-CN" sz="3200" b="1">
                <a:solidFill>
                  <a:srgbClr val="0070C0"/>
                </a:solidFill>
                <a:latin typeface="Century Gothic"/>
                <a:ea typeface="幼圆" pitchFamily="49" charset="-122"/>
              </a:rPr>
              <a:t>swap</a:t>
            </a:r>
            <a:r>
              <a:rPr lang="zh-CN" altLang="en-US" sz="3200" b="1">
                <a:solidFill>
                  <a:srgbClr val="0070C0"/>
                </a:solidFill>
                <a:latin typeface="Century Gothic"/>
                <a:ea typeface="幼圆" pitchFamily="49" charset="-122"/>
              </a:rPr>
              <a:t>进行</a:t>
            </a:r>
            <a:r>
              <a:rPr lang="en-US" altLang="zh-CN" sz="3200" b="1">
                <a:solidFill>
                  <a:srgbClr val="0070C0"/>
                </a:solidFill>
                <a:latin typeface="Century Gothic"/>
                <a:ea typeface="幼圆" pitchFamily="49" charset="-122"/>
              </a:rPr>
              <a:t>vector</a:t>
            </a:r>
            <a:r>
              <a:rPr lang="zh-CN" altLang="en-US" sz="3200" b="1">
                <a:solidFill>
                  <a:srgbClr val="0070C0"/>
                </a:solidFill>
                <a:latin typeface="Century Gothic"/>
                <a:ea typeface="幼圆" pitchFamily="49" charset="-122"/>
              </a:rPr>
              <a:t>空间交换</a:t>
            </a:r>
            <a:endParaRPr lang="en-US" altLang="zh-CN" sz="3200" b="1">
              <a:solidFill>
                <a:srgbClr val="0070C0"/>
              </a:solidFill>
              <a:latin typeface="Century Gothic"/>
              <a:ea typeface="幼圆" pitchFamily="49" charset="-122"/>
            </a:endParaRPr>
          </a:p>
          <a:p>
            <a:pPr>
              <a:lnSpc>
                <a:spcPct val="150000"/>
              </a:lnSpc>
            </a:pPr>
            <a:r>
              <a:rPr lang="zh-CN" altLang="en-US" sz="3200" b="1">
                <a:solidFill>
                  <a:srgbClr val="0070C0"/>
                </a:solidFill>
                <a:latin typeface="Century Gothic"/>
                <a:ea typeface="幼圆" pitchFamily="49" charset="-122"/>
              </a:rPr>
              <a:t>实现清除空间的目的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4513" y="623888"/>
            <a:ext cx="10147300" cy="1281112"/>
          </a:xfrm>
        </p:spPr>
        <p:txBody>
          <a:bodyPr rtlCol="0">
            <a:normAutofit fontScale="90000"/>
          </a:bodyPr>
          <a:lstStyle/>
          <a:p>
            <a:pPr fontAlgn="auto">
              <a:spcAft>
                <a:spcPts val="0"/>
              </a:spcAft>
              <a:defRPr/>
            </a:pPr>
            <a:r>
              <a:rPr lang="en-US" altLang="zh-CN" sz="4400" b="1" dirty="0" smtClean="0">
                <a:solidFill>
                  <a:schemeClr val="tx1">
                    <a:lumMod val="85000"/>
                    <a:lumOff val="15000"/>
                  </a:schemeClr>
                </a:solidFill>
              </a:rPr>
              <a:t>2</a:t>
            </a:r>
            <a:r>
              <a:rPr lang="zh-CN" altLang="en-US" sz="4400" b="1" dirty="0" smtClean="0">
                <a:solidFill>
                  <a:schemeClr val="tx1">
                    <a:lumMod val="85000"/>
                    <a:lumOff val="15000"/>
                  </a:schemeClr>
                </a:solidFill>
              </a:rPr>
              <a:t>、模板</a:t>
            </a:r>
            <a:r>
              <a:rPr lang="en-US" altLang="zh-CN" b="1" dirty="0">
                <a:solidFill>
                  <a:schemeClr val="tx1">
                    <a:lumMod val="85000"/>
                    <a:lumOff val="15000"/>
                  </a:schemeClr>
                </a:solidFill>
              </a:rPr>
              <a:t/>
            </a:r>
            <a:br>
              <a:rPr lang="en-US" altLang="zh-CN" b="1" dirty="0">
                <a:solidFill>
                  <a:schemeClr val="tx1">
                    <a:lumMod val="85000"/>
                    <a:lumOff val="15000"/>
                  </a:schemeClr>
                </a:solidFill>
              </a:rPr>
            </a:br>
            <a:r>
              <a:rPr lang="en-US" altLang="zh-CN" sz="2700" b="1" dirty="0">
                <a:solidFill>
                  <a:schemeClr val="tx1">
                    <a:lumMod val="85000"/>
                    <a:lumOff val="15000"/>
                  </a:schemeClr>
                </a:solidFill>
                <a:hlinkClick r:id="rId2"/>
              </a:rPr>
              <a:t>http://</a:t>
            </a:r>
            <a:r>
              <a:rPr lang="en-US" altLang="zh-CN" sz="2700" b="1" dirty="0" smtClean="0">
                <a:solidFill>
                  <a:schemeClr val="tx1">
                    <a:lumMod val="85000"/>
                    <a:lumOff val="15000"/>
                  </a:schemeClr>
                </a:solidFill>
                <a:hlinkClick r:id="rId2"/>
              </a:rPr>
              <a:t>www.cnblogs.com/gw811/archive/2012/10/25/2738929.html</a:t>
            </a:r>
            <a:r>
              <a:rPr lang="en-US" altLang="zh-CN" sz="2700" b="1" dirty="0" smtClean="0">
                <a:solidFill>
                  <a:schemeClr val="tx1">
                    <a:lumMod val="85000"/>
                    <a:lumOff val="15000"/>
                  </a:schemeClr>
                </a:solidFill>
              </a:rPr>
              <a:t/>
            </a:r>
            <a:br>
              <a:rPr lang="en-US" altLang="zh-CN" sz="2700" b="1" dirty="0" smtClean="0">
                <a:solidFill>
                  <a:schemeClr val="tx1">
                    <a:lumMod val="85000"/>
                    <a:lumOff val="15000"/>
                  </a:schemeClr>
                </a:solidFill>
              </a:rPr>
            </a:br>
            <a:endParaRPr lang="zh-CN" altLang="en-US" sz="2700" b="1" dirty="0">
              <a:solidFill>
                <a:schemeClr val="tx1">
                  <a:lumMod val="85000"/>
                  <a:lumOff val="15000"/>
                </a:schemeClr>
              </a:solidFill>
            </a:endParaRPr>
          </a:p>
        </p:txBody>
      </p:sp>
      <p:sp>
        <p:nvSpPr>
          <p:cNvPr id="3" name="内容占位符 2"/>
          <p:cNvSpPr>
            <a:spLocks noGrp="1"/>
          </p:cNvSpPr>
          <p:nvPr>
            <p:ph idx="1"/>
          </p:nvPr>
        </p:nvSpPr>
        <p:spPr>
          <a:xfrm>
            <a:off x="1814513" y="2174875"/>
            <a:ext cx="9690100" cy="4006850"/>
          </a:xfrm>
        </p:spPr>
        <p:txBody>
          <a:bodyPr rtlCol="0">
            <a:normAutofit fontScale="92500" lnSpcReduction="10000"/>
          </a:bodyPr>
          <a:lstStyle/>
          <a:p>
            <a:pPr fontAlgn="auto">
              <a:lnSpc>
                <a:spcPct val="160000"/>
              </a:lnSpc>
              <a:spcAft>
                <a:spcPts val="0"/>
              </a:spcAft>
              <a:buFont typeface="Wingdings" panose="05000000000000000000" pitchFamily="2" charset="2"/>
              <a:buChar char="Ø"/>
              <a:defRPr/>
            </a:pPr>
            <a:r>
              <a:rPr lang="zh-CN" altLang="en-US" sz="2800" dirty="0" smtClean="0">
                <a:solidFill>
                  <a:schemeClr val="tx1">
                    <a:lumMod val="75000"/>
                    <a:lumOff val="25000"/>
                  </a:schemeClr>
                </a:solidFill>
              </a:rPr>
              <a:t>模板</a:t>
            </a:r>
            <a:r>
              <a:rPr lang="zh-CN" altLang="en-US" sz="2800" dirty="0">
                <a:solidFill>
                  <a:schemeClr val="tx1">
                    <a:lumMod val="75000"/>
                    <a:lumOff val="25000"/>
                  </a:schemeClr>
                </a:solidFill>
              </a:rPr>
              <a:t>可以实现逻辑相同、数据类型不同的程序代码复制，所以使用模板机制可以减轻编程和维护的工作量和</a:t>
            </a:r>
            <a:r>
              <a:rPr lang="zh-CN" altLang="en-US" sz="2800" dirty="0" smtClean="0">
                <a:solidFill>
                  <a:schemeClr val="tx1">
                    <a:lumMod val="75000"/>
                    <a:lumOff val="25000"/>
                  </a:schemeClr>
                </a:solidFill>
              </a:rPr>
              <a:t>难度。</a:t>
            </a:r>
            <a:endParaRPr lang="en-US" altLang="zh-CN" sz="2800" dirty="0" smtClean="0">
              <a:solidFill>
                <a:schemeClr val="tx1">
                  <a:lumMod val="75000"/>
                  <a:lumOff val="25000"/>
                </a:schemeClr>
              </a:solidFill>
            </a:endParaRPr>
          </a:p>
          <a:p>
            <a:pPr fontAlgn="auto">
              <a:lnSpc>
                <a:spcPct val="160000"/>
              </a:lnSpc>
              <a:spcAft>
                <a:spcPts val="0"/>
              </a:spcAft>
              <a:buFont typeface="Wingdings" panose="05000000000000000000" pitchFamily="2" charset="2"/>
              <a:buChar char="Ø"/>
              <a:defRPr/>
            </a:pPr>
            <a:endParaRPr lang="en-US" altLang="zh-CN" sz="2800" dirty="0" smtClean="0">
              <a:solidFill>
                <a:schemeClr val="tx1">
                  <a:lumMod val="75000"/>
                  <a:lumOff val="25000"/>
                </a:schemeClr>
              </a:solidFill>
            </a:endParaRPr>
          </a:p>
          <a:p>
            <a:pPr fontAlgn="auto">
              <a:lnSpc>
                <a:spcPct val="160000"/>
              </a:lnSpc>
              <a:spcAft>
                <a:spcPts val="0"/>
              </a:spcAft>
              <a:buFont typeface="Wingdings" panose="05000000000000000000" pitchFamily="2" charset="2"/>
              <a:buChar char="Ø"/>
              <a:defRPr/>
            </a:pPr>
            <a:r>
              <a:rPr lang="zh-CN" altLang="en-US" sz="2800" dirty="0">
                <a:solidFill>
                  <a:schemeClr val="tx1">
                    <a:lumMod val="75000"/>
                    <a:lumOff val="25000"/>
                  </a:schemeClr>
                </a:solidFill>
              </a:rPr>
              <a:t>模板一般</a:t>
            </a:r>
            <a:r>
              <a:rPr lang="zh-CN" altLang="en-US" sz="2800" dirty="0" smtClean="0">
                <a:solidFill>
                  <a:schemeClr val="tx1">
                    <a:lumMod val="75000"/>
                    <a:lumOff val="25000"/>
                  </a:schemeClr>
                </a:solidFill>
              </a:rPr>
              <a:t>分为</a:t>
            </a:r>
            <a:r>
              <a:rPr lang="zh-CN" altLang="en-US" sz="2800" dirty="0">
                <a:solidFill>
                  <a:srgbClr val="FF0000"/>
                </a:solidFill>
              </a:rPr>
              <a:t>函数</a:t>
            </a:r>
            <a:r>
              <a:rPr lang="zh-CN" altLang="en-US" sz="2800" dirty="0" smtClean="0">
                <a:solidFill>
                  <a:srgbClr val="FF0000"/>
                </a:solidFill>
              </a:rPr>
              <a:t>模板</a:t>
            </a:r>
            <a:r>
              <a:rPr lang="zh-CN" altLang="en-US" sz="2800" dirty="0" smtClean="0">
                <a:solidFill>
                  <a:schemeClr val="tx1">
                    <a:lumMod val="75000"/>
                    <a:lumOff val="25000"/>
                  </a:schemeClr>
                </a:solidFill>
              </a:rPr>
              <a:t>和</a:t>
            </a:r>
            <a:r>
              <a:rPr lang="zh-CN" altLang="en-US" sz="2800" dirty="0">
                <a:solidFill>
                  <a:srgbClr val="FF0000"/>
                </a:solidFill>
              </a:rPr>
              <a:t>类模板</a:t>
            </a:r>
            <a:r>
              <a:rPr lang="zh-CN" altLang="en-US" sz="2800" dirty="0">
                <a:solidFill>
                  <a:schemeClr val="tx1">
                    <a:lumMod val="75000"/>
                    <a:lumOff val="25000"/>
                  </a:schemeClr>
                </a:solidFill>
              </a:rPr>
              <a:t>。以所处理的数据类型的说明作为参数的类就叫类模板，或者模板类，而以所处理的数据类型的说明作为参数的函数，则称为函数模板。</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2592388" y="623888"/>
            <a:ext cx="8912225" cy="1281112"/>
          </a:xfrm>
        </p:spPr>
        <p:txBody>
          <a:bodyPr/>
          <a:lstStyle/>
          <a:p>
            <a:r>
              <a:rPr lang="zh-CN" altLang="en-US" b="1" smtClean="0"/>
              <a:t>函数模板的格式</a:t>
            </a:r>
            <a:endParaRPr lang="zh-CN" altLang="en-US" smtClean="0"/>
          </a:p>
        </p:txBody>
      </p:sp>
      <p:sp>
        <p:nvSpPr>
          <p:cNvPr id="23554" name="内容占位符 2"/>
          <p:cNvSpPr>
            <a:spLocks noGrp="1"/>
          </p:cNvSpPr>
          <p:nvPr>
            <p:ph idx="1"/>
          </p:nvPr>
        </p:nvSpPr>
        <p:spPr>
          <a:xfrm>
            <a:off x="1292225" y="1657350"/>
            <a:ext cx="10391775" cy="5200650"/>
          </a:xfrm>
        </p:spPr>
        <p:txBody>
          <a:bodyPr/>
          <a:lstStyle/>
          <a:p>
            <a:pPr marL="0" indent="0">
              <a:buFont typeface="Wingdings 3" pitchFamily="18" charset="2"/>
              <a:buNone/>
            </a:pPr>
            <a:r>
              <a:rPr lang="en-US" altLang="zh-CN" sz="2400" b="1" smtClean="0">
                <a:solidFill>
                  <a:srgbClr val="FF0000"/>
                </a:solidFill>
                <a:latin typeface="Times New Roman" pitchFamily="18" charset="0"/>
                <a:cs typeface="Times New Roman" pitchFamily="18" charset="0"/>
              </a:rPr>
              <a:t>template</a:t>
            </a:r>
            <a:r>
              <a:rPr lang="en-US" altLang="zh-CN" sz="2400" b="1" smtClean="0">
                <a:solidFill>
                  <a:srgbClr val="0070C0"/>
                </a:solidFill>
                <a:latin typeface="Times New Roman" pitchFamily="18" charset="0"/>
                <a:cs typeface="Times New Roman" pitchFamily="18" charset="0"/>
              </a:rPr>
              <a:t> &lt; </a:t>
            </a:r>
            <a:r>
              <a:rPr lang="en-US" altLang="zh-CN" sz="2400" b="1" smtClean="0">
                <a:solidFill>
                  <a:srgbClr val="FF0000"/>
                </a:solidFill>
                <a:latin typeface="Times New Roman" pitchFamily="18" charset="0"/>
                <a:cs typeface="Times New Roman" pitchFamily="18" charset="0"/>
              </a:rPr>
              <a:t>typename</a:t>
            </a:r>
            <a:r>
              <a:rPr lang="zh-CN" altLang="en-US" sz="2400" b="1" smtClean="0">
                <a:solidFill>
                  <a:srgbClr val="0070C0"/>
                </a:solidFill>
                <a:latin typeface="Times New Roman" pitchFamily="18" charset="0"/>
                <a:cs typeface="Times New Roman" pitchFamily="18" charset="0"/>
              </a:rPr>
              <a:t>形参名，</a:t>
            </a:r>
            <a:r>
              <a:rPr lang="en-US" altLang="zh-CN" sz="2400" b="1" smtClean="0">
                <a:solidFill>
                  <a:srgbClr val="0070C0"/>
                </a:solidFill>
                <a:latin typeface="Times New Roman" pitchFamily="18" charset="0"/>
                <a:cs typeface="Times New Roman" pitchFamily="18" charset="0"/>
              </a:rPr>
              <a:t> </a:t>
            </a:r>
            <a:r>
              <a:rPr lang="en-US" altLang="zh-CN" sz="2400" b="1" smtClean="0">
                <a:solidFill>
                  <a:srgbClr val="FF0000"/>
                </a:solidFill>
                <a:latin typeface="Times New Roman" pitchFamily="18" charset="0"/>
                <a:cs typeface="Times New Roman" pitchFamily="18" charset="0"/>
              </a:rPr>
              <a:t>typename</a:t>
            </a:r>
            <a:r>
              <a:rPr lang="zh-CN" altLang="en-US" sz="2400" b="1" smtClean="0">
                <a:solidFill>
                  <a:srgbClr val="0070C0"/>
                </a:solidFill>
                <a:latin typeface="Times New Roman" pitchFamily="18" charset="0"/>
                <a:cs typeface="Times New Roman" pitchFamily="18" charset="0"/>
              </a:rPr>
              <a:t>形参名，</a:t>
            </a:r>
            <a:r>
              <a:rPr lang="en-US" altLang="zh-CN" sz="2400" b="1" smtClean="0">
                <a:solidFill>
                  <a:srgbClr val="0070C0"/>
                </a:solidFill>
                <a:latin typeface="Times New Roman" pitchFamily="18" charset="0"/>
                <a:cs typeface="Times New Roman" pitchFamily="18" charset="0"/>
              </a:rPr>
              <a:t>......&gt; </a:t>
            </a:r>
          </a:p>
          <a:p>
            <a:pPr marL="0" indent="0">
              <a:buFont typeface="Wingdings 3" pitchFamily="18" charset="2"/>
              <a:buNone/>
            </a:pPr>
            <a:r>
              <a:rPr lang="zh-CN" altLang="en-US" sz="2400" b="1" smtClean="0">
                <a:solidFill>
                  <a:srgbClr val="0070C0"/>
                </a:solidFill>
                <a:latin typeface="Times New Roman" pitchFamily="18" charset="0"/>
                <a:cs typeface="Times New Roman" pitchFamily="18" charset="0"/>
              </a:rPr>
              <a:t>返回类型 函数名</a:t>
            </a:r>
            <a:r>
              <a:rPr lang="en-US" altLang="zh-CN" sz="2400" b="1" smtClean="0">
                <a:solidFill>
                  <a:srgbClr val="0070C0"/>
                </a:solidFill>
                <a:latin typeface="Times New Roman" pitchFamily="18" charset="0"/>
                <a:cs typeface="Times New Roman" pitchFamily="18" charset="0"/>
              </a:rPr>
              <a:t>(</a:t>
            </a:r>
            <a:r>
              <a:rPr lang="zh-CN" altLang="en-US" sz="2400" b="1" smtClean="0">
                <a:solidFill>
                  <a:srgbClr val="0070C0"/>
                </a:solidFill>
                <a:latin typeface="Times New Roman" pitchFamily="18" charset="0"/>
                <a:cs typeface="Times New Roman" pitchFamily="18" charset="0"/>
              </a:rPr>
              <a:t>参数列表</a:t>
            </a:r>
            <a:r>
              <a:rPr lang="en-US" altLang="zh-CN" sz="2400" b="1" smtClean="0">
                <a:solidFill>
                  <a:srgbClr val="0070C0"/>
                </a:solidFill>
                <a:latin typeface="Times New Roman" pitchFamily="18" charset="0"/>
                <a:cs typeface="Times New Roman" pitchFamily="18" charset="0"/>
              </a:rPr>
              <a:t>)</a:t>
            </a:r>
            <a:endParaRPr lang="zh-CN" altLang="en-US" sz="2400" smtClean="0">
              <a:solidFill>
                <a:srgbClr val="0070C0"/>
              </a:solidFill>
              <a:latin typeface="Times New Roman" pitchFamily="18" charset="0"/>
              <a:cs typeface="Times New Roman" pitchFamily="18" charset="0"/>
            </a:endParaRPr>
          </a:p>
          <a:p>
            <a:pPr marL="0" indent="0">
              <a:buFont typeface="Wingdings 3" pitchFamily="18" charset="2"/>
              <a:buNone/>
            </a:pPr>
            <a:r>
              <a:rPr lang="zh-CN" altLang="en-US" sz="2400" b="1" smtClean="0">
                <a:solidFill>
                  <a:srgbClr val="0070C0"/>
                </a:solidFill>
                <a:latin typeface="Times New Roman" pitchFamily="18" charset="0"/>
                <a:cs typeface="Times New Roman" pitchFamily="18" charset="0"/>
              </a:rPr>
              <a:t>　　　</a:t>
            </a:r>
            <a:r>
              <a:rPr lang="en-US" altLang="zh-CN" sz="2400" b="1" smtClean="0">
                <a:solidFill>
                  <a:srgbClr val="0070C0"/>
                </a:solidFill>
                <a:latin typeface="Times New Roman" pitchFamily="18" charset="0"/>
                <a:cs typeface="Times New Roman" pitchFamily="18" charset="0"/>
              </a:rPr>
              <a:t>{</a:t>
            </a:r>
            <a:endParaRPr lang="zh-CN" altLang="en-US" sz="2400" smtClean="0">
              <a:solidFill>
                <a:srgbClr val="0070C0"/>
              </a:solidFill>
              <a:latin typeface="Times New Roman" pitchFamily="18" charset="0"/>
              <a:cs typeface="Times New Roman" pitchFamily="18" charset="0"/>
            </a:endParaRPr>
          </a:p>
          <a:p>
            <a:pPr marL="0" indent="0">
              <a:buFont typeface="Wingdings 3" pitchFamily="18" charset="2"/>
              <a:buNone/>
            </a:pPr>
            <a:r>
              <a:rPr lang="zh-CN" altLang="en-US" sz="2400" b="1" smtClean="0">
                <a:solidFill>
                  <a:srgbClr val="0070C0"/>
                </a:solidFill>
                <a:latin typeface="Times New Roman" pitchFamily="18" charset="0"/>
                <a:cs typeface="Times New Roman" pitchFamily="18" charset="0"/>
              </a:rPr>
              <a:t>　　　　　　函数体</a:t>
            </a:r>
            <a:endParaRPr lang="zh-CN" altLang="en-US" sz="2400" smtClean="0">
              <a:solidFill>
                <a:srgbClr val="0070C0"/>
              </a:solidFill>
              <a:latin typeface="Times New Roman" pitchFamily="18" charset="0"/>
              <a:cs typeface="Times New Roman" pitchFamily="18" charset="0"/>
            </a:endParaRPr>
          </a:p>
          <a:p>
            <a:pPr marL="0" indent="0">
              <a:buFont typeface="Wingdings 3" pitchFamily="18" charset="2"/>
              <a:buNone/>
            </a:pPr>
            <a:r>
              <a:rPr lang="zh-CN" altLang="en-US" sz="2400" b="1" smtClean="0">
                <a:solidFill>
                  <a:srgbClr val="0070C0"/>
                </a:solidFill>
                <a:latin typeface="Times New Roman" pitchFamily="18" charset="0"/>
                <a:cs typeface="Times New Roman" pitchFamily="18" charset="0"/>
              </a:rPr>
              <a:t>　　　</a:t>
            </a:r>
            <a:r>
              <a:rPr lang="en-US" altLang="zh-CN" sz="2400" b="1" smtClean="0">
                <a:solidFill>
                  <a:srgbClr val="0070C0"/>
                </a:solidFill>
                <a:latin typeface="Times New Roman" pitchFamily="18" charset="0"/>
                <a:cs typeface="Times New Roman" pitchFamily="18" charset="0"/>
              </a:rPr>
              <a:t>}</a:t>
            </a:r>
            <a:endParaRPr lang="en-US" altLang="zh-CN" sz="2400" smtClean="0">
              <a:latin typeface="Times New Roman" pitchFamily="18" charset="0"/>
              <a:cs typeface="Times New Roman" pitchFamily="18" charset="0"/>
            </a:endParaRPr>
          </a:p>
          <a:p>
            <a:pPr marL="0" indent="0">
              <a:lnSpc>
                <a:spcPct val="120000"/>
              </a:lnSpc>
              <a:buFont typeface="Wingdings 3" pitchFamily="18" charset="2"/>
              <a:buNone/>
            </a:pPr>
            <a:r>
              <a:rPr lang="zh-CN" altLang="en-US" sz="2400" smtClean="0">
                <a:latin typeface="Times New Roman" pitchFamily="18" charset="0"/>
                <a:cs typeface="Times New Roman" pitchFamily="18" charset="0"/>
              </a:rPr>
              <a:t>其中</a:t>
            </a:r>
            <a:r>
              <a:rPr lang="en-US" altLang="zh-CN" sz="2400" b="1" smtClean="0">
                <a:solidFill>
                  <a:srgbClr val="FF0000"/>
                </a:solidFill>
                <a:latin typeface="Times New Roman" pitchFamily="18" charset="0"/>
                <a:cs typeface="Times New Roman" pitchFamily="18" charset="0"/>
              </a:rPr>
              <a:t>template</a:t>
            </a:r>
            <a:r>
              <a:rPr lang="zh-CN" altLang="en-US" sz="2400" smtClean="0">
                <a:latin typeface="Times New Roman" pitchFamily="18" charset="0"/>
                <a:cs typeface="Times New Roman" pitchFamily="18" charset="0"/>
              </a:rPr>
              <a:t>和</a:t>
            </a:r>
            <a:r>
              <a:rPr lang="en-US" altLang="zh-CN" sz="2400" b="1" smtClean="0">
                <a:solidFill>
                  <a:srgbClr val="FF0000"/>
                </a:solidFill>
                <a:latin typeface="Times New Roman" pitchFamily="18" charset="0"/>
                <a:cs typeface="Times New Roman" pitchFamily="18" charset="0"/>
              </a:rPr>
              <a:t>typename</a:t>
            </a:r>
            <a:r>
              <a:rPr lang="zh-CN" altLang="en-US" sz="2400" smtClean="0">
                <a:latin typeface="Times New Roman" pitchFamily="18" charset="0"/>
                <a:cs typeface="Times New Roman" pitchFamily="18" charset="0"/>
              </a:rPr>
              <a:t>是关键字，</a:t>
            </a:r>
            <a:r>
              <a:rPr lang="en-US" altLang="zh-CN" sz="2400" b="1" smtClean="0">
                <a:solidFill>
                  <a:srgbClr val="FF0000"/>
                </a:solidFill>
                <a:latin typeface="Times New Roman" pitchFamily="18" charset="0"/>
                <a:cs typeface="Times New Roman" pitchFamily="18" charset="0"/>
              </a:rPr>
              <a:t>typename</a:t>
            </a:r>
            <a:r>
              <a:rPr lang="zh-CN" altLang="en-US" sz="2400" smtClean="0">
                <a:latin typeface="Times New Roman" pitchFamily="18" charset="0"/>
                <a:cs typeface="Times New Roman" pitchFamily="18" charset="0"/>
              </a:rPr>
              <a:t>可以用</a:t>
            </a:r>
            <a:r>
              <a:rPr lang="en-US" altLang="zh-CN" sz="2400" smtClean="0">
                <a:latin typeface="Times New Roman" pitchFamily="18" charset="0"/>
                <a:cs typeface="Times New Roman" pitchFamily="18" charset="0"/>
              </a:rPr>
              <a:t> </a:t>
            </a:r>
            <a:r>
              <a:rPr lang="en-US" altLang="zh-CN" sz="2400" b="1" smtClean="0">
                <a:solidFill>
                  <a:srgbClr val="FF0000"/>
                </a:solidFill>
                <a:latin typeface="Times New Roman" pitchFamily="18" charset="0"/>
                <a:cs typeface="Times New Roman" pitchFamily="18" charset="0"/>
              </a:rPr>
              <a:t>class</a:t>
            </a:r>
            <a:r>
              <a:rPr lang="zh-CN" altLang="en-US" sz="2400" smtClean="0">
                <a:latin typeface="Times New Roman" pitchFamily="18" charset="0"/>
                <a:cs typeface="Times New Roman" pitchFamily="18" charset="0"/>
              </a:rPr>
              <a:t>关键字代替，在这里</a:t>
            </a:r>
            <a:r>
              <a:rPr lang="en-US" altLang="zh-CN" sz="2400" b="1" smtClean="0">
                <a:solidFill>
                  <a:srgbClr val="FF0000"/>
                </a:solidFill>
                <a:latin typeface="Times New Roman" pitchFamily="18" charset="0"/>
                <a:cs typeface="Times New Roman" pitchFamily="18" charset="0"/>
              </a:rPr>
              <a:t>typename </a:t>
            </a:r>
            <a:r>
              <a:rPr lang="zh-CN" altLang="en-US" sz="2400" smtClean="0">
                <a:latin typeface="Times New Roman" pitchFamily="18" charset="0"/>
                <a:cs typeface="Times New Roman" pitchFamily="18" charset="0"/>
              </a:rPr>
              <a:t>和</a:t>
            </a:r>
            <a:r>
              <a:rPr lang="en-US" altLang="zh-CN" sz="2400" b="1" smtClean="0">
                <a:solidFill>
                  <a:srgbClr val="FF0000"/>
                </a:solidFill>
                <a:latin typeface="Times New Roman" pitchFamily="18" charset="0"/>
                <a:cs typeface="Times New Roman" pitchFamily="18" charset="0"/>
              </a:rPr>
              <a:t>class</a:t>
            </a:r>
            <a:r>
              <a:rPr lang="zh-CN" altLang="en-US" sz="2400" smtClean="0">
                <a:latin typeface="Times New Roman" pitchFamily="18" charset="0"/>
                <a:cs typeface="Times New Roman" pitchFamily="18" charset="0"/>
              </a:rPr>
              <a:t>没区别。</a:t>
            </a:r>
            <a:endParaRPr lang="en-US" altLang="zh-CN" sz="2400" smtClean="0">
              <a:latin typeface="Times New Roman" pitchFamily="18" charset="0"/>
              <a:cs typeface="Times New Roman" pitchFamily="18" charset="0"/>
            </a:endParaRPr>
          </a:p>
          <a:p>
            <a:pPr marL="0" indent="0">
              <a:lnSpc>
                <a:spcPct val="120000"/>
              </a:lnSpc>
              <a:buFont typeface="Wingdings 3" pitchFamily="18" charset="2"/>
              <a:buNone/>
            </a:pPr>
            <a:r>
              <a:rPr lang="zh-CN" altLang="en-US" sz="2400" b="1" smtClean="0">
                <a:solidFill>
                  <a:srgbClr val="FF0000"/>
                </a:solidFill>
                <a:latin typeface="Times New Roman" pitchFamily="18" charset="0"/>
                <a:cs typeface="Times New Roman" pitchFamily="18" charset="0"/>
              </a:rPr>
              <a:t>注意</a:t>
            </a:r>
            <a:r>
              <a:rPr lang="zh-CN" altLang="en-US" sz="2400" smtClean="0">
                <a:latin typeface="Times New Roman" pitchFamily="18" charset="0"/>
                <a:cs typeface="Times New Roman" pitchFamily="18" charset="0"/>
              </a:rPr>
              <a:t>：早期模板用的是</a:t>
            </a:r>
            <a:r>
              <a:rPr lang="en-US" altLang="zh-CN" sz="2400" smtClean="0">
                <a:latin typeface="Times New Roman" pitchFamily="18" charset="0"/>
                <a:cs typeface="Times New Roman" pitchFamily="18" charset="0"/>
              </a:rPr>
              <a:t>class</a:t>
            </a:r>
            <a:r>
              <a:rPr lang="zh-CN" altLang="en-US" sz="2400" smtClean="0">
                <a:latin typeface="Times New Roman" pitchFamily="18" charset="0"/>
                <a:cs typeface="Times New Roman" pitchFamily="18" charset="0"/>
              </a:rPr>
              <a:t>关键字，但是因为</a:t>
            </a:r>
            <a:r>
              <a:rPr lang="en-US" altLang="zh-CN" sz="2400" smtClean="0">
                <a:latin typeface="Times New Roman" pitchFamily="18" charset="0"/>
                <a:cs typeface="Times New Roman" pitchFamily="18" charset="0"/>
              </a:rPr>
              <a:t>class</a:t>
            </a:r>
            <a:r>
              <a:rPr lang="zh-CN" altLang="en-US" sz="2400" smtClean="0">
                <a:latin typeface="Times New Roman" pitchFamily="18" charset="0"/>
                <a:cs typeface="Times New Roman" pitchFamily="18" charset="0"/>
              </a:rPr>
              <a:t>和类的定义容易被混淆，后来改为也支持用</a:t>
            </a:r>
            <a:r>
              <a:rPr lang="en-US" altLang="zh-CN" sz="2400" smtClean="0">
                <a:latin typeface="Times New Roman" pitchFamily="18" charset="0"/>
                <a:cs typeface="Times New Roman" pitchFamily="18" charset="0"/>
              </a:rPr>
              <a:t>typename</a:t>
            </a:r>
            <a:r>
              <a:rPr lang="zh-CN" altLang="en-US" sz="2400" smtClean="0">
                <a:latin typeface="Times New Roman" pitchFamily="18" charset="0"/>
                <a:cs typeface="Times New Roman" pitchFamily="18" charset="0"/>
              </a:rPr>
              <a:t>来定义模板</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内容占位符 2"/>
          <p:cNvSpPr>
            <a:spLocks noGrp="1"/>
          </p:cNvSpPr>
          <p:nvPr>
            <p:ph idx="1"/>
          </p:nvPr>
        </p:nvSpPr>
        <p:spPr>
          <a:xfrm>
            <a:off x="436563" y="249238"/>
            <a:ext cx="10058400" cy="4022725"/>
          </a:xfrm>
        </p:spPr>
        <p:txBody>
          <a:bodyPr/>
          <a:lstStyle/>
          <a:p>
            <a:r>
              <a:rPr lang="en-US" altLang="zh-CN" sz="2800" smtClean="0"/>
              <a:t>eg</a:t>
            </a:r>
            <a:r>
              <a:rPr lang="zh-CN" altLang="en-US" sz="2800" smtClean="0"/>
              <a:t>：我们要比较三个</a:t>
            </a:r>
            <a:r>
              <a:rPr lang="en-US" altLang="zh-CN" sz="2800" smtClean="0"/>
              <a:t>int</a:t>
            </a:r>
            <a:r>
              <a:rPr lang="zh-CN" altLang="en-US" sz="2800" smtClean="0"/>
              <a:t>、</a:t>
            </a:r>
            <a:r>
              <a:rPr lang="en-US" altLang="zh-CN" sz="2800" smtClean="0"/>
              <a:t>float</a:t>
            </a:r>
            <a:r>
              <a:rPr lang="zh-CN" altLang="en-US" sz="2800" smtClean="0"/>
              <a:t>、</a:t>
            </a:r>
            <a:r>
              <a:rPr lang="en-US" altLang="zh-CN" sz="2800" smtClean="0"/>
              <a:t>char</a:t>
            </a:r>
            <a:r>
              <a:rPr lang="zh-CN" altLang="en-US" sz="2800" smtClean="0"/>
              <a:t>数据的大小</a:t>
            </a:r>
            <a:endParaRPr lang="en-US" altLang="zh-CN" sz="2800" smtClean="0"/>
          </a:p>
          <a:p>
            <a:endParaRPr lang="zh-CN" altLang="en-US" smtClean="0"/>
          </a:p>
        </p:txBody>
      </p:sp>
      <p:pic>
        <p:nvPicPr>
          <p:cNvPr id="4" name="图片 3"/>
          <p:cNvPicPr>
            <a:picLocks noChangeAspect="1"/>
          </p:cNvPicPr>
          <p:nvPr/>
        </p:nvPicPr>
        <p:blipFill>
          <a:blip r:embed="rId3"/>
          <a:srcRect/>
          <a:stretch>
            <a:fillRect/>
          </a:stretch>
        </p:blipFill>
        <p:spPr bwMode="auto">
          <a:xfrm>
            <a:off x="668338" y="1025525"/>
            <a:ext cx="3644900" cy="1919288"/>
          </a:xfrm>
          <a:prstGeom prst="rect">
            <a:avLst/>
          </a:prstGeom>
          <a:noFill/>
          <a:ln w="9525">
            <a:noFill/>
            <a:miter lim="800000"/>
            <a:headEnd/>
            <a:tailEnd/>
          </a:ln>
        </p:spPr>
      </p:pic>
      <p:pic>
        <p:nvPicPr>
          <p:cNvPr id="5" name="图片 4"/>
          <p:cNvPicPr>
            <a:picLocks noChangeAspect="1"/>
          </p:cNvPicPr>
          <p:nvPr/>
        </p:nvPicPr>
        <p:blipFill>
          <a:blip r:embed="rId4"/>
          <a:srcRect/>
          <a:stretch>
            <a:fillRect/>
          </a:stretch>
        </p:blipFill>
        <p:spPr bwMode="auto">
          <a:xfrm>
            <a:off x="4681538" y="1025525"/>
            <a:ext cx="3289300" cy="1914525"/>
          </a:xfrm>
          <a:prstGeom prst="rect">
            <a:avLst/>
          </a:prstGeom>
          <a:noFill/>
          <a:ln w="9525">
            <a:noFill/>
            <a:miter lim="800000"/>
            <a:headEnd/>
            <a:tailEnd/>
          </a:ln>
        </p:spPr>
      </p:pic>
      <p:pic>
        <p:nvPicPr>
          <p:cNvPr id="6" name="图片 5"/>
          <p:cNvPicPr>
            <a:picLocks noChangeAspect="1"/>
          </p:cNvPicPr>
          <p:nvPr/>
        </p:nvPicPr>
        <p:blipFill>
          <a:blip r:embed="rId5"/>
          <a:srcRect/>
          <a:stretch>
            <a:fillRect/>
          </a:stretch>
        </p:blipFill>
        <p:spPr bwMode="auto">
          <a:xfrm>
            <a:off x="8339138" y="1025525"/>
            <a:ext cx="3260725" cy="1909763"/>
          </a:xfrm>
          <a:prstGeom prst="rect">
            <a:avLst/>
          </a:prstGeom>
          <a:noFill/>
          <a:ln w="9525">
            <a:noFill/>
            <a:miter lim="800000"/>
            <a:headEnd/>
            <a:tailEnd/>
          </a:ln>
        </p:spPr>
      </p:pic>
      <p:pic>
        <p:nvPicPr>
          <p:cNvPr id="7" name="图片 6"/>
          <p:cNvPicPr>
            <a:picLocks noChangeAspect="1"/>
          </p:cNvPicPr>
          <p:nvPr/>
        </p:nvPicPr>
        <p:blipFill>
          <a:blip r:embed="rId6"/>
          <a:srcRect/>
          <a:stretch>
            <a:fillRect/>
          </a:stretch>
        </p:blipFill>
        <p:spPr bwMode="auto">
          <a:xfrm>
            <a:off x="668338" y="3187700"/>
            <a:ext cx="5678487" cy="3181350"/>
          </a:xfrm>
          <a:prstGeom prst="rect">
            <a:avLst/>
          </a:prstGeom>
          <a:noFill/>
          <a:ln w="9525">
            <a:noFill/>
            <a:miter lim="800000"/>
            <a:headEnd/>
            <a:tailEnd/>
          </a:ln>
        </p:spPr>
      </p:pic>
      <p:pic>
        <p:nvPicPr>
          <p:cNvPr id="8" name="图片 7"/>
          <p:cNvPicPr>
            <a:picLocks noChangeAspect="1"/>
          </p:cNvPicPr>
          <p:nvPr/>
        </p:nvPicPr>
        <p:blipFill>
          <a:blip r:embed="rId7"/>
          <a:srcRect/>
          <a:stretch>
            <a:fillRect/>
          </a:stretch>
        </p:blipFill>
        <p:spPr bwMode="auto">
          <a:xfrm>
            <a:off x="6907213" y="3471863"/>
            <a:ext cx="4556125" cy="2370137"/>
          </a:xfrm>
          <a:prstGeom prst="rect">
            <a:avLst/>
          </a:prstGeom>
          <a:noFill/>
          <a:ln w="9525">
            <a:noFill/>
            <a:miter lim="800000"/>
            <a:headEnd/>
            <a:tailEnd/>
          </a:ln>
        </p:spPr>
      </p:pic>
      <p:cxnSp>
        <p:nvCxnSpPr>
          <p:cNvPr id="11" name="直接连接符 10"/>
          <p:cNvCxnSpPr/>
          <p:nvPr/>
        </p:nvCxnSpPr>
        <p:spPr>
          <a:xfrm>
            <a:off x="7261225" y="3998913"/>
            <a:ext cx="4311650" cy="14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7258050" y="4975225"/>
            <a:ext cx="4341813" cy="190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258050" y="3979863"/>
            <a:ext cx="1588" cy="9953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1572875" y="3998913"/>
            <a:ext cx="1588" cy="9953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a:spLocks noChangeArrowheads="1"/>
          </p:cNvSpPr>
          <p:nvPr/>
        </p:nvSpPr>
        <p:spPr bwMode="auto">
          <a:xfrm>
            <a:off x="1420813" y="6161088"/>
            <a:ext cx="7920037" cy="461962"/>
          </a:xfrm>
          <a:prstGeom prst="rect">
            <a:avLst/>
          </a:prstGeom>
          <a:noFill/>
          <a:ln w="9525">
            <a:noFill/>
            <a:miter lim="800000"/>
            <a:headEnd/>
            <a:tailEnd/>
          </a:ln>
        </p:spPr>
        <p:txBody>
          <a:bodyPr wrap="none">
            <a:spAutoFit/>
          </a:bodyPr>
          <a:lstStyle/>
          <a:p>
            <a:r>
              <a:rPr lang="zh-CN" altLang="en-US" sz="2400" b="1">
                <a:solidFill>
                  <a:srgbClr val="FF0000"/>
                </a:solidFill>
                <a:latin typeface="Century Gothic"/>
                <a:ea typeface="幼圆" pitchFamily="49" charset="-122"/>
              </a:rPr>
              <a:t>使用模板的目的就是能够让程序员编写与类型无关的代码</a:t>
            </a:r>
            <a:endParaRPr lang="zh-CN" altLang="en-US" sz="2400">
              <a:solidFill>
                <a:srgbClr val="FF0000"/>
              </a:solidFill>
              <a:latin typeface="Century Gothic"/>
              <a:ea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rcRect/>
          <a:stretch>
            <a:fillRect/>
          </a:stretch>
        </p:blipFill>
        <p:spPr bwMode="auto">
          <a:xfrm>
            <a:off x="6691313" y="2698750"/>
            <a:ext cx="5448300" cy="2832100"/>
          </a:xfrm>
          <a:prstGeom prst="rect">
            <a:avLst/>
          </a:prstGeom>
          <a:noFill/>
          <a:ln w="9525">
            <a:noFill/>
            <a:miter lim="800000"/>
            <a:headEnd/>
            <a:tailEnd/>
          </a:ln>
        </p:spPr>
      </p:pic>
      <p:pic>
        <p:nvPicPr>
          <p:cNvPr id="4" name="图片 3"/>
          <p:cNvPicPr>
            <a:picLocks noChangeAspect="1"/>
          </p:cNvPicPr>
          <p:nvPr/>
        </p:nvPicPr>
        <p:blipFill>
          <a:blip r:embed="rId3"/>
          <a:srcRect/>
          <a:stretch>
            <a:fillRect/>
          </a:stretch>
        </p:blipFill>
        <p:spPr bwMode="auto">
          <a:xfrm>
            <a:off x="285750" y="2355850"/>
            <a:ext cx="6354763" cy="3562350"/>
          </a:xfrm>
          <a:prstGeom prst="rect">
            <a:avLst/>
          </a:prstGeom>
          <a:noFill/>
          <a:ln w="9525">
            <a:noFill/>
            <a:miter lim="800000"/>
            <a:headEnd/>
            <a:tailEnd/>
          </a:ln>
        </p:spPr>
      </p:pic>
      <p:grpSp>
        <p:nvGrpSpPr>
          <p:cNvPr id="10" name="组合 9"/>
          <p:cNvGrpSpPr>
            <a:grpSpLocks/>
          </p:cNvGrpSpPr>
          <p:nvPr/>
        </p:nvGrpSpPr>
        <p:grpSpPr bwMode="auto">
          <a:xfrm>
            <a:off x="8054975" y="3373438"/>
            <a:ext cx="1973263" cy="342900"/>
            <a:chOff x="6962668" y="2122574"/>
            <a:chExt cx="4342509" cy="1014940"/>
          </a:xfrm>
        </p:grpSpPr>
        <p:cxnSp>
          <p:nvCxnSpPr>
            <p:cNvPr id="6" name="直接连接符 5"/>
            <p:cNvCxnSpPr/>
            <p:nvPr/>
          </p:nvCxnSpPr>
          <p:spPr>
            <a:xfrm>
              <a:off x="6966163" y="2141369"/>
              <a:ext cx="4311066" cy="1409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962668" y="3118719"/>
              <a:ext cx="4342509" cy="1879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962668" y="2122574"/>
              <a:ext cx="3495" cy="99614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1277228" y="2141369"/>
              <a:ext cx="3492" cy="99614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6628" name="矩形 10"/>
          <p:cNvSpPr>
            <a:spLocks noChangeArrowheads="1"/>
          </p:cNvSpPr>
          <p:nvPr/>
        </p:nvSpPr>
        <p:spPr bwMode="auto">
          <a:xfrm>
            <a:off x="1746250" y="566738"/>
            <a:ext cx="10118725" cy="523875"/>
          </a:xfrm>
          <a:prstGeom prst="rect">
            <a:avLst/>
          </a:prstGeom>
          <a:noFill/>
          <a:ln w="9525">
            <a:noFill/>
            <a:miter lim="800000"/>
            <a:headEnd/>
            <a:tailEnd/>
          </a:ln>
        </p:spPr>
        <p:txBody>
          <a:bodyPr>
            <a:spAutoFit/>
          </a:bodyPr>
          <a:lstStyle/>
          <a:p>
            <a:r>
              <a:rPr lang="zh-CN" altLang="en-US" sz="2800" b="1">
                <a:latin typeface="Century Gothic"/>
                <a:ea typeface="幼圆" pitchFamily="49" charset="-122"/>
              </a:rPr>
              <a:t>当调用这样的模板函数时类型</a:t>
            </a:r>
            <a:r>
              <a:rPr lang="en-US" altLang="zh-CN" sz="2800" b="1">
                <a:latin typeface="Century Gothic"/>
                <a:ea typeface="幼圆" pitchFamily="49" charset="-122"/>
              </a:rPr>
              <a:t>T</a:t>
            </a:r>
            <a:r>
              <a:rPr lang="zh-CN" altLang="en-US" sz="2800" b="1">
                <a:latin typeface="Century Gothic"/>
                <a:ea typeface="幼圆" pitchFamily="49" charset="-122"/>
              </a:rPr>
              <a:t>就会被被调用时的类型所代替</a:t>
            </a:r>
          </a:p>
        </p:txBody>
      </p:sp>
      <p:sp>
        <p:nvSpPr>
          <p:cNvPr id="12" name="矩形 11"/>
          <p:cNvSpPr>
            <a:spLocks noChangeArrowheads="1"/>
          </p:cNvSpPr>
          <p:nvPr/>
        </p:nvSpPr>
        <p:spPr bwMode="auto">
          <a:xfrm>
            <a:off x="2533650" y="1185863"/>
            <a:ext cx="9275763" cy="998537"/>
          </a:xfrm>
          <a:prstGeom prst="rect">
            <a:avLst/>
          </a:prstGeom>
          <a:noFill/>
          <a:ln w="9525">
            <a:noFill/>
            <a:miter lim="800000"/>
            <a:headEnd/>
            <a:tailEnd/>
          </a:ln>
        </p:spPr>
        <p:txBody>
          <a:bodyPr>
            <a:spAutoFit/>
          </a:bodyPr>
          <a:lstStyle/>
          <a:p>
            <a:pPr>
              <a:lnSpc>
                <a:spcPct val="130000"/>
              </a:lnSpc>
            </a:pPr>
            <a:r>
              <a:rPr lang="zh-CN" altLang="en-US" sz="2400" b="1">
                <a:solidFill>
                  <a:srgbClr val="0070C0"/>
                </a:solidFill>
                <a:latin typeface="Century Gothic"/>
                <a:ea typeface="幼圆" pitchFamily="49" charset="-122"/>
              </a:rPr>
              <a:t>当</a:t>
            </a:r>
            <a:r>
              <a:rPr lang="en-US" altLang="zh-CN" sz="2400" b="1">
                <a:solidFill>
                  <a:srgbClr val="0070C0"/>
                </a:solidFill>
                <a:latin typeface="Century Gothic"/>
                <a:ea typeface="幼圆" pitchFamily="49" charset="-122"/>
              </a:rPr>
              <a:t>min(a,b,c)</a:t>
            </a:r>
            <a:r>
              <a:rPr lang="zh-CN" altLang="en-US" sz="2400">
                <a:solidFill>
                  <a:srgbClr val="0070C0"/>
                </a:solidFill>
                <a:latin typeface="Century Gothic"/>
                <a:ea typeface="幼圆" pitchFamily="49" charset="-122"/>
              </a:rPr>
              <a:t>其中</a:t>
            </a:r>
            <a:r>
              <a:rPr lang="en-US" altLang="zh-CN" sz="2400" b="1">
                <a:solidFill>
                  <a:srgbClr val="0070C0"/>
                </a:solidFill>
                <a:latin typeface="Century Gothic"/>
                <a:ea typeface="幼圆" pitchFamily="49" charset="-122"/>
              </a:rPr>
              <a:t>a</a:t>
            </a:r>
            <a:r>
              <a:rPr lang="zh-CN" altLang="en-US" sz="2400">
                <a:solidFill>
                  <a:srgbClr val="0070C0"/>
                </a:solidFill>
                <a:latin typeface="Century Gothic"/>
                <a:ea typeface="幼圆" pitchFamily="49" charset="-122"/>
              </a:rPr>
              <a:t>、</a:t>
            </a:r>
            <a:r>
              <a:rPr lang="en-US" altLang="zh-CN" sz="2400" b="1">
                <a:solidFill>
                  <a:srgbClr val="0070C0"/>
                </a:solidFill>
                <a:latin typeface="Century Gothic"/>
                <a:ea typeface="幼圆" pitchFamily="49" charset="-122"/>
              </a:rPr>
              <a:t>b</a:t>
            </a:r>
            <a:r>
              <a:rPr lang="zh-CN" altLang="en-US" sz="2400" b="1">
                <a:solidFill>
                  <a:srgbClr val="0070C0"/>
                </a:solidFill>
                <a:latin typeface="Century Gothic"/>
                <a:ea typeface="幼圆" pitchFamily="49" charset="-122"/>
              </a:rPr>
              <a:t>、</a:t>
            </a:r>
            <a:r>
              <a:rPr lang="en-US" altLang="zh-CN" sz="2400" b="1">
                <a:solidFill>
                  <a:srgbClr val="0070C0"/>
                </a:solidFill>
                <a:latin typeface="Century Gothic"/>
                <a:ea typeface="幼圆" pitchFamily="49" charset="-122"/>
              </a:rPr>
              <a:t>c</a:t>
            </a:r>
            <a:r>
              <a:rPr lang="zh-CN" altLang="en-US" sz="2400">
                <a:solidFill>
                  <a:srgbClr val="0070C0"/>
                </a:solidFill>
                <a:latin typeface="Century Gothic"/>
                <a:ea typeface="幼圆" pitchFamily="49" charset="-122"/>
              </a:rPr>
              <a:t>是</a:t>
            </a:r>
            <a:r>
              <a:rPr lang="en-US" altLang="zh-CN" sz="2400" b="1">
                <a:solidFill>
                  <a:srgbClr val="0070C0"/>
                </a:solidFill>
                <a:latin typeface="Century Gothic"/>
                <a:ea typeface="幼圆" pitchFamily="49" charset="-122"/>
              </a:rPr>
              <a:t>int</a:t>
            </a:r>
            <a:r>
              <a:rPr lang="en-US" altLang="zh-CN" sz="2400">
                <a:solidFill>
                  <a:srgbClr val="0070C0"/>
                </a:solidFill>
                <a:latin typeface="Century Gothic"/>
                <a:ea typeface="幼圆" pitchFamily="49" charset="-122"/>
              </a:rPr>
              <a:t> </a:t>
            </a:r>
            <a:r>
              <a:rPr lang="zh-CN" altLang="en-US" sz="2400">
                <a:solidFill>
                  <a:srgbClr val="0070C0"/>
                </a:solidFill>
                <a:latin typeface="Century Gothic"/>
                <a:ea typeface="幼圆" pitchFamily="49" charset="-122"/>
              </a:rPr>
              <a:t>型时，这时模板函数</a:t>
            </a:r>
            <a:r>
              <a:rPr lang="en-US" altLang="zh-CN" sz="2400">
                <a:solidFill>
                  <a:srgbClr val="0070C0"/>
                </a:solidFill>
                <a:latin typeface="Century Gothic"/>
                <a:ea typeface="幼圆" pitchFamily="49" charset="-122"/>
              </a:rPr>
              <a:t>min</a:t>
            </a:r>
            <a:r>
              <a:rPr lang="zh-CN" altLang="en-US" sz="2400">
                <a:solidFill>
                  <a:srgbClr val="0070C0"/>
                </a:solidFill>
                <a:latin typeface="Century Gothic"/>
                <a:ea typeface="幼圆" pitchFamily="49" charset="-122"/>
              </a:rPr>
              <a:t>中的形参</a:t>
            </a:r>
            <a:r>
              <a:rPr lang="en-US" altLang="zh-CN" sz="2400" b="1">
                <a:solidFill>
                  <a:srgbClr val="0070C0"/>
                </a:solidFill>
                <a:latin typeface="Century Gothic"/>
                <a:ea typeface="幼圆" pitchFamily="49" charset="-122"/>
              </a:rPr>
              <a:t>T</a:t>
            </a:r>
            <a:r>
              <a:rPr lang="zh-CN" altLang="en-US" sz="2400">
                <a:solidFill>
                  <a:srgbClr val="0070C0"/>
                </a:solidFill>
                <a:latin typeface="Century Gothic"/>
                <a:ea typeface="幼圆" pitchFamily="49" charset="-122"/>
              </a:rPr>
              <a:t>就会被</a:t>
            </a:r>
            <a:r>
              <a:rPr lang="en-US" altLang="zh-CN" sz="2400" b="1">
                <a:solidFill>
                  <a:srgbClr val="0070C0"/>
                </a:solidFill>
                <a:latin typeface="Century Gothic"/>
                <a:ea typeface="幼圆" pitchFamily="49" charset="-122"/>
              </a:rPr>
              <a:t>int</a:t>
            </a:r>
            <a:r>
              <a:rPr lang="en-US" altLang="zh-CN" sz="2400">
                <a:solidFill>
                  <a:srgbClr val="0070C0"/>
                </a:solidFill>
                <a:latin typeface="Century Gothic"/>
                <a:ea typeface="幼圆" pitchFamily="49" charset="-122"/>
              </a:rPr>
              <a:t> </a:t>
            </a:r>
            <a:r>
              <a:rPr lang="zh-CN" altLang="en-US" sz="2400">
                <a:solidFill>
                  <a:srgbClr val="0070C0"/>
                </a:solidFill>
                <a:latin typeface="Century Gothic"/>
                <a:ea typeface="幼圆" pitchFamily="49" charset="-122"/>
              </a:rPr>
              <a:t>所代替，模板函数就实例化为</a:t>
            </a:r>
            <a:r>
              <a:rPr lang="en-US" altLang="zh-CN" sz="2400" b="1">
                <a:solidFill>
                  <a:srgbClr val="0070C0"/>
                </a:solidFill>
                <a:latin typeface="Century Gothic"/>
                <a:ea typeface="幼圆" pitchFamily="49" charset="-122"/>
              </a:rPr>
              <a:t>min(int a, int b, int c)</a:t>
            </a:r>
            <a:endParaRPr lang="zh-CN" altLang="en-US" sz="2400">
              <a:solidFill>
                <a:srgbClr val="0070C0"/>
              </a:solidFill>
              <a:latin typeface="Century Gothic"/>
              <a:ea typeface="幼圆" pitchFamily="49" charset="-122"/>
            </a:endParaRPr>
          </a:p>
        </p:txBody>
      </p:sp>
      <p:cxnSp>
        <p:nvCxnSpPr>
          <p:cNvPr id="14" name="直接箭头连接符 13"/>
          <p:cNvCxnSpPr/>
          <p:nvPr/>
        </p:nvCxnSpPr>
        <p:spPr>
          <a:xfrm flipH="1" flipV="1">
            <a:off x="8634413" y="2232025"/>
            <a:ext cx="490537" cy="11334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a:grpSpLocks/>
          </p:cNvGrpSpPr>
          <p:nvPr/>
        </p:nvGrpSpPr>
        <p:grpSpPr bwMode="auto">
          <a:xfrm>
            <a:off x="8054975" y="4059238"/>
            <a:ext cx="2259013" cy="377825"/>
            <a:chOff x="6962668" y="2122574"/>
            <a:chExt cx="4342509" cy="1014940"/>
          </a:xfrm>
        </p:grpSpPr>
        <p:cxnSp>
          <p:nvCxnSpPr>
            <p:cNvPr id="16" name="直接连接符 15"/>
            <p:cNvCxnSpPr/>
            <p:nvPr/>
          </p:nvCxnSpPr>
          <p:spPr>
            <a:xfrm>
              <a:off x="6965721" y="2143895"/>
              <a:ext cx="4311991" cy="127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962668" y="3116190"/>
              <a:ext cx="4342509" cy="213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962668" y="2122574"/>
              <a:ext cx="3053" cy="9936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1277711" y="2143895"/>
              <a:ext cx="0" cy="9936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矩形 19"/>
          <p:cNvSpPr>
            <a:spLocks noChangeArrowheads="1"/>
          </p:cNvSpPr>
          <p:nvPr/>
        </p:nvSpPr>
        <p:spPr bwMode="auto">
          <a:xfrm>
            <a:off x="2352675" y="5530850"/>
            <a:ext cx="9715500" cy="998538"/>
          </a:xfrm>
          <a:prstGeom prst="rect">
            <a:avLst/>
          </a:prstGeom>
          <a:noFill/>
          <a:ln w="9525">
            <a:noFill/>
            <a:miter lim="800000"/>
            <a:headEnd/>
            <a:tailEnd/>
          </a:ln>
        </p:spPr>
        <p:txBody>
          <a:bodyPr>
            <a:spAutoFit/>
          </a:bodyPr>
          <a:lstStyle/>
          <a:p>
            <a:pPr>
              <a:lnSpc>
                <a:spcPct val="130000"/>
              </a:lnSpc>
            </a:pPr>
            <a:r>
              <a:rPr lang="zh-CN" altLang="en-US" sz="2400" b="1">
                <a:solidFill>
                  <a:srgbClr val="FF0000"/>
                </a:solidFill>
                <a:latin typeface="Century Gothic"/>
                <a:ea typeface="幼圆" pitchFamily="49" charset="-122"/>
              </a:rPr>
              <a:t>当</a:t>
            </a:r>
            <a:r>
              <a:rPr lang="en-US" altLang="zh-CN" sz="2400" b="1">
                <a:solidFill>
                  <a:srgbClr val="FF0000"/>
                </a:solidFill>
                <a:latin typeface="Century Gothic"/>
                <a:ea typeface="幼圆" pitchFamily="49" charset="-122"/>
              </a:rPr>
              <a:t>min(a,b,c)</a:t>
            </a:r>
            <a:r>
              <a:rPr lang="zh-CN" altLang="en-US" sz="2400">
                <a:solidFill>
                  <a:srgbClr val="FF0000"/>
                </a:solidFill>
                <a:latin typeface="Century Gothic"/>
                <a:ea typeface="幼圆" pitchFamily="49" charset="-122"/>
              </a:rPr>
              <a:t>其中</a:t>
            </a:r>
            <a:r>
              <a:rPr lang="en-US" altLang="zh-CN" sz="2400" b="1">
                <a:solidFill>
                  <a:srgbClr val="FF0000"/>
                </a:solidFill>
                <a:latin typeface="Century Gothic"/>
                <a:ea typeface="幼圆" pitchFamily="49" charset="-122"/>
              </a:rPr>
              <a:t>a</a:t>
            </a:r>
            <a:r>
              <a:rPr lang="zh-CN" altLang="en-US" sz="2400">
                <a:solidFill>
                  <a:srgbClr val="FF0000"/>
                </a:solidFill>
                <a:latin typeface="Century Gothic"/>
                <a:ea typeface="幼圆" pitchFamily="49" charset="-122"/>
              </a:rPr>
              <a:t>、</a:t>
            </a:r>
            <a:r>
              <a:rPr lang="en-US" altLang="zh-CN" sz="2400" b="1">
                <a:solidFill>
                  <a:srgbClr val="FF0000"/>
                </a:solidFill>
                <a:latin typeface="Century Gothic"/>
                <a:ea typeface="幼圆" pitchFamily="49" charset="-122"/>
              </a:rPr>
              <a:t>b</a:t>
            </a:r>
            <a:r>
              <a:rPr lang="zh-CN" altLang="en-US" sz="2400" b="1">
                <a:solidFill>
                  <a:srgbClr val="FF0000"/>
                </a:solidFill>
                <a:latin typeface="Century Gothic"/>
                <a:ea typeface="幼圆" pitchFamily="49" charset="-122"/>
              </a:rPr>
              <a:t>、</a:t>
            </a:r>
            <a:r>
              <a:rPr lang="en-US" altLang="zh-CN" sz="2400" b="1">
                <a:solidFill>
                  <a:srgbClr val="FF0000"/>
                </a:solidFill>
                <a:latin typeface="Century Gothic"/>
                <a:ea typeface="幼圆" pitchFamily="49" charset="-122"/>
              </a:rPr>
              <a:t>c</a:t>
            </a:r>
            <a:r>
              <a:rPr lang="zh-CN" altLang="en-US" sz="2400">
                <a:solidFill>
                  <a:srgbClr val="FF0000"/>
                </a:solidFill>
                <a:latin typeface="Century Gothic"/>
                <a:ea typeface="幼圆" pitchFamily="49" charset="-122"/>
              </a:rPr>
              <a:t>是</a:t>
            </a:r>
            <a:r>
              <a:rPr lang="en-US" altLang="zh-CN" sz="2400" b="1">
                <a:solidFill>
                  <a:srgbClr val="FF0000"/>
                </a:solidFill>
                <a:latin typeface="Century Gothic"/>
                <a:ea typeface="幼圆" pitchFamily="49" charset="-122"/>
              </a:rPr>
              <a:t>char</a:t>
            </a:r>
            <a:r>
              <a:rPr lang="en-US" altLang="zh-CN" sz="2400">
                <a:solidFill>
                  <a:srgbClr val="FF0000"/>
                </a:solidFill>
                <a:latin typeface="Century Gothic"/>
                <a:ea typeface="幼圆" pitchFamily="49" charset="-122"/>
              </a:rPr>
              <a:t> </a:t>
            </a:r>
            <a:r>
              <a:rPr lang="zh-CN" altLang="en-US" sz="2400">
                <a:solidFill>
                  <a:srgbClr val="FF0000"/>
                </a:solidFill>
                <a:latin typeface="Century Gothic"/>
                <a:ea typeface="幼圆" pitchFamily="49" charset="-122"/>
              </a:rPr>
              <a:t>型时，这时模板函数</a:t>
            </a:r>
            <a:r>
              <a:rPr lang="en-US" altLang="zh-CN" sz="2400">
                <a:solidFill>
                  <a:srgbClr val="FF0000"/>
                </a:solidFill>
                <a:latin typeface="Century Gothic"/>
                <a:ea typeface="幼圆" pitchFamily="49" charset="-122"/>
              </a:rPr>
              <a:t>min</a:t>
            </a:r>
            <a:r>
              <a:rPr lang="zh-CN" altLang="en-US" sz="2400">
                <a:solidFill>
                  <a:srgbClr val="FF0000"/>
                </a:solidFill>
                <a:latin typeface="Century Gothic"/>
                <a:ea typeface="幼圆" pitchFamily="49" charset="-122"/>
              </a:rPr>
              <a:t>中的形参</a:t>
            </a:r>
            <a:r>
              <a:rPr lang="en-US" altLang="zh-CN" sz="2400" b="1">
                <a:solidFill>
                  <a:srgbClr val="FF0000"/>
                </a:solidFill>
                <a:latin typeface="Century Gothic"/>
                <a:ea typeface="幼圆" pitchFamily="49" charset="-122"/>
              </a:rPr>
              <a:t>T</a:t>
            </a:r>
            <a:r>
              <a:rPr lang="zh-CN" altLang="en-US" sz="2400">
                <a:solidFill>
                  <a:srgbClr val="FF0000"/>
                </a:solidFill>
                <a:latin typeface="Century Gothic"/>
                <a:ea typeface="幼圆" pitchFamily="49" charset="-122"/>
              </a:rPr>
              <a:t>就会被</a:t>
            </a:r>
            <a:r>
              <a:rPr lang="en-US" altLang="zh-CN" sz="2400" b="1">
                <a:solidFill>
                  <a:srgbClr val="FF0000"/>
                </a:solidFill>
                <a:latin typeface="Century Gothic"/>
                <a:ea typeface="幼圆" pitchFamily="49" charset="-122"/>
              </a:rPr>
              <a:t>char</a:t>
            </a:r>
            <a:r>
              <a:rPr lang="zh-CN" altLang="en-US" sz="2400">
                <a:solidFill>
                  <a:srgbClr val="FF0000"/>
                </a:solidFill>
                <a:latin typeface="Century Gothic"/>
                <a:ea typeface="幼圆" pitchFamily="49" charset="-122"/>
              </a:rPr>
              <a:t>所代替，模板函数就实例化为</a:t>
            </a:r>
            <a:r>
              <a:rPr lang="en-US" altLang="zh-CN" sz="2400" b="1">
                <a:solidFill>
                  <a:srgbClr val="FF0000"/>
                </a:solidFill>
                <a:latin typeface="Century Gothic"/>
                <a:ea typeface="幼圆" pitchFamily="49" charset="-122"/>
              </a:rPr>
              <a:t>min(char a, char b, char c)</a:t>
            </a:r>
            <a:endParaRPr lang="zh-CN" altLang="en-US" sz="2400">
              <a:solidFill>
                <a:srgbClr val="FF0000"/>
              </a:solidFill>
              <a:latin typeface="Century Gothic"/>
              <a:ea typeface="幼圆" pitchFamily="49" charset="-122"/>
            </a:endParaRPr>
          </a:p>
        </p:txBody>
      </p:sp>
      <p:cxnSp>
        <p:nvCxnSpPr>
          <p:cNvPr id="21" name="直接箭头连接符 20"/>
          <p:cNvCxnSpPr/>
          <p:nvPr/>
        </p:nvCxnSpPr>
        <p:spPr>
          <a:xfrm flipH="1">
            <a:off x="9036050" y="4422775"/>
            <a:ext cx="550863" cy="12588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2592388" y="623888"/>
            <a:ext cx="8912225" cy="1281112"/>
          </a:xfrm>
        </p:spPr>
        <p:txBody>
          <a:bodyPr/>
          <a:lstStyle/>
          <a:p>
            <a:r>
              <a:rPr lang="zh-CN" altLang="en-US" smtClean="0">
                <a:solidFill>
                  <a:srgbClr val="FF0000"/>
                </a:solidFill>
              </a:rPr>
              <a:t>快速排序</a:t>
            </a:r>
            <a:r>
              <a:rPr lang="en-US" altLang="zh-CN" smtClean="0">
                <a:solidFill>
                  <a:srgbClr val="FF0000"/>
                </a:solidFill>
              </a:rPr>
              <a:t>sort</a:t>
            </a:r>
            <a:r>
              <a:rPr lang="zh-CN" altLang="en-US" smtClean="0"/>
              <a:t>（</a:t>
            </a:r>
            <a:r>
              <a:rPr lang="en-US" altLang="zh-CN" smtClean="0"/>
              <a:t>C++</a:t>
            </a:r>
            <a:r>
              <a:rPr lang="zh-CN" altLang="en-US" smtClean="0"/>
              <a:t>标准模板库）</a:t>
            </a:r>
          </a:p>
        </p:txBody>
      </p:sp>
      <p:sp>
        <p:nvSpPr>
          <p:cNvPr id="27650" name="内容占位符 2"/>
          <p:cNvSpPr>
            <a:spLocks noGrp="1"/>
          </p:cNvSpPr>
          <p:nvPr>
            <p:ph idx="1"/>
          </p:nvPr>
        </p:nvSpPr>
        <p:spPr>
          <a:xfrm>
            <a:off x="695325" y="1905000"/>
            <a:ext cx="10126663" cy="3732213"/>
          </a:xfrm>
        </p:spPr>
        <p:txBody>
          <a:bodyPr/>
          <a:lstStyle/>
          <a:p>
            <a:r>
              <a:rPr lang="zh-CN" altLang="en-US" sz="2800" b="1" smtClean="0">
                <a:solidFill>
                  <a:srgbClr val="0070C0"/>
                </a:solidFill>
              </a:rPr>
              <a:t>形式一（默认按照</a:t>
            </a:r>
            <a:r>
              <a:rPr lang="en-US" altLang="zh-CN" sz="2800" b="1" smtClean="0">
                <a:solidFill>
                  <a:srgbClr val="0070C0"/>
                </a:solidFill>
              </a:rPr>
              <a:t>&lt;</a:t>
            </a:r>
            <a:r>
              <a:rPr lang="zh-CN" altLang="en-US" sz="2800" b="1" smtClean="0">
                <a:solidFill>
                  <a:srgbClr val="0070C0"/>
                </a:solidFill>
              </a:rPr>
              <a:t>操作来执行）：</a:t>
            </a:r>
            <a:endParaRPr lang="en-US" altLang="zh-CN" sz="2800" b="1" smtClean="0">
              <a:solidFill>
                <a:srgbClr val="0070C0"/>
              </a:solidFill>
            </a:endParaRPr>
          </a:p>
          <a:p>
            <a:r>
              <a:rPr lang="en-US" altLang="zh-CN" smtClean="0"/>
              <a:t>//</a:t>
            </a:r>
            <a:r>
              <a:rPr lang="en-US" altLang="zh-CN" smtClean="0">
                <a:solidFill>
                  <a:srgbClr val="FF0000"/>
                </a:solidFill>
              </a:rPr>
              <a:t> _First</a:t>
            </a:r>
            <a:r>
              <a:rPr lang="zh-CN" altLang="en-US" smtClean="0"/>
              <a:t>为数组起始地址、</a:t>
            </a:r>
            <a:r>
              <a:rPr lang="en-US" altLang="zh-CN" smtClean="0">
                <a:solidFill>
                  <a:srgbClr val="FF0000"/>
                </a:solidFill>
              </a:rPr>
              <a:t> _Last</a:t>
            </a:r>
            <a:r>
              <a:rPr lang="zh-CN" altLang="en-US" smtClean="0"/>
              <a:t>为数组结束地址（排序元素不包括</a:t>
            </a:r>
            <a:r>
              <a:rPr lang="en-US" altLang="zh-CN" smtClean="0">
                <a:solidFill>
                  <a:srgbClr val="FF0000"/>
                </a:solidFill>
              </a:rPr>
              <a:t>_Last </a:t>
            </a:r>
            <a:r>
              <a:rPr lang="zh-CN" altLang="en-US" smtClean="0"/>
              <a:t>）</a:t>
            </a:r>
            <a:endParaRPr lang="en-US" altLang="zh-CN" smtClean="0"/>
          </a:p>
          <a:p>
            <a:r>
              <a:rPr lang="en-US" altLang="zh-CN" sz="2800" smtClean="0">
                <a:solidFill>
                  <a:srgbClr val="FF0000"/>
                </a:solidFill>
              </a:rPr>
              <a:t>template&lt;class _RanIt&gt; inline</a:t>
            </a:r>
          </a:p>
          <a:p>
            <a:pPr marL="200025" lvl="1" indent="0">
              <a:buFont typeface="Wingdings 3" pitchFamily="18" charset="2"/>
              <a:buNone/>
            </a:pPr>
            <a:r>
              <a:rPr lang="en-US" altLang="zh-CN" sz="2600" smtClean="0">
                <a:solidFill>
                  <a:srgbClr val="FF0000"/>
                </a:solidFill>
              </a:rPr>
              <a:t>	void sort(_RanIt  _First, _RanIt  _Last)</a:t>
            </a:r>
          </a:p>
          <a:p>
            <a:pPr marL="200025" lvl="1" indent="0">
              <a:buFont typeface="Wingdings 3" pitchFamily="18" charset="2"/>
              <a:buNone/>
            </a:pPr>
            <a:endParaRPr lang="en-US" altLang="zh-CN" sz="2600" smtClean="0">
              <a:solidFill>
                <a:srgbClr val="FF0000"/>
              </a:solidFill>
            </a:endParaRPr>
          </a:p>
          <a:p>
            <a:pPr marL="200025" lvl="1" indent="0">
              <a:buFont typeface="Wingdings 3" pitchFamily="18" charset="2"/>
              <a:buNone/>
            </a:pPr>
            <a:r>
              <a:rPr lang="zh-CN" altLang="en-US" sz="2600" b="1" smtClean="0">
                <a:solidFill>
                  <a:srgbClr val="0070C0"/>
                </a:solidFill>
              </a:rPr>
              <a:t>                                                    </a:t>
            </a:r>
            <a:endParaRPr lang="en-US" altLang="zh-CN" sz="2600" b="1" smtClean="0">
              <a:solidFill>
                <a:srgbClr val="0070C0"/>
              </a:solidFill>
            </a:endParaRPr>
          </a:p>
          <a:p>
            <a:pPr marL="200025" lvl="1" indent="0">
              <a:buFont typeface="Wingdings 3" pitchFamily="18" charset="2"/>
              <a:buNone/>
            </a:pPr>
            <a:r>
              <a:rPr lang="en-US" altLang="zh-CN" sz="2600" b="1" smtClean="0">
                <a:solidFill>
                  <a:srgbClr val="0070C0"/>
                </a:solidFill>
              </a:rPr>
              <a:t>                                        </a:t>
            </a:r>
            <a:r>
              <a:rPr lang="zh-CN" altLang="en-US" sz="2600" b="1" smtClean="0">
                <a:solidFill>
                  <a:srgbClr val="0070C0"/>
                </a:solidFill>
              </a:rPr>
              <a:t>调用举例：</a:t>
            </a:r>
          </a:p>
        </p:txBody>
      </p:sp>
      <p:pic>
        <p:nvPicPr>
          <p:cNvPr id="27651" name="图片 6"/>
          <p:cNvPicPr>
            <a:picLocks noChangeAspect="1"/>
          </p:cNvPicPr>
          <p:nvPr/>
        </p:nvPicPr>
        <p:blipFill>
          <a:blip r:embed="rId3"/>
          <a:srcRect/>
          <a:stretch>
            <a:fillRect/>
          </a:stretch>
        </p:blipFill>
        <p:spPr bwMode="auto">
          <a:xfrm>
            <a:off x="6300788" y="4257675"/>
            <a:ext cx="5553075" cy="2357438"/>
          </a:xfrm>
          <a:prstGeom prst="rect">
            <a:avLst/>
          </a:prstGeom>
          <a:noFill/>
          <a:ln w="9525">
            <a:noFill/>
            <a:miter lim="800000"/>
            <a:headEnd/>
            <a:tailEnd/>
          </a:ln>
        </p:spPr>
      </p:pic>
      <p:grpSp>
        <p:nvGrpSpPr>
          <p:cNvPr id="27652" name="组合 4"/>
          <p:cNvGrpSpPr>
            <a:grpSpLocks/>
          </p:cNvGrpSpPr>
          <p:nvPr/>
        </p:nvGrpSpPr>
        <p:grpSpPr bwMode="auto">
          <a:xfrm>
            <a:off x="6300788" y="4594225"/>
            <a:ext cx="3635375" cy="330200"/>
            <a:chOff x="6962668" y="2122574"/>
            <a:chExt cx="4342509" cy="1014940"/>
          </a:xfrm>
        </p:grpSpPr>
        <p:cxnSp>
          <p:nvCxnSpPr>
            <p:cNvPr id="6" name="直接连接符 5"/>
            <p:cNvCxnSpPr/>
            <p:nvPr/>
          </p:nvCxnSpPr>
          <p:spPr>
            <a:xfrm>
              <a:off x="6964564" y="2142092"/>
              <a:ext cx="4314065" cy="146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962668" y="3117996"/>
              <a:ext cx="4342509" cy="195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962668" y="2122574"/>
              <a:ext cx="1896" cy="9954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1278629" y="2142092"/>
              <a:ext cx="0" cy="9954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7653" name="组合 10"/>
          <p:cNvGrpSpPr>
            <a:grpSpLocks/>
          </p:cNvGrpSpPr>
          <p:nvPr/>
        </p:nvGrpSpPr>
        <p:grpSpPr bwMode="auto">
          <a:xfrm>
            <a:off x="6300788" y="6240463"/>
            <a:ext cx="3498850" cy="331787"/>
            <a:chOff x="6962668" y="2122574"/>
            <a:chExt cx="4342509" cy="1014940"/>
          </a:xfrm>
        </p:grpSpPr>
        <p:cxnSp>
          <p:nvCxnSpPr>
            <p:cNvPr id="12" name="直接连接符 11"/>
            <p:cNvCxnSpPr/>
            <p:nvPr/>
          </p:nvCxnSpPr>
          <p:spPr>
            <a:xfrm>
              <a:off x="6964638" y="2141999"/>
              <a:ext cx="4312955" cy="145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962668" y="3118089"/>
              <a:ext cx="4342509" cy="194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6962668" y="2122574"/>
              <a:ext cx="1970" cy="9955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1277593" y="2141999"/>
              <a:ext cx="1970" cy="9955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325" y="1343025"/>
            <a:ext cx="6524625" cy="4117975"/>
          </a:xfrm>
        </p:spPr>
        <p:txBody>
          <a:bodyPr rtlCol="0">
            <a:normAutofit fontScale="77500" lnSpcReduction="20000"/>
          </a:bodyPr>
          <a:lstStyle/>
          <a:p>
            <a:pPr fontAlgn="auto">
              <a:spcAft>
                <a:spcPts val="0"/>
              </a:spcAft>
              <a:buFont typeface="Wingdings 3" charset="2"/>
              <a:buChar char=""/>
              <a:defRPr/>
            </a:pPr>
            <a:r>
              <a:rPr lang="zh-CN" altLang="en-US" sz="2800" b="1" dirty="0" smtClean="0">
                <a:solidFill>
                  <a:srgbClr val="0070C0"/>
                </a:solidFill>
              </a:rPr>
              <a:t>形式二（可以对自定义的类型进行排序）：</a:t>
            </a:r>
            <a:endParaRPr lang="en-US" altLang="zh-CN" sz="2800" b="1" dirty="0" smtClean="0">
              <a:solidFill>
                <a:srgbClr val="0070C0"/>
              </a:solidFill>
            </a:endParaRPr>
          </a:p>
          <a:p>
            <a:pPr fontAlgn="auto">
              <a:spcAft>
                <a:spcPts val="0"/>
              </a:spcAft>
              <a:buFont typeface="Wingdings 3" charset="2"/>
              <a:buChar char=""/>
              <a:defRPr/>
            </a:pPr>
            <a:r>
              <a:rPr lang="en-US" altLang="zh-CN" dirty="0" smtClean="0">
                <a:solidFill>
                  <a:schemeClr val="tx1">
                    <a:lumMod val="75000"/>
                    <a:lumOff val="25000"/>
                  </a:schemeClr>
                </a:solidFill>
              </a:rPr>
              <a:t>//</a:t>
            </a:r>
            <a:r>
              <a:rPr lang="en-US" altLang="zh-CN" dirty="0">
                <a:solidFill>
                  <a:srgbClr val="FF0000"/>
                </a:solidFill>
              </a:rPr>
              <a:t> _First</a:t>
            </a:r>
            <a:r>
              <a:rPr lang="zh-CN" altLang="en-US" dirty="0" smtClean="0">
                <a:solidFill>
                  <a:schemeClr val="tx1">
                    <a:lumMod val="75000"/>
                    <a:lumOff val="25000"/>
                  </a:schemeClr>
                </a:solidFill>
              </a:rPr>
              <a:t>为数组起始地址、</a:t>
            </a:r>
            <a:r>
              <a:rPr lang="en-US" altLang="zh-CN" dirty="0">
                <a:solidFill>
                  <a:srgbClr val="FF0000"/>
                </a:solidFill>
              </a:rPr>
              <a:t> _</a:t>
            </a:r>
            <a:r>
              <a:rPr lang="en-US" altLang="zh-CN" dirty="0" smtClean="0">
                <a:solidFill>
                  <a:srgbClr val="FF0000"/>
                </a:solidFill>
              </a:rPr>
              <a:t>Last</a:t>
            </a:r>
            <a:r>
              <a:rPr lang="zh-CN" altLang="en-US" dirty="0">
                <a:solidFill>
                  <a:schemeClr val="tx1">
                    <a:lumMod val="75000"/>
                    <a:lumOff val="25000"/>
                  </a:schemeClr>
                </a:solidFill>
              </a:rPr>
              <a:t>为</a:t>
            </a:r>
            <a:r>
              <a:rPr lang="zh-CN" altLang="en-US" dirty="0" smtClean="0">
                <a:solidFill>
                  <a:schemeClr val="tx1">
                    <a:lumMod val="75000"/>
                    <a:lumOff val="25000"/>
                  </a:schemeClr>
                </a:solidFill>
              </a:rPr>
              <a:t>数组结束地址</a:t>
            </a: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dirty="0" smtClean="0">
                <a:solidFill>
                  <a:schemeClr val="tx1">
                    <a:lumMod val="75000"/>
                    <a:lumOff val="25000"/>
                  </a:schemeClr>
                </a:solidFill>
              </a:rPr>
              <a:t>//</a:t>
            </a:r>
            <a:r>
              <a:rPr lang="zh-CN" altLang="en-US" dirty="0">
                <a:solidFill>
                  <a:schemeClr val="tx1">
                    <a:lumMod val="75000"/>
                    <a:lumOff val="25000"/>
                  </a:schemeClr>
                </a:solidFill>
              </a:rPr>
              <a:t>（排序元素不包括</a:t>
            </a:r>
            <a:r>
              <a:rPr lang="en-US" altLang="zh-CN" dirty="0">
                <a:solidFill>
                  <a:srgbClr val="FF0000"/>
                </a:solidFill>
              </a:rPr>
              <a:t>_Last </a:t>
            </a:r>
            <a:r>
              <a:rPr lang="zh-CN" altLang="en-US" dirty="0">
                <a:solidFill>
                  <a:schemeClr val="tx1">
                    <a:lumMod val="75000"/>
                    <a:lumOff val="25000"/>
                  </a:schemeClr>
                </a:solidFill>
              </a:rPr>
              <a:t>）</a:t>
            </a:r>
            <a:r>
              <a:rPr lang="zh-CN" altLang="en-US" dirty="0" smtClean="0">
                <a:solidFill>
                  <a:schemeClr val="tx1">
                    <a:lumMod val="75000"/>
                    <a:lumOff val="25000"/>
                  </a:schemeClr>
                </a:solidFill>
              </a:rPr>
              <a:t>、</a:t>
            </a:r>
            <a:r>
              <a:rPr lang="en-US" altLang="zh-CN" dirty="0" smtClean="0">
                <a:solidFill>
                  <a:srgbClr val="FF0000"/>
                </a:solidFill>
              </a:rPr>
              <a:t> </a:t>
            </a:r>
            <a:r>
              <a:rPr lang="en-US" altLang="zh-CN" dirty="0">
                <a:solidFill>
                  <a:srgbClr val="FF0000"/>
                </a:solidFill>
              </a:rPr>
              <a:t>_</a:t>
            </a:r>
            <a:r>
              <a:rPr lang="en-US" altLang="zh-CN" dirty="0" err="1" smtClean="0">
                <a:solidFill>
                  <a:srgbClr val="FF0000"/>
                </a:solidFill>
              </a:rPr>
              <a:t>Pred</a:t>
            </a:r>
            <a:r>
              <a:rPr lang="zh-CN" altLang="en-US" dirty="0" smtClean="0">
                <a:solidFill>
                  <a:srgbClr val="FF0000"/>
                </a:solidFill>
              </a:rPr>
              <a:t>为自己定义的</a:t>
            </a:r>
            <a:r>
              <a:rPr lang="en-US" altLang="zh-CN" dirty="0" smtClean="0">
                <a:solidFill>
                  <a:srgbClr val="FF0000"/>
                </a:solidFill>
              </a:rPr>
              <a:t>compare</a:t>
            </a:r>
            <a:r>
              <a:rPr lang="zh-CN" altLang="en-US" dirty="0" smtClean="0">
                <a:solidFill>
                  <a:srgbClr val="FF0000"/>
                </a:solidFill>
              </a:rPr>
              <a:t>函数</a:t>
            </a:r>
            <a:endParaRPr lang="en-US" altLang="zh-CN" dirty="0" smtClean="0">
              <a:solidFill>
                <a:schemeClr val="tx1">
                  <a:lumMod val="75000"/>
                  <a:lumOff val="25000"/>
                </a:schemeClr>
              </a:solidFill>
            </a:endParaRPr>
          </a:p>
          <a:p>
            <a:pPr fontAlgn="auto">
              <a:spcAft>
                <a:spcPts val="0"/>
              </a:spcAft>
              <a:buFont typeface="Wingdings 3" charset="2"/>
              <a:buChar char=""/>
              <a:defRPr/>
            </a:pPr>
            <a:r>
              <a:rPr lang="en-US" altLang="zh-CN" sz="2800" dirty="0">
                <a:solidFill>
                  <a:srgbClr val="FF0000"/>
                </a:solidFill>
              </a:rPr>
              <a:t>template&lt;class _</a:t>
            </a:r>
            <a:r>
              <a:rPr lang="en-US" altLang="zh-CN" sz="2800" dirty="0" err="1">
                <a:solidFill>
                  <a:srgbClr val="FF0000"/>
                </a:solidFill>
              </a:rPr>
              <a:t>RanIt</a:t>
            </a:r>
            <a:r>
              <a:rPr lang="en-US" altLang="zh-CN" sz="2800" dirty="0" smtClean="0">
                <a:solidFill>
                  <a:srgbClr val="FF0000"/>
                </a:solidFill>
              </a:rPr>
              <a:t>, class </a:t>
            </a:r>
            <a:r>
              <a:rPr lang="en-US" altLang="zh-CN" sz="2800" dirty="0">
                <a:solidFill>
                  <a:srgbClr val="FF0000"/>
                </a:solidFill>
              </a:rPr>
              <a:t>_</a:t>
            </a:r>
            <a:r>
              <a:rPr lang="en-US" altLang="zh-CN" sz="2800" dirty="0" err="1">
                <a:solidFill>
                  <a:srgbClr val="FF0000"/>
                </a:solidFill>
              </a:rPr>
              <a:t>Pr</a:t>
            </a:r>
            <a:r>
              <a:rPr lang="en-US" altLang="zh-CN" sz="2800" dirty="0">
                <a:solidFill>
                  <a:srgbClr val="FF0000"/>
                </a:solidFill>
              </a:rPr>
              <a:t>&gt; inline</a:t>
            </a:r>
          </a:p>
          <a:p>
            <a:pPr marL="201168" lvl="1" indent="0" fontAlgn="auto">
              <a:spcAft>
                <a:spcPts val="0"/>
              </a:spcAft>
              <a:buFont typeface="Wingdings 3" charset="2"/>
              <a:buNone/>
              <a:defRPr/>
            </a:pPr>
            <a:r>
              <a:rPr lang="en-US" altLang="zh-CN" sz="2600" dirty="0" smtClean="0">
                <a:solidFill>
                  <a:srgbClr val="FF0000"/>
                </a:solidFill>
              </a:rPr>
              <a:t>	void </a:t>
            </a:r>
            <a:r>
              <a:rPr lang="en-US" altLang="zh-CN" sz="2600" dirty="0">
                <a:solidFill>
                  <a:srgbClr val="FF0000"/>
                </a:solidFill>
              </a:rPr>
              <a:t>sort(_</a:t>
            </a:r>
            <a:r>
              <a:rPr lang="en-US" altLang="zh-CN" sz="2600" dirty="0" err="1">
                <a:solidFill>
                  <a:srgbClr val="FF0000"/>
                </a:solidFill>
              </a:rPr>
              <a:t>RanIt</a:t>
            </a:r>
            <a:r>
              <a:rPr lang="en-US" altLang="zh-CN" sz="2600" dirty="0">
                <a:solidFill>
                  <a:srgbClr val="FF0000"/>
                </a:solidFill>
              </a:rPr>
              <a:t> </a:t>
            </a:r>
            <a:r>
              <a:rPr lang="en-US" altLang="zh-CN" sz="2600" dirty="0" smtClean="0">
                <a:solidFill>
                  <a:srgbClr val="FF0000"/>
                </a:solidFill>
              </a:rPr>
              <a:t> _</a:t>
            </a:r>
            <a:r>
              <a:rPr lang="en-US" altLang="zh-CN" sz="2600" dirty="0">
                <a:solidFill>
                  <a:srgbClr val="FF0000"/>
                </a:solidFill>
              </a:rPr>
              <a:t>First, _</a:t>
            </a:r>
            <a:r>
              <a:rPr lang="en-US" altLang="zh-CN" sz="2600" dirty="0" err="1">
                <a:solidFill>
                  <a:srgbClr val="FF0000"/>
                </a:solidFill>
              </a:rPr>
              <a:t>RanIt</a:t>
            </a:r>
            <a:r>
              <a:rPr lang="en-US" altLang="zh-CN" sz="2600" dirty="0">
                <a:solidFill>
                  <a:srgbClr val="FF0000"/>
                </a:solidFill>
              </a:rPr>
              <a:t> </a:t>
            </a:r>
            <a:r>
              <a:rPr lang="en-US" altLang="zh-CN" sz="2600" dirty="0" smtClean="0">
                <a:solidFill>
                  <a:srgbClr val="FF0000"/>
                </a:solidFill>
              </a:rPr>
              <a:t> _</a:t>
            </a:r>
            <a:r>
              <a:rPr lang="en-US" altLang="zh-CN" sz="2600" dirty="0">
                <a:solidFill>
                  <a:srgbClr val="FF0000"/>
                </a:solidFill>
              </a:rPr>
              <a:t>Last, _</a:t>
            </a:r>
            <a:r>
              <a:rPr lang="en-US" altLang="zh-CN" sz="2600" dirty="0" err="1">
                <a:solidFill>
                  <a:srgbClr val="FF0000"/>
                </a:solidFill>
              </a:rPr>
              <a:t>Pr</a:t>
            </a:r>
            <a:r>
              <a:rPr lang="en-US" altLang="zh-CN" sz="2600" dirty="0">
                <a:solidFill>
                  <a:srgbClr val="FF0000"/>
                </a:solidFill>
              </a:rPr>
              <a:t> </a:t>
            </a:r>
            <a:r>
              <a:rPr lang="en-US" altLang="zh-CN" sz="2600" dirty="0" smtClean="0">
                <a:solidFill>
                  <a:srgbClr val="FF0000"/>
                </a:solidFill>
              </a:rPr>
              <a:t> _</a:t>
            </a:r>
            <a:r>
              <a:rPr lang="en-US" altLang="zh-CN" sz="2600" dirty="0" err="1">
                <a:solidFill>
                  <a:srgbClr val="FF0000"/>
                </a:solidFill>
              </a:rPr>
              <a:t>Pred</a:t>
            </a:r>
            <a:r>
              <a:rPr lang="en-US" altLang="zh-CN" sz="2600" dirty="0" smtClean="0">
                <a:solidFill>
                  <a:srgbClr val="FF0000"/>
                </a:solidFill>
              </a:rPr>
              <a:t>)</a:t>
            </a:r>
          </a:p>
          <a:p>
            <a:pPr marL="201168" lvl="1" indent="0" fontAlgn="auto">
              <a:spcAft>
                <a:spcPts val="0"/>
              </a:spcAft>
              <a:buFont typeface="Wingdings 3" charset="2"/>
              <a:buNone/>
              <a:defRPr/>
            </a:pPr>
            <a:endParaRPr lang="en-US" altLang="zh-CN" sz="2400" dirty="0" smtClean="0">
              <a:solidFill>
                <a:srgbClr val="FF0000"/>
              </a:solidFill>
            </a:endParaRPr>
          </a:p>
          <a:p>
            <a:pPr marL="201168" lvl="1" indent="0" fontAlgn="auto">
              <a:spcAft>
                <a:spcPts val="0"/>
              </a:spcAft>
              <a:buFont typeface="Wingdings 3" charset="2"/>
              <a:buNone/>
              <a:defRPr/>
            </a:pPr>
            <a:r>
              <a:rPr lang="zh-CN" altLang="en-US" sz="3000" b="1" dirty="0" smtClean="0">
                <a:solidFill>
                  <a:srgbClr val="7030A0"/>
                </a:solidFill>
              </a:rPr>
              <a:t>使用前提：重新定义“</a:t>
            </a:r>
            <a:r>
              <a:rPr lang="en-US" altLang="zh-CN" sz="3000" b="1" dirty="0" smtClean="0">
                <a:solidFill>
                  <a:srgbClr val="7030A0"/>
                </a:solidFill>
              </a:rPr>
              <a:t>&lt;</a:t>
            </a:r>
            <a:r>
              <a:rPr lang="zh-CN" altLang="en-US" sz="3000" b="1" dirty="0">
                <a:solidFill>
                  <a:srgbClr val="7030A0"/>
                </a:solidFill>
              </a:rPr>
              <a:t>”或</a:t>
            </a:r>
            <a:r>
              <a:rPr lang="zh-CN" altLang="en-US" sz="3000" b="1" dirty="0" smtClean="0">
                <a:solidFill>
                  <a:srgbClr val="7030A0"/>
                </a:solidFill>
              </a:rPr>
              <a:t>“</a:t>
            </a:r>
            <a:r>
              <a:rPr lang="en-US" altLang="zh-CN" sz="3000" b="1" dirty="0" smtClean="0">
                <a:solidFill>
                  <a:srgbClr val="7030A0"/>
                </a:solidFill>
              </a:rPr>
              <a:t>&gt;</a:t>
            </a:r>
            <a:r>
              <a:rPr lang="zh-CN" altLang="en-US" sz="3000" b="1" dirty="0" smtClean="0">
                <a:solidFill>
                  <a:srgbClr val="7030A0"/>
                </a:solidFill>
              </a:rPr>
              <a:t>”运算符</a:t>
            </a:r>
            <a:endParaRPr lang="en-US" altLang="zh-CN" sz="3000" b="1" dirty="0">
              <a:solidFill>
                <a:srgbClr val="7030A0"/>
              </a:solidFill>
            </a:endParaRPr>
          </a:p>
          <a:p>
            <a:pPr marL="201168" lvl="1" indent="0" fontAlgn="auto">
              <a:spcAft>
                <a:spcPts val="0"/>
              </a:spcAft>
              <a:buFont typeface="Wingdings 3" charset="2"/>
              <a:buNone/>
              <a:defRPr/>
            </a:pPr>
            <a:endParaRPr lang="en-US" altLang="zh-CN" sz="2600" b="1" dirty="0" smtClean="0">
              <a:solidFill>
                <a:srgbClr val="0070C0"/>
              </a:solidFill>
            </a:endParaRPr>
          </a:p>
          <a:p>
            <a:pPr marL="201168" lvl="1" indent="0" fontAlgn="auto">
              <a:spcAft>
                <a:spcPts val="0"/>
              </a:spcAft>
              <a:buFont typeface="Wingdings 3" charset="2"/>
              <a:buNone/>
              <a:defRPr/>
            </a:pPr>
            <a:r>
              <a:rPr lang="en-US" altLang="zh-CN" sz="2600" b="1" dirty="0">
                <a:solidFill>
                  <a:srgbClr val="0070C0"/>
                </a:solidFill>
              </a:rPr>
              <a:t> </a:t>
            </a:r>
            <a:r>
              <a:rPr lang="en-US" altLang="zh-CN" sz="2600" b="1" dirty="0" smtClean="0">
                <a:solidFill>
                  <a:srgbClr val="0070C0"/>
                </a:solidFill>
              </a:rPr>
              <a:t>                                                                     </a:t>
            </a:r>
          </a:p>
          <a:p>
            <a:pPr marL="201168" lvl="1" indent="0" fontAlgn="auto">
              <a:spcAft>
                <a:spcPts val="0"/>
              </a:spcAft>
              <a:buFont typeface="Wingdings 3" charset="2"/>
              <a:buNone/>
              <a:defRPr/>
            </a:pPr>
            <a:endParaRPr lang="en-US" altLang="zh-CN" sz="2600" b="1" dirty="0">
              <a:solidFill>
                <a:srgbClr val="0070C0"/>
              </a:solidFill>
            </a:endParaRPr>
          </a:p>
          <a:p>
            <a:pPr marL="201168" lvl="1" indent="0" fontAlgn="auto">
              <a:spcAft>
                <a:spcPts val="0"/>
              </a:spcAft>
              <a:buFont typeface="Wingdings 3" charset="2"/>
              <a:buNone/>
              <a:defRPr/>
            </a:pPr>
            <a:r>
              <a:rPr lang="zh-CN" altLang="en-US" sz="3100" b="1" dirty="0" smtClean="0">
                <a:solidFill>
                  <a:srgbClr val="0070C0"/>
                </a:solidFill>
              </a:rPr>
              <a:t>                                                  调用举例：</a:t>
            </a:r>
            <a:endParaRPr lang="zh-CN" altLang="en-US" sz="3100" b="1" dirty="0">
              <a:solidFill>
                <a:srgbClr val="0070C0"/>
              </a:solidFill>
            </a:endParaRPr>
          </a:p>
        </p:txBody>
      </p:sp>
      <p:pic>
        <p:nvPicPr>
          <p:cNvPr id="29698" name="图片 3"/>
          <p:cNvPicPr>
            <a:picLocks noChangeAspect="1"/>
          </p:cNvPicPr>
          <p:nvPr/>
        </p:nvPicPr>
        <p:blipFill>
          <a:blip r:embed="rId3"/>
          <a:srcRect/>
          <a:stretch>
            <a:fillRect/>
          </a:stretch>
        </p:blipFill>
        <p:spPr bwMode="auto">
          <a:xfrm>
            <a:off x="7027863" y="157163"/>
            <a:ext cx="4873625" cy="6489700"/>
          </a:xfrm>
          <a:prstGeom prst="rect">
            <a:avLst/>
          </a:prstGeom>
          <a:noFill/>
          <a:ln w="9525">
            <a:noFill/>
            <a:miter lim="800000"/>
            <a:headEnd/>
            <a:tailEnd/>
          </a:ln>
        </p:spPr>
      </p:pic>
      <p:grpSp>
        <p:nvGrpSpPr>
          <p:cNvPr id="29699" name="组合 5"/>
          <p:cNvGrpSpPr>
            <a:grpSpLocks/>
          </p:cNvGrpSpPr>
          <p:nvPr/>
        </p:nvGrpSpPr>
        <p:grpSpPr bwMode="auto">
          <a:xfrm>
            <a:off x="7478713" y="5586413"/>
            <a:ext cx="3576637" cy="350837"/>
            <a:chOff x="6962668" y="2122574"/>
            <a:chExt cx="4342509" cy="1014940"/>
          </a:xfrm>
        </p:grpSpPr>
        <p:cxnSp>
          <p:nvCxnSpPr>
            <p:cNvPr id="7" name="直接连接符 6"/>
            <p:cNvCxnSpPr/>
            <p:nvPr/>
          </p:nvCxnSpPr>
          <p:spPr>
            <a:xfrm>
              <a:off x="6964595" y="2140944"/>
              <a:ext cx="4313598" cy="137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962668" y="3119144"/>
              <a:ext cx="4342509" cy="183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962668" y="2122574"/>
              <a:ext cx="1927" cy="9965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1278193" y="2140944"/>
              <a:ext cx="0" cy="9965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700" name="组合 10"/>
          <p:cNvGrpSpPr>
            <a:grpSpLocks/>
          </p:cNvGrpSpPr>
          <p:nvPr/>
        </p:nvGrpSpPr>
        <p:grpSpPr bwMode="auto">
          <a:xfrm>
            <a:off x="7027863" y="157163"/>
            <a:ext cx="4749800" cy="2927350"/>
            <a:chOff x="6962668" y="2122574"/>
            <a:chExt cx="4342509" cy="1014940"/>
          </a:xfrm>
        </p:grpSpPr>
        <p:cxnSp>
          <p:nvCxnSpPr>
            <p:cNvPr id="12" name="直接连接符 11"/>
            <p:cNvCxnSpPr/>
            <p:nvPr/>
          </p:nvCxnSpPr>
          <p:spPr>
            <a:xfrm>
              <a:off x="6965571" y="2141838"/>
              <a:ext cx="4312030" cy="13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962668" y="3118250"/>
              <a:ext cx="4342509" cy="192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6962668" y="2122574"/>
              <a:ext cx="1451" cy="9956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1277600" y="2141838"/>
              <a:ext cx="1452" cy="9956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9643</TotalTime>
  <Words>3831</Words>
  <Application>Microsoft Office PowerPoint</Application>
  <PresentationFormat>自定义</PresentationFormat>
  <Paragraphs>111</Paragraphs>
  <Slides>32</Slides>
  <Notes>4</Notes>
  <HiddenSlides>0</HiddenSlides>
  <MMClips>0</MMClips>
  <ScaleCrop>false</ScaleCrop>
  <HeadingPairs>
    <vt:vector size="6" baseType="variant">
      <vt:variant>
        <vt:lpstr>已用的字体</vt:lpstr>
      </vt:variant>
      <vt:variant>
        <vt:i4>8</vt:i4>
      </vt:variant>
      <vt:variant>
        <vt:lpstr>演示文稿设计模板</vt:lpstr>
      </vt:variant>
      <vt:variant>
        <vt:i4>17</vt:i4>
      </vt:variant>
      <vt:variant>
        <vt:lpstr>幻灯片标题</vt:lpstr>
      </vt:variant>
      <vt:variant>
        <vt:i4>32</vt:i4>
      </vt:variant>
    </vt:vector>
  </HeadingPairs>
  <TitlesOfParts>
    <vt:vector size="57" baseType="lpstr">
      <vt:lpstr>Century Gothic</vt:lpstr>
      <vt:lpstr>幼圆</vt:lpstr>
      <vt:lpstr>宋体</vt:lpstr>
      <vt:lpstr>Arial</vt:lpstr>
      <vt:lpstr>Wingdings 3</vt:lpstr>
      <vt:lpstr>Calibri</vt:lpstr>
      <vt:lpstr>Wingdings</vt:lpstr>
      <vt:lpstr>Times New Roman</vt:lpstr>
      <vt:lpstr>丝状</vt:lpstr>
      <vt:lpstr>丝状</vt:lpstr>
      <vt:lpstr>丝状</vt:lpstr>
      <vt:lpstr>丝状</vt:lpstr>
      <vt:lpstr>丝状</vt:lpstr>
      <vt:lpstr>丝状</vt:lpstr>
      <vt:lpstr>丝状</vt:lpstr>
      <vt:lpstr>丝状</vt:lpstr>
      <vt:lpstr>丝状</vt:lpstr>
      <vt:lpstr>丝状</vt:lpstr>
      <vt:lpstr>丝状</vt:lpstr>
      <vt:lpstr>丝状</vt:lpstr>
      <vt:lpstr>丝状</vt:lpstr>
      <vt:lpstr>丝状</vt:lpstr>
      <vt:lpstr>丝状</vt:lpstr>
      <vt:lpstr>丝状</vt:lpstr>
      <vt:lpstr>丝状</vt:lpstr>
      <vt:lpstr>STL初步和Vector </vt:lpstr>
      <vt:lpstr>一、STL初步</vt:lpstr>
      <vt:lpstr>1、STL是什么？</vt:lpstr>
      <vt:lpstr>2、模板 http://www.cnblogs.com/gw811/archive/2012/10/25/2738929.html </vt:lpstr>
      <vt:lpstr>函数模板的格式</vt:lpstr>
      <vt:lpstr>幻灯片 6</vt:lpstr>
      <vt:lpstr>幻灯片 7</vt:lpstr>
      <vt:lpstr>快速排序sort（C++标准模板库）</vt:lpstr>
      <vt:lpstr>幻灯片 9</vt:lpstr>
      <vt:lpstr>幻灯片 10</vt:lpstr>
      <vt:lpstr>3、什么时候用STL？</vt:lpstr>
      <vt:lpstr>4、STL标准库中的算法函数（一）</vt:lpstr>
      <vt:lpstr>4、STL标准库中的算法函数（二）</vt:lpstr>
      <vt:lpstr>4、STL标准库中的算法函数（三）</vt:lpstr>
      <vt:lpstr>4、STL标准库中的算法函数（四）</vt:lpstr>
      <vt:lpstr>4、STL标准库中的算法函数（五）</vt:lpstr>
      <vt:lpstr>4、STL标准库中的算法函数（六）</vt:lpstr>
      <vt:lpstr>5、如何使用STL？</vt:lpstr>
      <vt:lpstr>二、STL的容器：不定长数组vector</vt:lpstr>
      <vt:lpstr>幻灯片 20</vt:lpstr>
      <vt:lpstr>1、vector的创建</vt:lpstr>
      <vt:lpstr>幻灯片 22</vt:lpstr>
      <vt:lpstr>2、Vector的内存分配机制——分配空间 http://blog.csdn.net/mfcing/article/details/8746256</vt:lpstr>
      <vt:lpstr>幻灯片 24</vt:lpstr>
      <vt:lpstr>幻灯片 25</vt:lpstr>
      <vt:lpstr>3、Vector元素的访问</vt:lpstr>
      <vt:lpstr>4、vector常用函数</vt:lpstr>
      <vt:lpstr>5、vector函数列表（一）</vt:lpstr>
      <vt:lpstr>5、vector函数列表（二）</vt:lpstr>
      <vt:lpstr>5、vector函数列表（三）</vt:lpstr>
      <vt:lpstr>6、Vector的内存分配机制——释放空间 http://blog.csdn.net/mfcing/article/details/8746256</vt:lpstr>
      <vt:lpstr>幻灯片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STL初步 </dc:title>
  <dc:creator>ylf</dc:creator>
  <cp:lastModifiedBy>Windows 用户</cp:lastModifiedBy>
  <cp:revision>148</cp:revision>
  <dcterms:created xsi:type="dcterms:W3CDTF">2016-04-20T07:34:59Z</dcterms:created>
  <dcterms:modified xsi:type="dcterms:W3CDTF">2017-07-30T03:51:55Z</dcterms:modified>
</cp:coreProperties>
</file>