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22" r:id="rId3"/>
    <p:sldId id="468" r:id="rId4"/>
    <p:sldId id="469" r:id="rId5"/>
    <p:sldId id="386" r:id="rId6"/>
    <p:sldId id="441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80" r:id="rId17"/>
    <p:sldId id="481" r:id="rId18"/>
    <p:sldId id="376" r:id="rId19"/>
    <p:sldId id="482" r:id="rId20"/>
    <p:sldId id="484" r:id="rId21"/>
    <p:sldId id="485" r:id="rId22"/>
    <p:sldId id="486" r:id="rId23"/>
    <p:sldId id="488" r:id="rId24"/>
    <p:sldId id="489" r:id="rId25"/>
    <p:sldId id="490" r:id="rId26"/>
    <p:sldId id="492" r:id="rId27"/>
    <p:sldId id="493" r:id="rId28"/>
    <p:sldId id="494" r:id="rId29"/>
    <p:sldId id="4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167FC-7CE8-441A-B6BA-7745946D950B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CC85-7989-48C9-B831-7BCDBCABA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括号中的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表示参数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对象不会被修改，最后的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表明调用函数对象不会被修改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CC85-7989-48C9-B831-7BCDBCABAB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1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18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4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740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0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2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0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4511-6E16-4C9D-A382-2803B3E2B3F6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816CD0-AC72-425B-AD6B-8B7F492CB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yhvoyage/article/details/2298965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sup_heaven/article/details/39313731" TargetMode="External"/><Relationship Id="rId2" Type="http://schemas.openxmlformats.org/officeDocument/2006/relationships/hyperlink" Target="http://lib.csdn.net/base/datastruc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berry666/article/details/790483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92368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7" y="0"/>
            <a:ext cx="563665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7666" y="2320119"/>
            <a:ext cx="8365380" cy="2784143"/>
          </a:xfrm>
        </p:spPr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1076" y="5417989"/>
            <a:ext cx="3240862" cy="11262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 smtClean="0"/>
              <a:t>杨丽芳   </a:t>
            </a:r>
            <a:r>
              <a:rPr lang="zh-CN" altLang="en-US" sz="3200" dirty="0"/>
              <a:t>王雪竹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2017.5.31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25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9742" y="2133600"/>
            <a:ext cx="914487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map</a:t>
            </a:r>
            <a:r>
              <a:rPr lang="zh-CN" altLang="zh-CN" sz="2800" dirty="0"/>
              <a:t>内部数据的组织：</a:t>
            </a:r>
            <a:r>
              <a:rPr lang="en-US" altLang="zh-CN" sz="2800" dirty="0"/>
              <a:t>map</a:t>
            </a:r>
            <a:r>
              <a:rPr lang="zh-CN" altLang="zh-CN" sz="2800" dirty="0"/>
              <a:t>内部自建一颗红黑树</a:t>
            </a:r>
            <a:r>
              <a:rPr lang="en-US" altLang="zh-CN" sz="2800" dirty="0"/>
              <a:t>(</a:t>
            </a:r>
            <a:r>
              <a:rPr lang="zh-CN" altLang="zh-CN" sz="2800" dirty="0"/>
              <a:t>一种非严格意义上的平衡二叉树</a:t>
            </a:r>
            <a:r>
              <a:rPr lang="en-US" altLang="zh-CN" sz="2800" dirty="0"/>
              <a:t>)</a:t>
            </a:r>
            <a:r>
              <a:rPr lang="zh-CN" altLang="zh-CN" sz="2800" dirty="0"/>
              <a:t>，这颗树具有对数据自动排序的功能，所以在</a:t>
            </a:r>
            <a:r>
              <a:rPr lang="en-US" altLang="zh-CN" sz="2800" dirty="0"/>
              <a:t>map</a:t>
            </a:r>
            <a:r>
              <a:rPr lang="zh-CN" altLang="zh-CN" sz="2800" dirty="0"/>
              <a:t>内部所有的数据都是有序的。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5342" y="634181"/>
            <a:ext cx="10236251" cy="51029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map</a:t>
            </a:r>
            <a:r>
              <a:rPr lang="zh-CN" altLang="zh-CN" sz="2400" b="1" dirty="0"/>
              <a:t>的时间特性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map</a:t>
            </a:r>
            <a:r>
              <a:rPr lang="zh-CN" altLang="zh-CN" sz="2400" dirty="0"/>
              <a:t>中由于它内部有序，由红黑树保证，因此很多函数执行的时间复杂度都是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zh-CN" altLang="zh-CN" sz="2400" dirty="0"/>
              <a:t>的，如果用</a:t>
            </a:r>
            <a:r>
              <a:rPr lang="en-US" altLang="zh-CN" sz="2400" dirty="0"/>
              <a:t>map</a:t>
            </a:r>
            <a:r>
              <a:rPr lang="zh-CN" altLang="zh-CN" sz="2400" dirty="0"/>
              <a:t>函数可以实现的功能，而</a:t>
            </a:r>
            <a:r>
              <a:rPr lang="en-US" altLang="zh-CN" sz="2400" dirty="0"/>
              <a:t>STL Algorithm</a:t>
            </a:r>
            <a:r>
              <a:rPr lang="zh-CN" altLang="zh-CN" sz="2400" dirty="0"/>
              <a:t>也可以完成该功能，建议用</a:t>
            </a:r>
            <a:r>
              <a:rPr lang="en-US" altLang="zh-CN" sz="2400" dirty="0"/>
              <a:t>map</a:t>
            </a:r>
            <a:r>
              <a:rPr lang="zh-CN" altLang="zh-CN" sz="2400" dirty="0"/>
              <a:t>自带函数，效率高一些。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map</a:t>
            </a:r>
            <a:r>
              <a:rPr lang="zh-CN" altLang="zh-CN" sz="2400" b="1" dirty="0"/>
              <a:t>的空间特性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 smtClean="0"/>
              <a:t>由于</a:t>
            </a:r>
            <a:r>
              <a:rPr lang="en-US" altLang="zh-CN" sz="2400" dirty="0"/>
              <a:t>map</a:t>
            </a:r>
            <a:r>
              <a:rPr lang="zh-CN" altLang="zh-CN" sz="2400" dirty="0"/>
              <a:t>的每个数据对应红黑树上的一个节点，这个节点在不</a:t>
            </a:r>
            <a:r>
              <a:rPr lang="zh-CN" altLang="zh-CN" sz="2400" dirty="0" smtClean="0"/>
              <a:t>保存数据</a:t>
            </a:r>
            <a:r>
              <a:rPr lang="zh-CN" altLang="zh-CN" sz="2400" dirty="0"/>
              <a:t>时，是占用</a:t>
            </a:r>
            <a:r>
              <a:rPr lang="en-US" altLang="zh-CN" sz="2400" dirty="0"/>
              <a:t>16</a:t>
            </a:r>
            <a:r>
              <a:rPr lang="zh-CN" altLang="zh-CN" sz="2400" dirty="0"/>
              <a:t>个字节的，一个父节点指针，左右</a:t>
            </a:r>
            <a:r>
              <a:rPr lang="zh-CN" altLang="zh-CN" sz="2400" dirty="0" smtClean="0"/>
              <a:t>孩子</a:t>
            </a:r>
            <a:r>
              <a:rPr lang="zh-CN" altLang="zh-CN" sz="2400" dirty="0"/>
              <a:t>指针，还有一个枚举值（标示红黑的，相当于平衡二叉树中的平衡因子</a:t>
            </a:r>
            <a:r>
              <a:rPr lang="zh-CN" altLang="zh-CN" sz="2400" dirty="0" smtClean="0"/>
              <a:t>），这些</a:t>
            </a:r>
            <a:r>
              <a:rPr lang="zh-CN" altLang="zh-CN" sz="2400" dirty="0"/>
              <a:t>地方很费内存。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7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3833" y="571500"/>
            <a:ext cx="9808547" cy="58293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/>
              <a:t>map</a:t>
            </a:r>
            <a:r>
              <a:rPr lang="zh-CN" altLang="zh-CN" sz="2800" b="1" dirty="0"/>
              <a:t>数据的</a:t>
            </a:r>
            <a:r>
              <a:rPr lang="zh-CN" altLang="zh-CN" sz="2800" b="1" dirty="0" smtClean="0"/>
              <a:t>查找</a:t>
            </a:r>
            <a:endParaRPr lang="en-US" altLang="zh-CN" sz="2800" b="1" dirty="0" smtClean="0"/>
          </a:p>
          <a:p>
            <a:pPr>
              <a:lnSpc>
                <a:spcPct val="160000"/>
              </a:lnSpc>
            </a:pPr>
            <a:endParaRPr lang="zh-CN" altLang="zh-CN" sz="28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/</a:t>
            </a:r>
            <a:r>
              <a:rPr lang="en-US" altLang="zh-CN" sz="2400" b="1" dirty="0"/>
              <a:t>/</a:t>
            </a:r>
            <a:r>
              <a:rPr lang="zh-CN" altLang="zh-CN" sz="2400" b="1" dirty="0">
                <a:solidFill>
                  <a:srgbClr val="FF0000"/>
                </a:solidFill>
              </a:rPr>
              <a:t>方式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：用</a:t>
            </a:r>
            <a:r>
              <a:rPr lang="en-US" altLang="zh-CN" sz="2400" b="1" dirty="0">
                <a:solidFill>
                  <a:srgbClr val="FF0000"/>
                </a:solidFill>
              </a:rPr>
              <a:t>count</a:t>
            </a:r>
            <a:r>
              <a:rPr lang="zh-CN" altLang="zh-CN" sz="2400" b="1" dirty="0">
                <a:solidFill>
                  <a:srgbClr val="FF0000"/>
                </a:solidFill>
              </a:rPr>
              <a:t>函数来判定关键字是否出现</a:t>
            </a:r>
            <a:r>
              <a:rPr lang="zh-CN" altLang="zh-CN" sz="2400" dirty="0"/>
              <a:t>，其缺点是无法定位数据出现位置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count</a:t>
            </a:r>
            <a:r>
              <a:rPr lang="zh-CN" altLang="zh-CN" sz="2400" dirty="0"/>
              <a:t>函数的返回</a:t>
            </a:r>
            <a:r>
              <a:rPr lang="zh-CN" altLang="zh-CN" sz="2400" dirty="0" smtClean="0"/>
              <a:t>值要么</a:t>
            </a:r>
            <a:r>
              <a:rPr lang="zh-CN" altLang="zh-CN" sz="2400" dirty="0"/>
              <a:t>是</a:t>
            </a:r>
            <a:r>
              <a:rPr lang="en-US" altLang="zh-CN" sz="2400" dirty="0"/>
              <a:t>0</a:t>
            </a:r>
            <a:r>
              <a:rPr lang="zh-CN" altLang="zh-CN" sz="2400" dirty="0"/>
              <a:t>，要么是</a:t>
            </a:r>
            <a:r>
              <a:rPr lang="en-US" altLang="zh-CN" sz="2400" dirty="0"/>
              <a:t>1</a:t>
            </a:r>
            <a:r>
              <a:rPr lang="zh-CN" altLang="zh-CN" sz="2400" dirty="0"/>
              <a:t>，出现的</a:t>
            </a:r>
            <a:r>
              <a:rPr lang="zh-CN" altLang="zh-CN" sz="2400" dirty="0" smtClean="0"/>
              <a:t>情况返回</a:t>
            </a:r>
            <a:r>
              <a:rPr lang="en-US" altLang="zh-CN" sz="2400" dirty="0" smtClean="0"/>
              <a:t>1</a:t>
            </a:r>
            <a:endParaRPr lang="zh-CN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if( </a:t>
            </a:r>
            <a:r>
              <a:rPr lang="en-US" altLang="zh-CN" sz="2400" dirty="0" err="1"/>
              <a:t>mapStudent.count</a:t>
            </a:r>
            <a:r>
              <a:rPr lang="en-US" altLang="zh-CN" sz="2400" dirty="0"/>
              <a:t>(1) )  //</a:t>
            </a:r>
            <a:r>
              <a:rPr lang="en-US" altLang="zh-CN" sz="2400" dirty="0">
                <a:solidFill>
                  <a:srgbClr val="FF0000"/>
                </a:solidFill>
              </a:rPr>
              <a:t>count</a:t>
            </a:r>
            <a:r>
              <a:rPr lang="zh-CN" altLang="zh-CN" sz="2400" dirty="0">
                <a:solidFill>
                  <a:srgbClr val="FF0000"/>
                </a:solidFill>
              </a:rPr>
              <a:t>传入参数只能是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zh-CN" sz="2400" dirty="0">
                <a:solidFill>
                  <a:srgbClr val="FF0000"/>
                </a:solidFill>
              </a:rPr>
              <a:t>值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mapStudent</a:t>
            </a:r>
            <a:r>
              <a:rPr lang="en-US" altLang="zh-CN" sz="2400" dirty="0"/>
              <a:t>[1</a:t>
            </a:r>
            <a:r>
              <a:rPr lang="en-US" altLang="zh-CN" sz="2400" dirty="0" smtClean="0"/>
              <a:t>];</a:t>
            </a:r>
            <a:endParaRPr lang="zh-CN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10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3735" y="537394"/>
            <a:ext cx="9808547" cy="563480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/>
              <a:t>map</a:t>
            </a:r>
            <a:r>
              <a:rPr lang="zh-CN" altLang="zh-CN" sz="2800" b="1" dirty="0"/>
              <a:t>数据的查找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 smtClean="0"/>
              <a:t>//</a:t>
            </a:r>
            <a:r>
              <a:rPr lang="zh-CN" altLang="zh-CN" sz="2400" b="1" dirty="0">
                <a:solidFill>
                  <a:srgbClr val="FF0000"/>
                </a:solidFill>
              </a:rPr>
              <a:t>方式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：用</a:t>
            </a:r>
            <a:r>
              <a:rPr lang="en-US" altLang="zh-CN" sz="2400" b="1" dirty="0">
                <a:solidFill>
                  <a:srgbClr val="FF0000"/>
                </a:solidFill>
              </a:rPr>
              <a:t>find</a:t>
            </a:r>
            <a:r>
              <a:rPr lang="zh-CN" altLang="zh-CN" sz="2400" b="1" dirty="0">
                <a:solidFill>
                  <a:srgbClr val="FF0000"/>
                </a:solidFill>
              </a:rPr>
              <a:t>函数来定位数据出现位置</a:t>
            </a:r>
            <a:r>
              <a:rPr lang="zh-CN" altLang="zh-CN" sz="2400" dirty="0"/>
              <a:t>，它返回的一个迭代器，</a:t>
            </a:r>
            <a:r>
              <a:rPr lang="zh-CN" altLang="zh-CN" sz="2400" dirty="0">
                <a:solidFill>
                  <a:srgbClr val="FF0000"/>
                </a:solidFill>
              </a:rPr>
              <a:t>当数据出现时，它返回数据所在位置的迭代器，如果</a:t>
            </a:r>
            <a:r>
              <a:rPr lang="en-US" altLang="zh-CN" sz="2400" dirty="0">
                <a:solidFill>
                  <a:srgbClr val="FF0000"/>
                </a:solidFill>
              </a:rPr>
              <a:t>map</a:t>
            </a:r>
            <a:r>
              <a:rPr lang="zh-CN" altLang="zh-CN" sz="2400" dirty="0">
                <a:solidFill>
                  <a:srgbClr val="FF0000"/>
                </a:solidFill>
              </a:rPr>
              <a:t>中没有要查找的数据，它返回的迭代器等于</a:t>
            </a:r>
            <a:r>
              <a:rPr lang="en-US" altLang="zh-CN" sz="2400" dirty="0">
                <a:solidFill>
                  <a:srgbClr val="FF0000"/>
                </a:solidFill>
              </a:rPr>
              <a:t>end</a:t>
            </a:r>
            <a:r>
              <a:rPr lang="zh-CN" altLang="zh-CN" sz="2400" dirty="0">
                <a:solidFill>
                  <a:srgbClr val="FF0000"/>
                </a:solidFill>
              </a:rPr>
              <a:t>函数返回的迭代器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int,string</a:t>
            </a:r>
            <a:r>
              <a:rPr lang="en-US" altLang="zh-CN" sz="2400" dirty="0"/>
              <a:t>&gt;::iterator it;</a:t>
            </a:r>
            <a:endParaRPr lang="zh-CN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it = </a:t>
            </a:r>
            <a:r>
              <a:rPr lang="en-US" altLang="zh-CN" sz="2400" dirty="0" err="1"/>
              <a:t>mapStudent.find</a:t>
            </a:r>
            <a:r>
              <a:rPr lang="en-US" altLang="zh-CN" sz="2400" dirty="0"/>
              <a:t>(1</a:t>
            </a:r>
            <a:r>
              <a:rPr lang="en-US" altLang="zh-CN" sz="2400" dirty="0" smtClean="0"/>
              <a:t>); //</a:t>
            </a:r>
            <a:r>
              <a:rPr lang="en-US" altLang="zh-CN" sz="2400" dirty="0" smtClean="0">
                <a:solidFill>
                  <a:srgbClr val="FF0000"/>
                </a:solidFill>
              </a:rPr>
              <a:t>find</a:t>
            </a:r>
            <a:r>
              <a:rPr lang="zh-CN" altLang="zh-CN" sz="2400" dirty="0" smtClean="0">
                <a:solidFill>
                  <a:srgbClr val="FF0000"/>
                </a:solidFill>
              </a:rPr>
              <a:t>传入</a:t>
            </a:r>
            <a:r>
              <a:rPr lang="zh-CN" altLang="zh-CN" sz="2400" dirty="0">
                <a:solidFill>
                  <a:srgbClr val="FF0000"/>
                </a:solidFill>
              </a:rPr>
              <a:t>参数只能是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zh-CN" sz="2400" dirty="0" smtClean="0">
                <a:solidFill>
                  <a:srgbClr val="FF0000"/>
                </a:solidFill>
              </a:rPr>
              <a:t>值</a:t>
            </a:r>
            <a:endParaRPr lang="zh-CN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	if( it != </a:t>
            </a:r>
            <a:r>
              <a:rPr lang="en-US" altLang="zh-CN" sz="2400" dirty="0" err="1"/>
              <a:t>mapStudent.end</a:t>
            </a:r>
            <a:r>
              <a:rPr lang="en-US" altLang="zh-CN" sz="2400" dirty="0"/>
              <a:t>() )</a:t>
            </a:r>
            <a:endParaRPr lang="zh-CN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mapStudent</a:t>
            </a:r>
            <a:r>
              <a:rPr lang="en-US" altLang="zh-CN" sz="2400" dirty="0"/>
              <a:t>[1];</a:t>
            </a:r>
            <a:endParaRPr lang="zh-CN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8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1613" y="700088"/>
            <a:ext cx="9818687" cy="5757862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map</a:t>
            </a:r>
            <a:r>
              <a:rPr lang="zh-CN" altLang="zh-CN" sz="2800" b="1" dirty="0"/>
              <a:t>数据的删除</a:t>
            </a:r>
          </a:p>
          <a:p>
            <a:pPr marL="0" indent="0">
              <a:buNone/>
            </a:pPr>
            <a:r>
              <a:rPr lang="zh-CN" altLang="zh-CN" sz="2400" dirty="0"/>
              <a:t>用到</a:t>
            </a:r>
            <a:r>
              <a:rPr lang="en-US" altLang="zh-CN" sz="2400" dirty="0">
                <a:solidFill>
                  <a:srgbClr val="FF0000"/>
                </a:solidFill>
              </a:rPr>
              <a:t>erase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/>
              <a:t>，它有三个重载了的函数</a:t>
            </a:r>
          </a:p>
          <a:p>
            <a:pPr marL="0" indent="0">
              <a:buNone/>
            </a:pPr>
            <a:r>
              <a:rPr lang="en-US" altLang="zh-CN" sz="2400" b="1" dirty="0"/>
              <a:t>//</a:t>
            </a:r>
            <a:r>
              <a:rPr lang="zh-CN" altLang="zh-CN" sz="2400" b="1" dirty="0"/>
              <a:t>通过迭代器删除某一个元素</a:t>
            </a:r>
          </a:p>
          <a:p>
            <a:pPr marL="0" indent="0">
              <a:buNone/>
            </a:pPr>
            <a:r>
              <a:rPr lang="en-US" altLang="zh-CN" sz="2400" dirty="0"/>
              <a:t>it = </a:t>
            </a:r>
            <a:r>
              <a:rPr lang="en-US" altLang="zh-CN" sz="2400" dirty="0" err="1"/>
              <a:t>mapStudent.find</a:t>
            </a:r>
            <a:r>
              <a:rPr lang="en-US" altLang="zh-CN" sz="2400" dirty="0"/>
              <a:t>(2);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if( it != </a:t>
            </a:r>
            <a:r>
              <a:rPr lang="en-US" altLang="zh-CN" sz="2400" dirty="0" err="1"/>
              <a:t>mapStudent.end</a:t>
            </a:r>
            <a:r>
              <a:rPr lang="en-US" altLang="zh-CN" sz="2400" dirty="0"/>
              <a:t>() 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mapStudent.erase</a:t>
            </a:r>
            <a:r>
              <a:rPr lang="en-US" altLang="zh-CN" sz="2400" dirty="0"/>
              <a:t>(it);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//</a:t>
            </a:r>
            <a:r>
              <a:rPr lang="zh-CN" altLang="zh-CN" sz="2400" b="1" dirty="0"/>
              <a:t>通过</a:t>
            </a:r>
            <a:r>
              <a:rPr lang="en-US" altLang="zh-CN" sz="2400" b="1" dirty="0"/>
              <a:t>key</a:t>
            </a:r>
            <a:r>
              <a:rPr lang="zh-CN" altLang="zh-CN" sz="2400" b="1" dirty="0"/>
              <a:t>值删除某一个元素</a:t>
            </a:r>
          </a:p>
          <a:p>
            <a:pPr marL="0" indent="0">
              <a:buNone/>
            </a:pPr>
            <a:r>
              <a:rPr lang="en-US" altLang="zh-CN" sz="2400" dirty="0" err="1"/>
              <a:t>mapStudent.erase</a:t>
            </a:r>
            <a:r>
              <a:rPr lang="en-US" altLang="zh-CN" sz="2400" dirty="0"/>
              <a:t>(2);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//</a:t>
            </a:r>
            <a:r>
              <a:rPr lang="zh-CN" altLang="zh-CN" sz="2400" b="1" dirty="0"/>
              <a:t>通过迭代器区间删除</a:t>
            </a:r>
          </a:p>
          <a:p>
            <a:pPr marL="0" indent="0">
              <a:buNone/>
            </a:pPr>
            <a:r>
              <a:rPr lang="en-US" altLang="zh-CN" sz="2400" dirty="0" err="1"/>
              <a:t>mapStudent.erase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mapStudent.begin</a:t>
            </a:r>
            <a:r>
              <a:rPr lang="en-US" altLang="zh-CN" sz="2400" dirty="0"/>
              <a:t>(),++</a:t>
            </a:r>
            <a:r>
              <a:rPr lang="en-US" altLang="zh-CN" sz="2400" dirty="0" err="1"/>
              <a:t>mapStudent.begin</a:t>
            </a:r>
            <a:r>
              <a:rPr lang="en-US" altLang="zh-CN" sz="2400" dirty="0"/>
              <a:t>());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18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1638" y="214313"/>
            <a:ext cx="9832974" cy="58864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map</a:t>
            </a:r>
            <a:r>
              <a:rPr lang="zh-CN" altLang="zh-CN" sz="2400" b="1" dirty="0" smtClean="0"/>
              <a:t>的</a:t>
            </a:r>
            <a:r>
              <a:rPr lang="zh-CN" altLang="en-US" sz="2400" b="1" dirty="0" smtClean="0"/>
              <a:t>其他</a:t>
            </a:r>
            <a:r>
              <a:rPr lang="zh-CN" altLang="zh-CN" sz="2400" b="1" dirty="0" smtClean="0"/>
              <a:t>函数</a:t>
            </a:r>
            <a:endParaRPr lang="zh-CN" altLang="zh-CN" sz="24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size()      //</a:t>
            </a:r>
            <a:r>
              <a:rPr lang="zh-CN" altLang="en-US" sz="2400" dirty="0" smtClean="0">
                <a:solidFill>
                  <a:srgbClr val="FF0000"/>
                </a:solidFill>
              </a:rPr>
              <a:t>得到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的大小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clear</a:t>
            </a:r>
            <a:r>
              <a:rPr lang="en-US" altLang="zh-CN" sz="2400" dirty="0">
                <a:solidFill>
                  <a:srgbClr val="FF0000"/>
                </a:solidFill>
              </a:rPr>
              <a:t>()   //</a:t>
            </a:r>
            <a:r>
              <a:rPr lang="zh-CN" altLang="zh-CN" sz="2400" dirty="0">
                <a:solidFill>
                  <a:srgbClr val="FF0000"/>
                </a:solidFill>
              </a:rPr>
              <a:t>删除所有元素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empty()  //</a:t>
            </a:r>
            <a:r>
              <a:rPr lang="zh-CN" altLang="zh-CN" sz="2400" dirty="0"/>
              <a:t>如果</a:t>
            </a:r>
            <a:r>
              <a:rPr lang="en-US" altLang="zh-CN" sz="2400" dirty="0"/>
              <a:t>map</a:t>
            </a:r>
            <a:r>
              <a:rPr lang="zh-CN" altLang="zh-CN" sz="2400" dirty="0"/>
              <a:t>为空则返回</a:t>
            </a:r>
            <a:r>
              <a:rPr lang="en-US" altLang="zh-CN" sz="2400" dirty="0"/>
              <a:t>true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// </a:t>
            </a:r>
            <a:r>
              <a:rPr lang="en-US" altLang="zh-CN" sz="2400" dirty="0" err="1"/>
              <a:t>equal_range</a:t>
            </a:r>
            <a:r>
              <a:rPr lang="zh-CN" altLang="zh-CN" sz="2400" dirty="0"/>
              <a:t>函数返回一个</a:t>
            </a:r>
            <a:r>
              <a:rPr lang="en-US" altLang="zh-CN" sz="2400" dirty="0"/>
              <a:t>pair</a:t>
            </a:r>
            <a:r>
              <a:rPr lang="zh-CN" altLang="zh-CN" sz="2400" dirty="0"/>
              <a:t>，</a:t>
            </a:r>
            <a:r>
              <a:rPr lang="en-US" altLang="zh-CN" sz="2400" dirty="0"/>
              <a:t>pair</a:t>
            </a:r>
            <a:r>
              <a:rPr lang="zh-CN" altLang="zh-CN" sz="2400" dirty="0"/>
              <a:t>里面第一个变量是</a:t>
            </a:r>
            <a:r>
              <a:rPr lang="en-US" altLang="zh-CN" sz="2400" dirty="0" err="1"/>
              <a:t>lower_bound</a:t>
            </a:r>
            <a:r>
              <a:rPr lang="zh-CN" altLang="zh-CN" sz="2400" dirty="0"/>
              <a:t>返回的迭代器，</a:t>
            </a:r>
            <a:r>
              <a:rPr lang="en-US" altLang="zh-CN" sz="2400" dirty="0"/>
              <a:t>pair</a:t>
            </a:r>
            <a:r>
              <a:rPr lang="zh-CN" altLang="zh-CN" sz="2400" dirty="0"/>
              <a:t>里面第二个迭代器是</a:t>
            </a:r>
            <a:r>
              <a:rPr lang="en-US" altLang="zh-CN" sz="2400" dirty="0" err="1"/>
              <a:t>upper_bound</a:t>
            </a:r>
            <a:r>
              <a:rPr lang="zh-CN" altLang="zh-CN" sz="2400" dirty="0"/>
              <a:t>返回的迭代器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/>
              <a:t>equal_range</a:t>
            </a:r>
            <a:r>
              <a:rPr lang="en-US" altLang="zh-CN" sz="2400" dirty="0"/>
              <a:t>()   //</a:t>
            </a:r>
            <a:r>
              <a:rPr lang="zh-CN" altLang="zh-CN" sz="2400" dirty="0"/>
              <a:t>返回特殊条目的迭代器对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 smtClean="0"/>
              <a:t>get_allocator</a:t>
            </a:r>
            <a:r>
              <a:rPr lang="en-US" altLang="zh-CN" sz="2400" dirty="0"/>
              <a:t>()   //</a:t>
            </a:r>
            <a:r>
              <a:rPr lang="zh-CN" altLang="zh-CN" sz="2400" dirty="0"/>
              <a:t>返回</a:t>
            </a:r>
            <a:r>
              <a:rPr lang="en-US" altLang="zh-CN" sz="2400" dirty="0"/>
              <a:t>map</a:t>
            </a:r>
            <a:r>
              <a:rPr lang="zh-CN" altLang="zh-CN" sz="2400" dirty="0"/>
              <a:t>的配置器：可用于给</a:t>
            </a:r>
            <a:r>
              <a:rPr lang="en-US" altLang="zh-CN" sz="2400" dirty="0"/>
              <a:t>map</a:t>
            </a:r>
            <a:r>
              <a:rPr lang="zh-CN" altLang="zh-CN" sz="2400" dirty="0"/>
              <a:t>分配内存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 smtClean="0"/>
              <a:t>key_comp</a:t>
            </a:r>
            <a:r>
              <a:rPr lang="en-US" altLang="zh-CN" sz="2400" dirty="0"/>
              <a:t>()  //</a:t>
            </a:r>
            <a:r>
              <a:rPr lang="zh-CN" altLang="zh-CN" sz="2400" dirty="0"/>
              <a:t>返回比较元素</a:t>
            </a:r>
            <a:r>
              <a:rPr lang="en-US" altLang="zh-CN" sz="2400" dirty="0"/>
              <a:t>key</a:t>
            </a:r>
            <a:r>
              <a:rPr lang="zh-CN" altLang="zh-CN" sz="2400" dirty="0"/>
              <a:t>的函数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/>
              <a:t>lower_bound</a:t>
            </a:r>
            <a:r>
              <a:rPr lang="en-US" altLang="zh-CN" sz="2400" dirty="0"/>
              <a:t>()    //</a:t>
            </a:r>
            <a:r>
              <a:rPr lang="zh-CN" altLang="zh-CN" sz="2400" dirty="0"/>
              <a:t>返回键值</a:t>
            </a:r>
            <a:r>
              <a:rPr lang="en-US" altLang="zh-CN" sz="2400" dirty="0"/>
              <a:t>&gt;=</a:t>
            </a:r>
            <a:r>
              <a:rPr lang="zh-CN" altLang="zh-CN" sz="2400" dirty="0"/>
              <a:t>给定元素的第一个位置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/>
              <a:t>upper_bound</a:t>
            </a:r>
            <a:r>
              <a:rPr lang="en-US" altLang="zh-CN" sz="2400" dirty="0"/>
              <a:t>()    //</a:t>
            </a:r>
            <a:r>
              <a:rPr lang="zh-CN" altLang="zh-CN" sz="2400" dirty="0"/>
              <a:t>返回键值</a:t>
            </a:r>
            <a:r>
              <a:rPr lang="en-US" altLang="zh-CN" sz="2400" dirty="0"/>
              <a:t>&gt;</a:t>
            </a:r>
            <a:r>
              <a:rPr lang="zh-CN" altLang="zh-CN" sz="2400" dirty="0"/>
              <a:t>给定元素的第一个位置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72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3955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自定义</a:t>
            </a:r>
            <a:r>
              <a:rPr lang="zh-CN" altLang="zh-CN" sz="2800" b="1" dirty="0"/>
              <a:t>结构体进行</a:t>
            </a:r>
            <a:r>
              <a:rPr lang="en-US" altLang="zh-CN" sz="2800" b="1" dirty="0"/>
              <a:t>map</a:t>
            </a:r>
            <a:r>
              <a:rPr lang="zh-CN" altLang="zh-CN" sz="2800" b="1" dirty="0"/>
              <a:t>映射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5925" y="1014413"/>
            <a:ext cx="9818687" cy="5843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/>
              <a:t>如果有个应用，给定我们一个学生信息的结构体（自定义结构体）和学生的成绩，要求我们根据学生</a:t>
            </a:r>
            <a:r>
              <a:rPr lang="en-US" altLang="zh-CN" dirty="0"/>
              <a:t>ID</a:t>
            </a:r>
            <a:r>
              <a:rPr lang="zh-CN" altLang="zh-CN" dirty="0"/>
              <a:t>和姓名进行成绩排序。</a:t>
            </a:r>
          </a:p>
          <a:p>
            <a:pPr marL="0" indent="0">
              <a:buNone/>
            </a:pPr>
            <a:r>
              <a:rPr lang="en-US" altLang="zh-CN" dirty="0"/>
              <a:t>STL</a:t>
            </a:r>
            <a:r>
              <a:rPr lang="zh-CN" altLang="zh-CN" dirty="0"/>
              <a:t>中默认是采用小于号来排序的，没有结构体</a:t>
            </a:r>
            <a:r>
              <a:rPr lang="en-US" altLang="zh-CN" dirty="0"/>
              <a:t>&lt;</a:t>
            </a:r>
            <a:r>
              <a:rPr lang="zh-CN" altLang="zh-CN" dirty="0"/>
              <a:t>号的定义，需要进行</a:t>
            </a:r>
            <a:r>
              <a:rPr lang="en-US" altLang="zh-CN" dirty="0"/>
              <a:t>&lt;</a:t>
            </a:r>
            <a:r>
              <a:rPr lang="zh-CN" altLang="zh-CN" dirty="0"/>
              <a:t>重载。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studentInfo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nID</a:t>
            </a:r>
            <a:r>
              <a:rPr lang="en-US" altLang="zh-CN" dirty="0"/>
              <a:t>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string </a:t>
            </a:r>
            <a:r>
              <a:rPr lang="en-US" altLang="zh-CN" dirty="0" err="1"/>
              <a:t>strName</a:t>
            </a:r>
            <a:r>
              <a:rPr lang="en-US" altLang="zh-CN" dirty="0"/>
              <a:t>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bool</a:t>
            </a:r>
            <a:r>
              <a:rPr lang="en-US" altLang="zh-CN" dirty="0">
                <a:solidFill>
                  <a:srgbClr val="FF0000"/>
                </a:solidFill>
              </a:rPr>
              <a:t> operator &lt; (</a:t>
            </a:r>
            <a:r>
              <a:rPr lang="en-US" altLang="zh-CN" dirty="0" err="1">
                <a:solidFill>
                  <a:srgbClr val="FF0000"/>
                </a:solidFill>
              </a:rPr>
              <a:t>studentInfo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&amp; _A)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{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zh-CN" dirty="0"/>
              <a:t>这个函数指定排序策略，按</a:t>
            </a:r>
            <a:r>
              <a:rPr lang="en-US" altLang="zh-CN" dirty="0" err="1"/>
              <a:t>nID</a:t>
            </a:r>
            <a:r>
              <a:rPr lang="zh-CN" altLang="zh-CN" dirty="0"/>
              <a:t>排序，如果</a:t>
            </a:r>
            <a:r>
              <a:rPr lang="en-US" altLang="zh-CN" dirty="0" err="1"/>
              <a:t>nID</a:t>
            </a:r>
            <a:r>
              <a:rPr lang="zh-CN" altLang="zh-CN" dirty="0"/>
              <a:t>相等的话，按</a:t>
            </a:r>
            <a:r>
              <a:rPr lang="en-US" altLang="zh-CN" dirty="0" err="1"/>
              <a:t>strName</a:t>
            </a:r>
            <a:r>
              <a:rPr lang="zh-CN" altLang="zh-CN" dirty="0"/>
              <a:t>排序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nID</a:t>
            </a:r>
            <a:r>
              <a:rPr lang="en-US" altLang="zh-CN" dirty="0"/>
              <a:t> &lt; _</a:t>
            </a:r>
            <a:r>
              <a:rPr lang="en-US" altLang="zh-CN" dirty="0" err="1"/>
              <a:t>A.nID</a:t>
            </a:r>
            <a:r>
              <a:rPr lang="en-US" altLang="zh-CN" dirty="0"/>
              <a:t>) return true;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nID</a:t>
            </a:r>
            <a:r>
              <a:rPr lang="en-US" altLang="zh-CN" dirty="0"/>
              <a:t> == _</a:t>
            </a:r>
            <a:r>
              <a:rPr lang="en-US" altLang="zh-CN" dirty="0" err="1"/>
              <a:t>A.nID</a:t>
            </a:r>
            <a:r>
              <a:rPr lang="en-US" altLang="zh-CN" dirty="0"/>
              <a:t>) return </a:t>
            </a:r>
            <a:r>
              <a:rPr lang="en-US" altLang="zh-CN" dirty="0" err="1"/>
              <a:t>strName.compare</a:t>
            </a:r>
            <a:r>
              <a:rPr lang="en-US" altLang="zh-CN" dirty="0"/>
              <a:t>(_</a:t>
            </a:r>
            <a:r>
              <a:rPr lang="en-US" altLang="zh-CN" dirty="0" err="1"/>
              <a:t>A.strName</a:t>
            </a:r>
            <a:r>
              <a:rPr lang="en-US" altLang="zh-CN" dirty="0"/>
              <a:t>) &lt; 0;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return false;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}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}; //</a:t>
            </a:r>
            <a:r>
              <a:rPr lang="zh-CN" altLang="zh-CN" dirty="0"/>
              <a:t>学生信息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0485" y="242888"/>
            <a:ext cx="10360027" cy="6615112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//</a:t>
            </a:r>
            <a:r>
              <a:rPr lang="zh-CN" altLang="zh-CN" sz="2000" dirty="0"/>
              <a:t>用学生信息映射分数</a:t>
            </a:r>
            <a:r>
              <a:rPr lang="en-US" altLang="zh-CN" sz="2000" dirty="0"/>
              <a:t>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map&lt;</a:t>
            </a:r>
            <a:r>
              <a:rPr lang="en-US" altLang="zh-CN" sz="2000" dirty="0" err="1"/>
              <a:t>studentInfo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mapStudent</a:t>
            </a:r>
            <a:r>
              <a:rPr lang="en-US" altLang="zh-CN" sz="2000" dirty="0"/>
              <a:t>;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map&lt;</a:t>
            </a:r>
            <a:r>
              <a:rPr lang="en-US" altLang="zh-CN" sz="2000" dirty="0" err="1"/>
              <a:t>studentInfo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&gt;::iterator 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studentInfo</a:t>
            </a:r>
            <a:r>
              <a:rPr lang="en-US" altLang="zh-CN" sz="2000" dirty="0"/>
              <a:t> student; </a:t>
            </a:r>
            <a:r>
              <a:rPr lang="en-US" altLang="zh-CN" sz="2000" dirty="0" smtClean="0"/>
              <a:t>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student.nID</a:t>
            </a:r>
            <a:r>
              <a:rPr lang="en-US" altLang="zh-CN" sz="2000" dirty="0"/>
              <a:t> = 2;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student.strName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student_two</a:t>
            </a:r>
            <a:r>
              <a:rPr lang="en-US" altLang="zh-CN" sz="2000" dirty="0"/>
              <a:t>";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mapStudent.insert</a:t>
            </a:r>
            <a:r>
              <a:rPr lang="en-US" altLang="zh-CN" sz="2000" dirty="0"/>
              <a:t>(pair&lt;</a:t>
            </a:r>
            <a:r>
              <a:rPr lang="en-US" altLang="zh-CN" sz="2000" dirty="0" err="1"/>
              <a:t>studentInfo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&gt;(student, 80));  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student.nID</a:t>
            </a:r>
            <a:r>
              <a:rPr lang="en-US" altLang="zh-CN" sz="2000" dirty="0"/>
              <a:t> = 1;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student.strName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student_one</a:t>
            </a:r>
            <a:r>
              <a:rPr lang="en-US" altLang="zh-CN" sz="2000" dirty="0"/>
              <a:t>";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mapStudent.insert</a:t>
            </a:r>
            <a:r>
              <a:rPr lang="en-US" altLang="zh-CN" sz="2000" dirty="0"/>
              <a:t>(pair&lt;</a:t>
            </a:r>
            <a:r>
              <a:rPr lang="en-US" altLang="zh-CN" sz="2000" dirty="0" err="1"/>
              <a:t>studentInfo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&gt;(student, 90)); </a:t>
            </a:r>
            <a:r>
              <a:rPr lang="en-US" altLang="zh-CN" sz="2000" dirty="0" smtClean="0"/>
              <a:t>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mapStudent.begin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!=</a:t>
            </a:r>
            <a:r>
              <a:rPr lang="en-US" altLang="zh-CN" sz="2000" dirty="0" err="1"/>
              <a:t>mapStudent.end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++)   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first.nID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first.strName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-&gt;second&lt;&lt;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/>
              <a:t>	return 0</a:t>
            </a:r>
            <a:r>
              <a:rPr lang="en-US" altLang="zh-CN" sz="2000" dirty="0" smtClean="0"/>
              <a:t>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29625" y="242888"/>
            <a:ext cx="3429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70245" y="2753161"/>
            <a:ext cx="9321421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二</a:t>
            </a:r>
            <a:r>
              <a:rPr lang="zh-CN" altLang="en-US" sz="4400" dirty="0" smtClean="0"/>
              <a:t>、</a:t>
            </a:r>
            <a:r>
              <a:rPr lang="zh-CN" altLang="en-US" sz="4400" dirty="0" smtClean="0"/>
              <a:t>集合</a:t>
            </a:r>
            <a:r>
              <a:rPr lang="en-US" altLang="zh-CN" sz="4400" dirty="0" smtClean="0"/>
              <a:t>set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2700" dirty="0">
                <a:hlinkClick r:id="rId2"/>
              </a:rPr>
              <a:t>http://</a:t>
            </a:r>
            <a:r>
              <a:rPr lang="en-US" altLang="zh-CN" sz="2700" dirty="0" smtClean="0">
                <a:hlinkClick r:id="rId2"/>
              </a:rPr>
              <a:t>blog.csdn.net/lyhvoyage/article/details/22989659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029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76" y="757239"/>
            <a:ext cx="9404349" cy="51539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</a:rPr>
              <a:t>集合容器</a:t>
            </a:r>
            <a:r>
              <a:rPr lang="zh-CN" altLang="en-US" sz="2400" dirty="0"/>
              <a:t>实现了红黑树（</a:t>
            </a:r>
            <a:r>
              <a:rPr lang="en-US" altLang="zh-CN" sz="2400" dirty="0"/>
              <a:t>Red-Black Tree</a:t>
            </a:r>
            <a:r>
              <a:rPr lang="zh-CN" altLang="en-US" sz="2400" dirty="0"/>
              <a:t>）的</a:t>
            </a:r>
            <a:r>
              <a:rPr lang="zh-CN" altLang="en-US" sz="2400" dirty="0">
                <a:solidFill>
                  <a:srgbClr val="FF0000"/>
                </a:solidFill>
              </a:rPr>
              <a:t>平衡</a:t>
            </a:r>
            <a:r>
              <a:rPr lang="zh-CN" altLang="en-US" sz="2400" dirty="0" smtClean="0">
                <a:solidFill>
                  <a:srgbClr val="FF0000"/>
                </a:solidFill>
              </a:rPr>
              <a:t>二叉</a:t>
            </a:r>
            <a:r>
              <a:rPr lang="zh-CN" altLang="en-US" sz="2400" dirty="0">
                <a:solidFill>
                  <a:srgbClr val="FF0000"/>
                </a:solidFill>
              </a:rPr>
              <a:t>搜索</a:t>
            </a:r>
            <a:r>
              <a:rPr lang="zh-CN" altLang="en-US" sz="2400" dirty="0" smtClean="0">
                <a:solidFill>
                  <a:srgbClr val="FF0000"/>
                </a:solidFill>
              </a:rPr>
              <a:t>树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hlinkClick r:id="rId2" tooltip="算法与数据结构知识库"/>
              </a:rPr>
              <a:t>数据结构</a:t>
            </a:r>
            <a:r>
              <a:rPr lang="zh-CN" altLang="en-US" sz="2400" dirty="0"/>
              <a:t>，在插入元素时，它会自动调整二叉树的排列，把该元素放到适当的位置，以确保</a:t>
            </a:r>
            <a:r>
              <a:rPr lang="zh-CN" altLang="en-US" sz="2400" dirty="0">
                <a:solidFill>
                  <a:srgbClr val="FF0000"/>
                </a:solidFill>
              </a:rPr>
              <a:t>每个子树根节点的键值大于左子树所有节点的键值，而小于右子树所有节点的键值</a:t>
            </a:r>
            <a:r>
              <a:rPr lang="zh-CN" altLang="en-US" sz="2400" dirty="0"/>
              <a:t>；另外，还得确保</a:t>
            </a:r>
            <a:r>
              <a:rPr lang="zh-CN" altLang="en-US" sz="2400" dirty="0">
                <a:solidFill>
                  <a:srgbClr val="FF0000"/>
                </a:solidFill>
              </a:rPr>
              <a:t>根节点的左子树的</a:t>
            </a:r>
            <a:r>
              <a:rPr lang="zh-CN" altLang="en-US" sz="2400" dirty="0" smtClean="0">
                <a:solidFill>
                  <a:srgbClr val="FF0000"/>
                </a:solidFill>
              </a:rPr>
              <a:t>高度</a:t>
            </a:r>
            <a:r>
              <a:rPr lang="zh-CN" altLang="en-US" sz="2400" dirty="0" smtClean="0">
                <a:solidFill>
                  <a:srgbClr val="FF0000"/>
                </a:solidFill>
              </a:rPr>
              <a:t>与右子树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高度相等</a:t>
            </a:r>
            <a:r>
              <a:rPr lang="zh-CN" altLang="en-US" sz="2400" dirty="0"/>
              <a:t>，这样，二叉树的高度最小，从而检索速度最快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set</a:t>
            </a:r>
            <a:r>
              <a:rPr lang="zh-CN" altLang="en-US" sz="2400" dirty="0" smtClean="0">
                <a:solidFill>
                  <a:srgbClr val="FF0000"/>
                </a:solidFill>
              </a:rPr>
              <a:t>里面不允许存放相同的键值，即不允许出现相同的元素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平衡二叉树、红黑树的结构请参考博客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blog.csdn.net/sup_heaven/article/details/39313731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13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02107" y="291693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 smtClean="0"/>
              <a:t>一、</a:t>
            </a:r>
            <a:r>
              <a:rPr lang="en-US" altLang="zh-CN" sz="4400" dirty="0" smtClean="0"/>
              <a:t>Map</a:t>
            </a:r>
            <a:r>
              <a:rPr lang="zh-CN" altLang="en-US" sz="4400" dirty="0" smtClean="0"/>
              <a:t>映射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2700" dirty="0">
                <a:hlinkClick r:id="rId2"/>
              </a:rPr>
              <a:t>http://</a:t>
            </a:r>
            <a:r>
              <a:rPr lang="en-US" altLang="zh-CN" sz="2700" dirty="0" smtClean="0">
                <a:hlinkClick r:id="rId2"/>
              </a:rPr>
              <a:t>blog.csdn.net/berry666/article/details/7904838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737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8850" y="1647824"/>
            <a:ext cx="9275762" cy="482441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set</a:t>
            </a:r>
            <a:r>
              <a:rPr lang="zh-CN" altLang="en-US" sz="2400" dirty="0"/>
              <a:t>前，需要在程序头文件中包含</a:t>
            </a:r>
            <a:r>
              <a:rPr lang="zh-CN" altLang="en-US" sz="2400" dirty="0" smtClean="0"/>
              <a:t>声明 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en-US" altLang="zh-CN" sz="2400" dirty="0">
                <a:solidFill>
                  <a:srgbClr val="FF0000"/>
                </a:solidFill>
              </a:rPr>
              <a:t>include&lt;set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zh-CN" altLang="en-US" sz="2400" dirty="0"/>
              <a:t> 创建</a:t>
            </a:r>
            <a:r>
              <a:rPr lang="en-US" altLang="zh-CN" sz="2400" dirty="0"/>
              <a:t>set</a:t>
            </a:r>
            <a:r>
              <a:rPr lang="zh-CN" altLang="en-US" sz="2400" dirty="0"/>
              <a:t>对象时，需要指定元素的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marL="400050" lvl="1" indent="0">
              <a:buNone/>
            </a:pPr>
            <a:r>
              <a:rPr lang="en-US" altLang="zh-CN" sz="2400" dirty="0"/>
              <a:t>#include&lt;set&gt;</a:t>
            </a:r>
          </a:p>
          <a:p>
            <a:pPr marL="400050" lvl="1" indent="0"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marL="400050" lvl="1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 marL="400050" lvl="1" indent="0">
              <a:buNone/>
            </a:pPr>
            <a:r>
              <a:rPr lang="en-US" altLang="zh-CN" sz="2400" dirty="0"/>
              <a:t>{</a:t>
            </a:r>
          </a:p>
          <a:p>
            <a:pPr marL="800100" lvl="2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set&lt;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&gt; s;</a:t>
            </a:r>
          </a:p>
          <a:p>
            <a:pPr marL="800100" lvl="2" indent="0">
              <a:buNone/>
            </a:pPr>
            <a:r>
              <a:rPr lang="en-US" altLang="zh-CN" sz="2400" dirty="0"/>
              <a:t>	return 0;</a:t>
            </a:r>
          </a:p>
          <a:p>
            <a:pPr marL="400050" lvl="1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90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25" y="1633537"/>
            <a:ext cx="9361487" cy="4006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元素的</a:t>
            </a:r>
            <a:r>
              <a:rPr lang="zh-CN" altLang="en-US" sz="2400" b="1" dirty="0" smtClean="0"/>
              <a:t>插入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insert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方法把元素插入到集合中</a:t>
            </a:r>
            <a:r>
              <a:rPr lang="zh-CN" altLang="en-US" sz="2400" dirty="0"/>
              <a:t>，插入规则在默认的比较规则下，是按元素值从小到大插入，如果自己指定了比较规则函数，则按自定义比较规则函数插入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注意元素不能重复插入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60" y="4133932"/>
            <a:ext cx="6480503" cy="21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8775" y="185738"/>
            <a:ext cx="9875837" cy="49682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/>
              <a:t>元素</a:t>
            </a:r>
            <a:r>
              <a:rPr lang="zh-CN" altLang="en-US" sz="2200" b="1" dirty="0" smtClean="0"/>
              <a:t>的遍历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使用</a:t>
            </a:r>
            <a:r>
              <a:rPr lang="zh-CN" altLang="en-US" sz="2200" dirty="0">
                <a:solidFill>
                  <a:srgbClr val="FF0000"/>
                </a:solidFill>
              </a:rPr>
              <a:t>前向迭代器</a:t>
            </a:r>
            <a:r>
              <a:rPr lang="zh-CN" altLang="en-US" sz="2200" dirty="0"/>
              <a:t>对</a:t>
            </a:r>
            <a:r>
              <a:rPr lang="zh-CN" altLang="en-US" sz="2200" dirty="0" smtClean="0"/>
              <a:t>集合</a:t>
            </a:r>
            <a:r>
              <a:rPr lang="zh-CN" altLang="en-US" sz="2200" dirty="0"/>
              <a:t>进行</a:t>
            </a:r>
            <a:r>
              <a:rPr lang="zh-CN" altLang="en-US" sz="2200" dirty="0" smtClean="0"/>
              <a:t>遍历</a:t>
            </a:r>
            <a:r>
              <a:rPr lang="zh-CN" altLang="en-US" sz="2200" dirty="0"/>
              <a:t>，结果正好是元素排序后的结果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endParaRPr lang="en-US" altLang="zh-CN" sz="2200" b="1" dirty="0"/>
          </a:p>
          <a:p>
            <a:pPr>
              <a:lnSpc>
                <a:spcPct val="120000"/>
              </a:lnSpc>
            </a:pPr>
            <a:endParaRPr lang="en-US" altLang="zh-CN" sz="2200" b="1" dirty="0" smtClean="0"/>
          </a:p>
          <a:p>
            <a:pPr>
              <a:lnSpc>
                <a:spcPct val="120000"/>
              </a:lnSpc>
            </a:pPr>
            <a:endParaRPr lang="en-US" altLang="zh-CN" sz="2200" dirty="0" smtClean="0"/>
          </a:p>
          <a:p>
            <a:pPr>
              <a:lnSpc>
                <a:spcPct val="120000"/>
              </a:lnSpc>
            </a:pP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使用</a:t>
            </a:r>
            <a:r>
              <a:rPr lang="zh-CN" altLang="en-US" sz="2200" dirty="0">
                <a:solidFill>
                  <a:srgbClr val="FF0000"/>
                </a:solidFill>
              </a:rPr>
              <a:t>反向迭代器</a:t>
            </a:r>
            <a:r>
              <a:rPr lang="en-US" altLang="zh-CN" sz="2200" dirty="0" err="1">
                <a:solidFill>
                  <a:srgbClr val="FF0000"/>
                </a:solidFill>
              </a:rPr>
              <a:t>reverse_iterator</a:t>
            </a:r>
            <a:r>
              <a:rPr lang="zh-CN" altLang="en-US" sz="2200" dirty="0"/>
              <a:t>可以反向遍历集合，输出的结果正好是集合元素的反向排序结果。它需要用到</a:t>
            </a:r>
            <a:r>
              <a:rPr lang="en-US" altLang="zh-CN" sz="2200" dirty="0" err="1"/>
              <a:t>rbegin</a:t>
            </a:r>
            <a:r>
              <a:rPr lang="en-US" altLang="zh-CN" sz="2200" dirty="0"/>
              <a:t>()</a:t>
            </a:r>
            <a:r>
              <a:rPr lang="zh-CN" altLang="en-US" sz="2200" dirty="0"/>
              <a:t>和</a:t>
            </a:r>
            <a:r>
              <a:rPr lang="en-US" altLang="zh-CN" sz="2200" dirty="0"/>
              <a:t>rend()</a:t>
            </a:r>
            <a:r>
              <a:rPr lang="zh-CN" altLang="en-US" sz="2200" dirty="0"/>
              <a:t>两个方法，它们分别给出了反向遍历的开始位置和结束位置。</a:t>
            </a:r>
            <a:endParaRPr lang="zh-CN" altLang="en-US" sz="22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42" y="1247684"/>
            <a:ext cx="4971820" cy="20222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42" y="4679244"/>
            <a:ext cx="5614988" cy="20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3063" y="311072"/>
            <a:ext cx="10272713" cy="49682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/>
              <a:t>元素</a:t>
            </a:r>
            <a:r>
              <a:rPr lang="zh-CN" altLang="en-US" sz="2200" b="1" dirty="0" smtClean="0"/>
              <a:t>的查找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find()</a:t>
            </a:r>
            <a:r>
              <a:rPr lang="zh-CN" altLang="en-US" sz="2400" dirty="0">
                <a:solidFill>
                  <a:srgbClr val="FF0000"/>
                </a:solidFill>
              </a:rPr>
              <a:t>方法对集合进行检索</a:t>
            </a:r>
            <a:r>
              <a:rPr lang="zh-CN" altLang="en-US" sz="2400" dirty="0"/>
              <a:t>，如果找到查找的的键值，则返回该键值的迭代器位置；否则，返回集合最后一个元素后面的一个位置，即</a:t>
            </a:r>
            <a:r>
              <a:rPr lang="en-US" altLang="zh-CN" sz="2400" dirty="0"/>
              <a:t>end()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endParaRPr lang="en-US" altLang="zh-CN" sz="2400" b="1" dirty="0" smtClean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count()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方法判断元素是否存在</a:t>
            </a:r>
            <a:r>
              <a:rPr lang="zh-CN" altLang="en-US" sz="2400" dirty="0" smtClean="0"/>
              <a:t>。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endParaRPr lang="en-US" altLang="zh-CN" sz="2200" b="1" dirty="0" smtClean="0"/>
          </a:p>
          <a:p>
            <a:pPr>
              <a:lnSpc>
                <a:spcPct val="120000"/>
              </a:lnSpc>
            </a:pPr>
            <a:endParaRPr lang="en-US" altLang="zh-CN" sz="2200" dirty="0" smtClean="0"/>
          </a:p>
          <a:p>
            <a:pPr>
              <a:lnSpc>
                <a:spcPct val="120000"/>
              </a:lnSpc>
            </a:pP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40" y="1914633"/>
            <a:ext cx="4983980" cy="21715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840" y="4777583"/>
            <a:ext cx="4774034" cy="1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82485"/>
            <a:ext cx="10229850" cy="49682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/>
              <a:t>元素</a:t>
            </a:r>
            <a:r>
              <a:rPr lang="zh-CN" altLang="en-US" sz="2200" b="1" dirty="0" smtClean="0"/>
              <a:t>的删除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与插入元素的处理一样，</a:t>
            </a:r>
            <a:r>
              <a:rPr lang="zh-CN" altLang="en-US" sz="2400" dirty="0">
                <a:solidFill>
                  <a:srgbClr val="FF0000"/>
                </a:solidFill>
              </a:rPr>
              <a:t>集合具有高效的删除处理功能，并自动重新调整内部的红黑树的平衡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erase()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400" dirty="0" smtClean="0"/>
              <a:t>进行删除，删除</a:t>
            </a:r>
            <a:r>
              <a:rPr lang="zh-CN" altLang="en-US" sz="2400" dirty="0"/>
              <a:t>的对象可以是某个迭代器位置上的元素、等于某键值的元素、一个区间上的元素和清空集合</a:t>
            </a:r>
            <a:r>
              <a:rPr lang="zh-CN" altLang="en-US" sz="2400" dirty="0" smtClean="0"/>
              <a:t>。清空集合用</a:t>
            </a:r>
            <a:r>
              <a:rPr lang="en-US" altLang="zh-CN" sz="2400" dirty="0" smtClean="0"/>
              <a:t>clear()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endParaRPr lang="en-US" altLang="zh-CN" sz="2400" b="1" dirty="0"/>
          </a:p>
          <a:p>
            <a:pPr>
              <a:lnSpc>
                <a:spcPct val="120000"/>
              </a:lnSpc>
            </a:pPr>
            <a:endParaRPr lang="en-US" altLang="zh-CN" sz="2200" b="1" dirty="0" smtClean="0"/>
          </a:p>
          <a:p>
            <a:pPr>
              <a:lnSpc>
                <a:spcPct val="120000"/>
              </a:lnSpc>
            </a:pPr>
            <a:endParaRPr lang="en-US" altLang="zh-CN" sz="2200" dirty="0" smtClean="0"/>
          </a:p>
          <a:p>
            <a:pPr>
              <a:lnSpc>
                <a:spcPct val="120000"/>
              </a:lnSpc>
            </a:pP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66" y="2686050"/>
            <a:ext cx="5212284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252635"/>
            <a:ext cx="8911687" cy="5760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的其他常用函数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038" y="1400176"/>
            <a:ext cx="10404474" cy="4753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empty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如果集合为空，返回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equal_range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返回集合中与给定值相等的上下限的两个迭代器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lower_bound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返回指向大于（或等于）某值的第一个元素的迭代器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key_comp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返回一个用于元素间值比较的函数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max_size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返回集合能容纳的元素的最大限值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swap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交换两个集合变量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upper_bound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返回大于某个值元素的迭代器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</a:rPr>
              <a:t>value_comp</a:t>
            </a:r>
            <a:r>
              <a:rPr lang="en-US" altLang="zh-CN" sz="2400" dirty="0">
                <a:solidFill>
                  <a:schemeClr val="tx1"/>
                </a:solidFill>
              </a:rPr>
              <a:t>()--</a:t>
            </a:r>
            <a:r>
              <a:rPr lang="zh-CN" altLang="en-US" sz="2400" dirty="0">
                <a:solidFill>
                  <a:schemeClr val="tx1"/>
                </a:solidFill>
              </a:rPr>
              <a:t>返回一个用于比较元素间的值的函数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、自定义比较函数的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25" y="1633537"/>
            <a:ext cx="9361487" cy="4006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insert</a:t>
            </a:r>
            <a:r>
              <a:rPr lang="zh-CN" altLang="en-US" sz="2400" dirty="0"/>
              <a:t>将元素插入到集合中去的时候，集合会根据设定的比较函数奖该元素放到该放的节点上去。在定义集合的时候，如果没有指定比较函数，那么采用</a:t>
            </a:r>
            <a:r>
              <a:rPr lang="zh-CN" altLang="en-US" sz="2400" dirty="0">
                <a:solidFill>
                  <a:srgbClr val="FF0000"/>
                </a:solidFill>
              </a:rPr>
              <a:t>默认的比较函数，即按键值从小到大的顺序插入元素</a:t>
            </a:r>
            <a:r>
              <a:rPr lang="zh-CN" altLang="en-US" sz="2400" dirty="0"/>
              <a:t>。但在很多情况下，需要自己编写比较函数。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2" y="1357313"/>
            <a:ext cx="6223072" cy="37192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25" y="528638"/>
            <a:ext cx="9361487" cy="5111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如果元素</a:t>
            </a:r>
            <a:r>
              <a:rPr lang="zh-CN" altLang="en-US" sz="2400" dirty="0">
                <a:solidFill>
                  <a:srgbClr val="FF0000"/>
                </a:solidFill>
              </a:rPr>
              <a:t>不是结构体，那么可以编写比较函数</a:t>
            </a:r>
            <a:r>
              <a:rPr lang="zh-CN" altLang="en-US" sz="2400" dirty="0"/>
              <a:t>。下面的程序比较规则为按键值从大到小的顺序插入到集合中。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67938"/>
            <a:ext cx="5715000" cy="39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25" y="528638"/>
            <a:ext cx="9361487" cy="5111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FF0000"/>
                </a:solidFill>
              </a:rPr>
              <a:t>元素是结构体，那么可以直接把比较函数写在结构体内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5" y="1205072"/>
            <a:ext cx="5019048" cy="2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27" y="2654265"/>
            <a:ext cx="6743348" cy="41506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5" y="4164924"/>
            <a:ext cx="4022128" cy="20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需要存放重复的键值，可用</a:t>
            </a:r>
            <a:r>
              <a:rPr lang="en-US" altLang="zh-CN" sz="3600" dirty="0" err="1" smtClean="0"/>
              <a:t>multiset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multimap</a:t>
            </a:r>
            <a:r>
              <a:rPr lang="zh-CN" altLang="en-US" sz="3600" dirty="0" smtClean="0"/>
              <a:t>容器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535" y="1602658"/>
            <a:ext cx="9484083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Map</a:t>
            </a:r>
            <a:r>
              <a:rPr lang="zh-CN" altLang="zh-CN" sz="2800" dirty="0"/>
              <a:t>是</a:t>
            </a:r>
            <a:r>
              <a:rPr lang="en-US" altLang="zh-CN" sz="2800" dirty="0"/>
              <a:t>STL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一个关联容器</a:t>
            </a:r>
            <a:r>
              <a:rPr lang="zh-CN" altLang="zh-CN" sz="2800" dirty="0"/>
              <a:t>，它提供</a:t>
            </a:r>
            <a:r>
              <a:rPr lang="zh-CN" altLang="zh-CN" sz="2800" dirty="0">
                <a:solidFill>
                  <a:srgbClr val="FF0000"/>
                </a:solidFill>
              </a:rPr>
              <a:t>一对一</a:t>
            </a:r>
            <a:r>
              <a:rPr lang="zh-CN" altLang="zh-CN" sz="2800" dirty="0"/>
              <a:t>（其中第一个可以称为</a:t>
            </a:r>
            <a:r>
              <a:rPr lang="zh-CN" altLang="zh-CN" sz="2800" dirty="0">
                <a:solidFill>
                  <a:srgbClr val="FF0000"/>
                </a:solidFill>
              </a:rPr>
              <a:t>关键字</a:t>
            </a:r>
            <a:r>
              <a:rPr lang="en-US" altLang="zh-CN" sz="2800" dirty="0">
                <a:solidFill>
                  <a:srgbClr val="FF0000"/>
                </a:solidFill>
              </a:rPr>
              <a:t>key</a:t>
            </a:r>
            <a:r>
              <a:rPr lang="zh-CN" altLang="zh-CN" sz="2800" dirty="0"/>
              <a:t>，每个</a:t>
            </a:r>
            <a:r>
              <a:rPr lang="zh-CN" altLang="zh-CN" sz="2800" dirty="0">
                <a:solidFill>
                  <a:srgbClr val="FF0000"/>
                </a:solidFill>
              </a:rPr>
              <a:t>关键字</a:t>
            </a:r>
            <a:r>
              <a:rPr lang="en-US" altLang="zh-CN" sz="2800" dirty="0">
                <a:solidFill>
                  <a:srgbClr val="FF0000"/>
                </a:solidFill>
              </a:rPr>
              <a:t>key</a:t>
            </a:r>
            <a:r>
              <a:rPr lang="zh-CN" altLang="zh-CN" sz="2800" dirty="0">
                <a:solidFill>
                  <a:srgbClr val="FF0000"/>
                </a:solidFill>
              </a:rPr>
              <a:t>只能在</a:t>
            </a:r>
            <a:r>
              <a:rPr lang="en-US" altLang="zh-CN" sz="2800" dirty="0">
                <a:solidFill>
                  <a:srgbClr val="FF0000"/>
                </a:solidFill>
              </a:rPr>
              <a:t>map</a:t>
            </a:r>
            <a:r>
              <a:rPr lang="zh-CN" altLang="zh-CN" sz="2800" dirty="0">
                <a:solidFill>
                  <a:srgbClr val="FF0000"/>
                </a:solidFill>
              </a:rPr>
              <a:t>中出现一次</a:t>
            </a:r>
            <a:r>
              <a:rPr lang="zh-CN" altLang="zh-CN" sz="2800" dirty="0"/>
              <a:t>，第二个称为该关键字的</a:t>
            </a:r>
            <a:r>
              <a:rPr lang="zh-CN" altLang="zh-CN" sz="2800" dirty="0">
                <a:solidFill>
                  <a:srgbClr val="FF0000"/>
                </a:solidFill>
              </a:rPr>
              <a:t>值</a:t>
            </a:r>
            <a:r>
              <a:rPr lang="en-US" altLang="zh-CN" sz="2800" dirty="0">
                <a:solidFill>
                  <a:srgbClr val="FF0000"/>
                </a:solidFill>
              </a:rPr>
              <a:t>value</a:t>
            </a:r>
            <a:r>
              <a:rPr lang="zh-CN" altLang="zh-CN" sz="2800" dirty="0"/>
              <a:t>）的数据处理</a:t>
            </a:r>
            <a:r>
              <a:rPr lang="zh-CN" altLang="zh-CN" sz="2800" dirty="0" smtClean="0"/>
              <a:t>能力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通俗讲</a:t>
            </a:r>
            <a:r>
              <a:rPr lang="en-US" altLang="zh-CN" sz="2800" dirty="0">
                <a:solidFill>
                  <a:srgbClr val="FF0000"/>
                </a:solidFill>
              </a:rPr>
              <a:t>map</a:t>
            </a:r>
            <a:r>
              <a:rPr lang="zh-CN" altLang="zh-CN" sz="2800" dirty="0">
                <a:solidFill>
                  <a:srgbClr val="FF0000"/>
                </a:solidFill>
              </a:rPr>
              <a:t>能够实现从</a:t>
            </a:r>
            <a:r>
              <a:rPr lang="en-US" altLang="zh-CN" sz="2800" dirty="0">
                <a:solidFill>
                  <a:srgbClr val="FF0000"/>
                </a:solidFill>
              </a:rPr>
              <a:t>key</a:t>
            </a:r>
            <a:r>
              <a:rPr lang="zh-CN" altLang="zh-CN" sz="2800" dirty="0">
                <a:solidFill>
                  <a:srgbClr val="FF0000"/>
                </a:solidFill>
              </a:rPr>
              <a:t>到</a:t>
            </a:r>
            <a:r>
              <a:rPr lang="en-US" altLang="zh-CN" sz="2800" dirty="0">
                <a:solidFill>
                  <a:srgbClr val="FF0000"/>
                </a:solidFill>
              </a:rPr>
              <a:t>value</a:t>
            </a:r>
            <a:r>
              <a:rPr lang="zh-CN" altLang="zh-CN" sz="2800" dirty="0">
                <a:solidFill>
                  <a:srgbClr val="FF0000"/>
                </a:solidFill>
              </a:rPr>
              <a:t>的映射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991705"/>
              </p:ext>
            </p:extLst>
          </p:nvPr>
        </p:nvGraphicFramePr>
        <p:xfrm>
          <a:off x="2990670" y="2639941"/>
          <a:ext cx="7144723" cy="1371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4723"/>
              </a:tblGrid>
              <a:tr h="6962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map&lt;long long, string&gt; mapStudent;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753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mapStrudent</a:t>
                      </a:r>
                      <a:r>
                        <a:rPr lang="en-US" sz="2400" kern="100" dirty="0">
                          <a:effectLst/>
                        </a:rPr>
                        <a:t>[73510081001001]= ”</a:t>
                      </a:r>
                      <a:r>
                        <a:rPr lang="zh-CN" sz="2400" kern="100" dirty="0">
                          <a:effectLst/>
                        </a:rPr>
                        <a:t>杨丽芳</a:t>
                      </a:r>
                      <a:r>
                        <a:rPr lang="en-US" sz="2400" kern="100" dirty="0">
                          <a:effectLst/>
                        </a:rPr>
                        <a:t>”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4839" y="833339"/>
            <a:ext cx="101763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：一个班级中，每个学生的学号跟他的姓名就存在着一一映射的关系，这个模型用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可能轻易描述，很明显学号用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描述，姓名用字符串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描述，下面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描述代码：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4839" y="4476689"/>
            <a:ext cx="10033819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：月份名字到月份编号之间也存在一一映射的关系，可以用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描述为：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map&lt;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string,int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month_name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month_name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[“July”] = 7;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1347" y="1400958"/>
            <a:ext cx="10419156" cy="54570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zh-CN" sz="2800" dirty="0" smtClean="0"/>
              <a:t>使用</a:t>
            </a:r>
            <a:r>
              <a:rPr lang="en-US" altLang="zh-CN" sz="2800" dirty="0" smtClean="0"/>
              <a:t>map</a:t>
            </a:r>
            <a:r>
              <a:rPr lang="zh-CN" altLang="zh-CN" sz="2800" dirty="0" smtClean="0"/>
              <a:t>需要</a:t>
            </a:r>
            <a:r>
              <a:rPr lang="zh-CN" altLang="zh-CN" sz="2800" dirty="0"/>
              <a:t>包含的头文件</a:t>
            </a:r>
            <a:r>
              <a:rPr lang="zh-CN" altLang="zh-CN" sz="2800" dirty="0" smtClean="0"/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#include &lt;map&gt;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2800" dirty="0"/>
              <a:t>map</a:t>
            </a:r>
            <a:r>
              <a:rPr lang="zh-CN" altLang="zh-CN" sz="2800" dirty="0"/>
              <a:t>对象是</a:t>
            </a:r>
            <a:r>
              <a:rPr lang="en-US" altLang="zh-CN" sz="2800" dirty="0" err="1">
                <a:hlinkClick r:id="rId2"/>
              </a:rPr>
              <a:t>模板类</a:t>
            </a:r>
            <a:r>
              <a:rPr lang="zh-CN" altLang="zh-CN" sz="2800" dirty="0"/>
              <a:t>，需要关键字和存储对象两个模板</a:t>
            </a:r>
            <a:r>
              <a:rPr lang="zh-CN" altLang="zh-CN" sz="2800" dirty="0" smtClean="0"/>
              <a:t>参数</a:t>
            </a:r>
            <a:r>
              <a:rPr lang="zh-CN" altLang="en-US" sz="2800" dirty="0" smtClean="0"/>
              <a:t>来定义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定义举例：</a:t>
            </a:r>
          </a:p>
          <a:p>
            <a:pPr marL="800100" lvl="2" indent="0">
              <a:lnSpc>
                <a:spcPct val="160000"/>
              </a:lnSpc>
              <a:buNone/>
            </a:pPr>
            <a:r>
              <a:rPr lang="en-US" altLang="zh-CN" sz="2400" dirty="0"/>
              <a:t>map &lt;</a:t>
            </a:r>
            <a:r>
              <a:rPr lang="en-US" altLang="zh-CN" sz="2400" dirty="0" err="1"/>
              <a:t>string,int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mapstring</a:t>
            </a:r>
            <a:r>
              <a:rPr lang="en-US" altLang="zh-CN" sz="2400" dirty="0"/>
              <a:t>;    //string</a:t>
            </a:r>
            <a:r>
              <a:rPr lang="zh-CN" altLang="zh-CN" sz="2400" dirty="0"/>
              <a:t>到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的映射</a:t>
            </a:r>
          </a:p>
          <a:p>
            <a:pPr marL="800100" lvl="2" indent="0">
              <a:lnSpc>
                <a:spcPct val="160000"/>
              </a:lnSpc>
              <a:buNone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int,string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mapint</a:t>
            </a:r>
            <a:r>
              <a:rPr lang="en-US" altLang="zh-CN" sz="2400" dirty="0"/>
              <a:t>;        //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到</a:t>
            </a:r>
            <a:r>
              <a:rPr lang="en-US" altLang="zh-CN" sz="2400" dirty="0"/>
              <a:t>string</a:t>
            </a:r>
            <a:r>
              <a:rPr lang="zh-CN" altLang="zh-CN" sz="2400" dirty="0"/>
              <a:t>的映射</a:t>
            </a:r>
          </a:p>
          <a:p>
            <a:pPr marL="800100" lvl="2" indent="0">
              <a:lnSpc>
                <a:spcPct val="160000"/>
              </a:lnSpc>
              <a:buNone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sring,char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mapstring</a:t>
            </a:r>
            <a:r>
              <a:rPr lang="en-US" altLang="zh-CN" sz="2400" dirty="0"/>
              <a:t>;    //string</a:t>
            </a:r>
            <a:r>
              <a:rPr lang="zh-CN" altLang="zh-CN" sz="2400" dirty="0"/>
              <a:t>到</a:t>
            </a:r>
            <a:r>
              <a:rPr lang="en-US" altLang="zh-CN" sz="2400" dirty="0"/>
              <a:t>char</a:t>
            </a:r>
            <a:r>
              <a:rPr lang="zh-CN" altLang="zh-CN" sz="2400" dirty="0"/>
              <a:t>的映射</a:t>
            </a:r>
          </a:p>
          <a:p>
            <a:pPr marL="800100" lvl="2" indent="0">
              <a:lnSpc>
                <a:spcPct val="160000"/>
              </a:lnSpc>
              <a:buNone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char,string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mapchar</a:t>
            </a:r>
            <a:r>
              <a:rPr lang="en-US" altLang="zh-CN" sz="2400" dirty="0"/>
              <a:t>;    //char</a:t>
            </a:r>
            <a:r>
              <a:rPr lang="zh-CN" altLang="zh-CN" sz="2400" dirty="0"/>
              <a:t>到</a:t>
            </a:r>
            <a:r>
              <a:rPr lang="en-US" altLang="zh-CN" sz="2400" dirty="0"/>
              <a:t>string</a:t>
            </a:r>
            <a:r>
              <a:rPr lang="zh-CN" altLang="zh-CN" sz="2400" dirty="0"/>
              <a:t>的映射</a:t>
            </a:r>
          </a:p>
          <a:p>
            <a:pPr marL="800100" lvl="2" indent="0">
              <a:lnSpc>
                <a:spcPct val="160000"/>
              </a:lnSpc>
              <a:buNone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char,int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mapchar</a:t>
            </a:r>
            <a:r>
              <a:rPr lang="en-US" altLang="zh-CN" sz="2400" dirty="0"/>
              <a:t>;       //char</a:t>
            </a:r>
            <a:r>
              <a:rPr lang="zh-CN" altLang="zh-CN" sz="2400" dirty="0"/>
              <a:t>到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的映射</a:t>
            </a:r>
          </a:p>
          <a:p>
            <a:pPr marL="800100" lvl="2" indent="0">
              <a:lnSpc>
                <a:spcPct val="160000"/>
              </a:lnSpc>
              <a:buNone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int,char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mapint</a:t>
            </a:r>
            <a:r>
              <a:rPr lang="zh-CN" altLang="zh-CN" sz="2400" dirty="0"/>
              <a:t>； </a:t>
            </a:r>
            <a:r>
              <a:rPr lang="en-US" altLang="zh-CN" sz="2400" dirty="0"/>
              <a:t>      //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到</a:t>
            </a:r>
            <a:r>
              <a:rPr lang="en-US" altLang="zh-CN" sz="2400" dirty="0"/>
              <a:t>char</a:t>
            </a:r>
            <a:r>
              <a:rPr lang="zh-CN" altLang="zh-CN" sz="2400" dirty="0"/>
              <a:t>的映射</a:t>
            </a:r>
            <a:endParaRPr lang="zh-CN" altLang="en-US" sz="2400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的主要函数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8077" y="1264555"/>
            <a:ext cx="9926535" cy="56338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数据的插入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smtClean="0"/>
              <a:t>Map&lt;</a:t>
            </a:r>
            <a:r>
              <a:rPr lang="en-US" altLang="zh-CN" sz="2200" b="1" dirty="0" smtClean="0"/>
              <a:t>long </a:t>
            </a:r>
            <a:r>
              <a:rPr lang="en-US" altLang="zh-CN" sz="2200" b="1" dirty="0" err="1" smtClean="0"/>
              <a:t>long</a:t>
            </a:r>
            <a:r>
              <a:rPr lang="en-US" altLang="zh-CN" sz="2200" dirty="0" smtClean="0"/>
              <a:t>, </a:t>
            </a:r>
            <a:r>
              <a:rPr lang="en-US" altLang="zh-CN" sz="2200" dirty="0"/>
              <a:t>string&gt; </a:t>
            </a:r>
            <a:r>
              <a:rPr lang="en-US" altLang="zh-CN" sz="2200" dirty="0" err="1"/>
              <a:t>mapStudent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zh-CN" sz="2200" dirty="0" smtClean="0">
                <a:solidFill>
                  <a:srgbClr val="FF0000"/>
                </a:solidFill>
              </a:rPr>
              <a:t>方式</a:t>
            </a:r>
            <a:r>
              <a:rPr lang="en-US" altLang="zh-CN" sz="2200" dirty="0">
                <a:solidFill>
                  <a:srgbClr val="FF0000"/>
                </a:solidFill>
              </a:rPr>
              <a:t>1</a:t>
            </a:r>
            <a:r>
              <a:rPr lang="zh-CN" altLang="zh-CN" sz="2200" dirty="0">
                <a:solidFill>
                  <a:srgbClr val="FF0000"/>
                </a:solidFill>
              </a:rPr>
              <a:t>：用</a:t>
            </a:r>
            <a:r>
              <a:rPr lang="en-US" altLang="zh-CN" sz="2200" dirty="0">
                <a:solidFill>
                  <a:srgbClr val="FF0000"/>
                </a:solidFill>
              </a:rPr>
              <a:t>insert</a:t>
            </a:r>
            <a:r>
              <a:rPr lang="zh-CN" altLang="zh-CN" sz="2200" dirty="0">
                <a:solidFill>
                  <a:srgbClr val="FF0000"/>
                </a:solidFill>
              </a:rPr>
              <a:t>函数插入</a:t>
            </a:r>
            <a:r>
              <a:rPr lang="en-US" altLang="zh-CN" sz="2200" dirty="0">
                <a:solidFill>
                  <a:srgbClr val="FF0000"/>
                </a:solidFill>
              </a:rPr>
              <a:t>pair</a:t>
            </a:r>
            <a:r>
              <a:rPr lang="zh-CN" altLang="zh-CN" sz="2200" dirty="0">
                <a:solidFill>
                  <a:srgbClr val="FF0000"/>
                </a:solidFill>
              </a:rPr>
              <a:t>数据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smtClean="0"/>
              <a:t>		</a:t>
            </a:r>
            <a:r>
              <a:rPr lang="en-US" altLang="zh-CN" sz="2200" dirty="0" err="1" smtClean="0"/>
              <a:t>mapStudent.insert</a:t>
            </a:r>
            <a:r>
              <a:rPr lang="en-US" altLang="zh-CN" sz="2200" dirty="0" smtClean="0"/>
              <a:t>(pair&lt;</a:t>
            </a:r>
            <a:r>
              <a:rPr lang="en-US" altLang="zh-CN" sz="2200" b="1" dirty="0" smtClean="0"/>
              <a:t>long </a:t>
            </a:r>
            <a:r>
              <a:rPr lang="en-US" altLang="zh-CN" sz="2200" b="1" dirty="0" err="1" smtClean="0"/>
              <a:t>long</a:t>
            </a:r>
            <a:r>
              <a:rPr lang="en-US" altLang="zh-CN" sz="2200" dirty="0" smtClean="0"/>
              <a:t>, </a:t>
            </a:r>
            <a:r>
              <a:rPr lang="en-US" altLang="zh-CN" sz="2200" dirty="0"/>
              <a:t>string</a:t>
            </a:r>
            <a:r>
              <a:rPr lang="en-US" altLang="zh-CN" sz="2200" dirty="0" smtClean="0"/>
              <a:t>&gt;(</a:t>
            </a:r>
            <a:r>
              <a:rPr lang="en-US" altLang="zh-CN" sz="2000" dirty="0"/>
              <a:t>201510513063</a:t>
            </a:r>
            <a:r>
              <a:rPr lang="en-US" altLang="zh-CN" sz="2200" dirty="0" smtClean="0"/>
              <a:t>, “</a:t>
            </a:r>
            <a:r>
              <a:rPr lang="zh-CN" altLang="en-US" sz="2000" dirty="0"/>
              <a:t>王怡楠</a:t>
            </a:r>
            <a:r>
              <a:rPr lang="en-US" altLang="zh-CN" sz="2200" dirty="0" smtClean="0"/>
              <a:t>”));  </a:t>
            </a:r>
            <a:r>
              <a:rPr lang="en-US" altLang="zh-CN" sz="2400" dirty="0" smtClean="0"/>
              <a:t> </a:t>
            </a:r>
            <a:endParaRPr lang="zh-CN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zh-CN" sz="2200" dirty="0" smtClean="0">
                <a:solidFill>
                  <a:srgbClr val="FF0000"/>
                </a:solidFill>
              </a:rPr>
              <a:t>方式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zh-CN" altLang="zh-CN" sz="2200" dirty="0">
                <a:solidFill>
                  <a:srgbClr val="FF0000"/>
                </a:solidFill>
              </a:rPr>
              <a:t>：用数组方式插入数据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 smtClean="0"/>
              <a:t>		</a:t>
            </a:r>
            <a:r>
              <a:rPr lang="en-US" altLang="zh-CN" sz="2400" dirty="0" err="1"/>
              <a:t>mapStudent</a:t>
            </a:r>
            <a:r>
              <a:rPr lang="en-US" altLang="zh-CN" sz="2400" dirty="0"/>
              <a:t>[201510513063] = "</a:t>
            </a:r>
            <a:r>
              <a:rPr lang="zh-CN" altLang="en-US" sz="2400" dirty="0"/>
              <a:t>王怡楠</a:t>
            </a:r>
            <a:r>
              <a:rPr lang="en-US" altLang="zh-CN" sz="2400" dirty="0" smtClean="0"/>
              <a:t>";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zh-CN" sz="2400" dirty="0" smtClean="0"/>
              <a:t>两种</a:t>
            </a:r>
            <a:r>
              <a:rPr lang="zh-CN" altLang="zh-CN" sz="2400" dirty="0"/>
              <a:t>方式的</a:t>
            </a:r>
            <a:r>
              <a:rPr lang="zh-CN" altLang="zh-CN" sz="2400" dirty="0">
                <a:solidFill>
                  <a:srgbClr val="FF0000"/>
                </a:solidFill>
              </a:rPr>
              <a:t>差别</a:t>
            </a:r>
            <a:r>
              <a:rPr lang="zh-CN" altLang="zh-CN" sz="2400" dirty="0"/>
              <a:t>：因为</a:t>
            </a:r>
            <a:r>
              <a:rPr lang="en-US" altLang="zh-CN" sz="2400" dirty="0"/>
              <a:t>map</a:t>
            </a:r>
            <a:r>
              <a:rPr lang="zh-CN" altLang="zh-CN" sz="2400" dirty="0"/>
              <a:t>键</a:t>
            </a:r>
            <a:r>
              <a:rPr lang="en-US" altLang="zh-CN" sz="2400" dirty="0"/>
              <a:t>key</a:t>
            </a:r>
            <a:r>
              <a:rPr lang="zh-CN" altLang="zh-CN" sz="2400" dirty="0"/>
              <a:t>的唯一性，</a:t>
            </a:r>
            <a:r>
              <a:rPr lang="zh-CN" altLang="zh-CN" sz="2400" dirty="0">
                <a:solidFill>
                  <a:srgbClr val="FF0000"/>
                </a:solidFill>
              </a:rPr>
              <a:t>对于方式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，如果插入的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zh-CN" sz="2400" dirty="0">
                <a:solidFill>
                  <a:srgbClr val="FF0000"/>
                </a:solidFill>
              </a:rPr>
              <a:t>值已经存在，不再进行插入</a:t>
            </a:r>
            <a:r>
              <a:rPr lang="zh-CN" altLang="zh-CN" sz="2400" dirty="0"/>
              <a:t>；</a:t>
            </a:r>
            <a:r>
              <a:rPr lang="zh-CN" altLang="zh-CN" sz="2400" dirty="0">
                <a:solidFill>
                  <a:srgbClr val="FF0000"/>
                </a:solidFill>
              </a:rPr>
              <a:t>对于方式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zh-CN" sz="2400" dirty="0">
                <a:solidFill>
                  <a:srgbClr val="FF0000"/>
                </a:solidFill>
              </a:rPr>
              <a:t>，如果插入的</a:t>
            </a:r>
            <a:r>
              <a:rPr lang="en-US" altLang="zh-CN" sz="2400" dirty="0">
                <a:solidFill>
                  <a:srgbClr val="FF0000"/>
                </a:solidFill>
              </a:rPr>
              <a:t>key</a:t>
            </a:r>
            <a:r>
              <a:rPr lang="zh-CN" altLang="zh-CN" sz="2400" dirty="0">
                <a:solidFill>
                  <a:srgbClr val="FF0000"/>
                </a:solidFill>
              </a:rPr>
              <a:t>值存在，会用新的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r>
              <a:rPr lang="zh-CN" altLang="zh-CN" sz="2400" dirty="0">
                <a:solidFill>
                  <a:srgbClr val="FF0000"/>
                </a:solidFill>
              </a:rPr>
              <a:t>值覆盖原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r>
              <a:rPr lang="zh-CN" altLang="zh-CN" sz="2400" dirty="0">
                <a:solidFill>
                  <a:srgbClr val="FF0000"/>
                </a:solidFill>
              </a:rPr>
              <a:t>值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62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587" y="988142"/>
            <a:ext cx="10516470" cy="5336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Eg</a:t>
            </a:r>
            <a:r>
              <a:rPr lang="zh-CN" altLang="zh-CN" sz="2400" dirty="0"/>
              <a:t>：</a:t>
            </a:r>
            <a:r>
              <a:rPr lang="en-US" altLang="zh-CN" sz="2400" dirty="0" smtClean="0"/>
              <a:t>Map&lt;</a:t>
            </a:r>
            <a:r>
              <a:rPr lang="en-US" altLang="zh-CN" sz="2400" b="1" dirty="0" smtClean="0"/>
              <a:t>long </a:t>
            </a:r>
            <a:r>
              <a:rPr lang="en-US" altLang="zh-CN" sz="2400" b="1" dirty="0" err="1" smtClean="0"/>
              <a:t>long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string&gt; </a:t>
            </a:r>
            <a:r>
              <a:rPr lang="en-US" altLang="zh-CN" sz="2400" dirty="0" err="1"/>
              <a:t>mapStudent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smtClean="0"/>
              <a:t>//</a:t>
            </a:r>
            <a:r>
              <a:rPr lang="zh-CN" altLang="zh-CN" sz="2400" b="1" dirty="0"/>
              <a:t>方式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：用</a:t>
            </a:r>
            <a:r>
              <a:rPr lang="en-US" altLang="zh-CN" sz="2400" b="1" dirty="0"/>
              <a:t>insert</a:t>
            </a:r>
            <a:r>
              <a:rPr lang="zh-CN" altLang="zh-CN" sz="2400" b="1" dirty="0"/>
              <a:t>函数插入</a:t>
            </a:r>
            <a:r>
              <a:rPr lang="en-US" altLang="zh-CN" sz="2400" b="1" dirty="0"/>
              <a:t>pair</a:t>
            </a:r>
            <a:r>
              <a:rPr lang="zh-CN" altLang="zh-CN" sz="2400" b="1" dirty="0"/>
              <a:t>数据</a:t>
            </a:r>
          </a:p>
          <a:p>
            <a:pPr marL="400050" lvl="1" indent="0">
              <a:buNone/>
            </a:pPr>
            <a:r>
              <a:rPr lang="en-US" altLang="zh-CN" sz="2400" dirty="0" err="1" smtClean="0"/>
              <a:t>mapStudent.insert</a:t>
            </a:r>
            <a:r>
              <a:rPr lang="en-US" altLang="zh-CN" sz="2400" dirty="0" smtClean="0"/>
              <a:t>(pair&lt;</a:t>
            </a:r>
            <a:r>
              <a:rPr lang="en-US" altLang="zh-CN" sz="2400" b="1" dirty="0" smtClean="0"/>
              <a:t>long </a:t>
            </a:r>
            <a:r>
              <a:rPr lang="en-US" altLang="zh-CN" sz="2400" b="1" dirty="0" err="1" smtClean="0"/>
              <a:t>long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string</a:t>
            </a:r>
            <a:r>
              <a:rPr lang="en-US" altLang="zh-CN" sz="2400" dirty="0" smtClean="0"/>
              <a:t>&gt;(</a:t>
            </a:r>
            <a:r>
              <a:rPr lang="en-US" altLang="zh-CN" sz="2400" dirty="0"/>
              <a:t>201512313039</a:t>
            </a:r>
            <a:r>
              <a:rPr lang="en-US" altLang="zh-CN" sz="2400" dirty="0" smtClean="0"/>
              <a:t>,”</a:t>
            </a:r>
            <a:r>
              <a:rPr lang="zh-CN" altLang="en-US" sz="2400" dirty="0" smtClean="0"/>
              <a:t>王怡楠</a:t>
            </a:r>
            <a:r>
              <a:rPr lang="en-US" altLang="zh-CN" sz="2400" dirty="0" smtClean="0"/>
              <a:t>”));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mapStudent.insert</a:t>
            </a:r>
            <a:r>
              <a:rPr lang="en-US" altLang="zh-CN" sz="2400" dirty="0" smtClean="0"/>
              <a:t>(pair&lt;</a:t>
            </a:r>
            <a:r>
              <a:rPr lang="en-US" altLang="zh-CN" sz="2400" b="1" dirty="0" smtClean="0"/>
              <a:t>long </a:t>
            </a:r>
            <a:r>
              <a:rPr lang="en-US" altLang="zh-CN" sz="2400" b="1" dirty="0" err="1" smtClean="0"/>
              <a:t>long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string</a:t>
            </a:r>
            <a:r>
              <a:rPr lang="en-US" altLang="zh-CN" sz="2400" dirty="0" smtClean="0"/>
              <a:t>&gt;(</a:t>
            </a:r>
            <a:r>
              <a:rPr lang="en-US" altLang="zh-CN" sz="2400" dirty="0"/>
              <a:t>201512313039</a:t>
            </a:r>
            <a:r>
              <a:rPr lang="en-US" altLang="zh-CN" sz="2400" dirty="0" smtClean="0"/>
              <a:t>,”</a:t>
            </a:r>
            <a:r>
              <a:rPr lang="zh-CN" altLang="en-US" sz="2400" dirty="0" smtClean="0"/>
              <a:t>初国俊</a:t>
            </a:r>
            <a:r>
              <a:rPr lang="en-US" altLang="zh-CN" sz="2400" dirty="0" smtClean="0"/>
              <a:t>”));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执行结果：</a:t>
            </a:r>
            <a:r>
              <a:rPr lang="en-US" altLang="zh-CN" sz="2400" b="1" dirty="0"/>
              <a:t>key</a:t>
            </a:r>
            <a:r>
              <a:rPr lang="en-US" altLang="zh-CN" sz="2400" b="1" dirty="0" smtClean="0"/>
              <a:t>=</a:t>
            </a:r>
            <a:r>
              <a:rPr lang="en-US" altLang="zh-CN" sz="2400" b="1" dirty="0"/>
              <a:t> 201512313039</a:t>
            </a:r>
            <a:r>
              <a:rPr lang="zh-CN" altLang="zh-CN" sz="2400" b="1" dirty="0" smtClean="0"/>
              <a:t>对应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value</a:t>
            </a:r>
            <a:r>
              <a:rPr lang="zh-CN" altLang="zh-CN" sz="2400" b="1" dirty="0" smtClean="0"/>
              <a:t>为</a:t>
            </a:r>
            <a:r>
              <a:rPr lang="zh-CN" altLang="en-US" sz="2400" b="1" dirty="0" smtClean="0"/>
              <a:t>王怡楠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//</a:t>
            </a:r>
            <a:r>
              <a:rPr lang="zh-CN" altLang="zh-CN" sz="2400" b="1" dirty="0" smtClean="0"/>
              <a:t>方式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：用数组方式插入数据</a:t>
            </a:r>
          </a:p>
          <a:p>
            <a:pPr marL="400050" lvl="1" indent="0">
              <a:buNone/>
            </a:pPr>
            <a:r>
              <a:rPr lang="en-US" altLang="zh-CN" sz="2400" dirty="0" err="1" smtClean="0"/>
              <a:t>mapStudent</a:t>
            </a:r>
            <a:r>
              <a:rPr lang="en-US" altLang="zh-CN" sz="2400" dirty="0" smtClean="0"/>
              <a:t>[201512313039]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王怡楠</a:t>
            </a:r>
            <a:r>
              <a:rPr lang="en-US" altLang="zh-CN" sz="2400" dirty="0" smtClean="0"/>
              <a:t>”;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mapStudent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201512313039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=”</a:t>
            </a:r>
            <a:r>
              <a:rPr lang="zh-CN" altLang="en-US" sz="2400" dirty="0" smtClean="0"/>
              <a:t>初国俊</a:t>
            </a:r>
            <a:r>
              <a:rPr lang="en-US" altLang="zh-CN" sz="2400" dirty="0" smtClean="0"/>
              <a:t>”;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执行结果：</a:t>
            </a:r>
            <a:r>
              <a:rPr lang="en-US" altLang="zh-CN" sz="2400" b="1" dirty="0"/>
              <a:t>key</a:t>
            </a:r>
            <a:r>
              <a:rPr lang="en-US" altLang="zh-CN" sz="2400" b="1" dirty="0" smtClean="0"/>
              <a:t>=</a:t>
            </a:r>
            <a:r>
              <a:rPr lang="en-US" altLang="zh-CN" sz="2400" b="1" dirty="0"/>
              <a:t> 201512313039</a:t>
            </a:r>
            <a:r>
              <a:rPr lang="zh-CN" altLang="zh-CN" sz="2400" b="1" dirty="0" smtClean="0"/>
              <a:t>对应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value</a:t>
            </a:r>
            <a:r>
              <a:rPr lang="zh-CN" altLang="zh-CN" sz="2400" b="1" dirty="0" smtClean="0"/>
              <a:t>为</a:t>
            </a:r>
            <a:r>
              <a:rPr lang="zh-CN" altLang="en-US" sz="2400" b="1" dirty="0" smtClean="0"/>
              <a:t>初国俊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81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5117" y="725896"/>
            <a:ext cx="10020607" cy="541265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map</a:t>
            </a:r>
            <a:r>
              <a:rPr lang="zh-CN" altLang="zh-CN" sz="2800" b="1" dirty="0"/>
              <a:t>的遍历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//</a:t>
            </a:r>
            <a:r>
              <a:rPr lang="zh-CN" altLang="zh-CN" sz="2800" dirty="0">
                <a:solidFill>
                  <a:srgbClr val="FF0000"/>
                </a:solidFill>
              </a:rPr>
              <a:t>方式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zh-CN" sz="2800" dirty="0">
                <a:solidFill>
                  <a:srgbClr val="FF0000"/>
                </a:solidFill>
              </a:rPr>
              <a:t>：迭代器</a:t>
            </a:r>
          </a:p>
          <a:p>
            <a:pPr marL="0" indent="0">
              <a:buNone/>
            </a:pPr>
            <a:r>
              <a:rPr lang="en-US" altLang="zh-CN" sz="2800" dirty="0" smtClean="0"/>
              <a:t>	map&lt;long </a:t>
            </a:r>
            <a:r>
              <a:rPr lang="en-US" altLang="zh-CN" sz="2800" dirty="0" err="1" smtClean="0"/>
              <a:t>long,string</a:t>
            </a:r>
            <a:r>
              <a:rPr lang="en-US" altLang="zh-CN" sz="2800" dirty="0"/>
              <a:t>&gt;::iterator it;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	for( it=</a:t>
            </a:r>
            <a:r>
              <a:rPr lang="en-US" altLang="zh-CN" sz="2800" dirty="0" err="1"/>
              <a:t>mapStudent.begin</a:t>
            </a:r>
            <a:r>
              <a:rPr lang="en-US" altLang="zh-CN" sz="2800" dirty="0"/>
              <a:t>();it!=</a:t>
            </a:r>
            <a:r>
              <a:rPr lang="en-US" altLang="zh-CN" sz="2800" dirty="0" err="1"/>
              <a:t>mapStudent.end</a:t>
            </a:r>
            <a:r>
              <a:rPr lang="en-US" altLang="zh-CN" sz="2800" dirty="0"/>
              <a:t>();it++ 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		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&lt;&lt;it-&gt;first &lt;&lt; it-&gt;second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 marL="0" indent="0">
              <a:buNone/>
            </a:pPr>
            <a:endParaRPr lang="zh-CN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//</a:t>
            </a:r>
            <a:r>
              <a:rPr lang="zh-CN" altLang="zh-CN" sz="2800" dirty="0">
                <a:solidFill>
                  <a:srgbClr val="FF0000"/>
                </a:solidFill>
              </a:rPr>
              <a:t>方式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：用数组访问的方式</a:t>
            </a:r>
            <a:r>
              <a:rPr lang="zh-CN" altLang="zh-CN" sz="2800" dirty="0"/>
              <a:t>，只能输出</a:t>
            </a:r>
            <a:r>
              <a:rPr lang="en-US" altLang="zh-CN" sz="2800" dirty="0"/>
              <a:t>key</a:t>
            </a:r>
            <a:r>
              <a:rPr lang="zh-CN" altLang="zh-CN" sz="2800" dirty="0"/>
              <a:t>值对应的</a:t>
            </a:r>
            <a:r>
              <a:rPr lang="en-US" altLang="zh-CN" sz="2800" dirty="0"/>
              <a:t>value</a:t>
            </a:r>
            <a:r>
              <a:rPr lang="zh-CN" altLang="zh-CN" sz="2800" dirty="0"/>
              <a:t>，不能输出</a:t>
            </a:r>
            <a:r>
              <a:rPr lang="en-US" altLang="zh-CN" sz="2800" dirty="0"/>
              <a:t>key</a:t>
            </a:r>
            <a:r>
              <a:rPr lang="zh-CN" altLang="zh-CN" sz="2800" dirty="0"/>
              <a:t>值，即不能用</a:t>
            </a:r>
            <a:r>
              <a:rPr lang="en-US" altLang="zh-CN" sz="2800" dirty="0" err="1"/>
              <a:t>mapStudent</a:t>
            </a:r>
            <a:endParaRPr lang="zh-CN" altLang="zh-CN" sz="2800" dirty="0"/>
          </a:p>
          <a:p>
            <a:pPr marL="400050" lvl="1" indent="0">
              <a:buNone/>
            </a:pPr>
            <a:r>
              <a:rPr lang="en-US" altLang="zh-CN" sz="2800" dirty="0"/>
              <a:t>		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</a:t>
            </a:r>
            <a:r>
              <a:rPr lang="en-US" altLang="zh-CN" sz="2800" dirty="0" err="1"/>
              <a:t>mapStudent</a:t>
            </a:r>
            <a:r>
              <a:rPr lang="en-US" altLang="zh-CN" sz="2800" dirty="0"/>
              <a:t>[201510513063] &lt;&lt; 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54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59" y="57999"/>
            <a:ext cx="3877331" cy="4355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30" y="339537"/>
            <a:ext cx="2983205" cy="4073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05" y="4424078"/>
            <a:ext cx="5600174" cy="24339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15315" y="4699199"/>
            <a:ext cx="4798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输出结果按照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</a:rPr>
              <a:t>值进行了排序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46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11503</TotalTime>
  <Words>1550</Words>
  <Application>Microsoft Office PowerPoint</Application>
  <PresentationFormat>宽屏</PresentationFormat>
  <Paragraphs>174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微软雅黑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Map和Set</vt:lpstr>
      <vt:lpstr>一、Map映射 http://blog.csdn.net/berry666/article/details/7904838 </vt:lpstr>
      <vt:lpstr>PowerPoint 演示文稿</vt:lpstr>
      <vt:lpstr>PowerPoint 演示文稿</vt:lpstr>
      <vt:lpstr>1、Map的定义</vt:lpstr>
      <vt:lpstr>2、Map的主要函数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4、自定义结构体进行map映射</vt:lpstr>
      <vt:lpstr>PowerPoint 演示文稿</vt:lpstr>
      <vt:lpstr>二、集合set http://blog.csdn.net/lyhvoyage/article/details/22989659   </vt:lpstr>
      <vt:lpstr>PowerPoint 演示文稿</vt:lpstr>
      <vt:lpstr>1、set的定义</vt:lpstr>
      <vt:lpstr>2、set的常用函数</vt:lpstr>
      <vt:lpstr>PowerPoint 演示文稿</vt:lpstr>
      <vt:lpstr>PowerPoint 演示文稿</vt:lpstr>
      <vt:lpstr>PowerPoint 演示文稿</vt:lpstr>
      <vt:lpstr>3、set的其他常用函数</vt:lpstr>
      <vt:lpstr>4、自定义比较函数的set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数据结构基础</dc:title>
  <dc:creator>ylf</dc:creator>
  <cp:lastModifiedBy>ylf</cp:lastModifiedBy>
  <cp:revision>387</cp:revision>
  <dcterms:created xsi:type="dcterms:W3CDTF">2016-08-21T11:20:49Z</dcterms:created>
  <dcterms:modified xsi:type="dcterms:W3CDTF">2017-05-30T10:27:18Z</dcterms:modified>
</cp:coreProperties>
</file>