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50" r:id="rId2"/>
  </p:sldMasterIdLst>
  <p:sldIdLst>
    <p:sldId id="256" r:id="rId3"/>
    <p:sldId id="260" r:id="rId4"/>
    <p:sldId id="282" r:id="rId5"/>
    <p:sldId id="281" r:id="rId6"/>
    <p:sldId id="283" r:id="rId7"/>
    <p:sldId id="284" r:id="rId8"/>
    <p:sldId id="285" r:id="rId9"/>
    <p:sldId id="292" r:id="rId10"/>
    <p:sldId id="261" r:id="rId11"/>
    <p:sldId id="286" r:id="rId12"/>
    <p:sldId id="287" r:id="rId13"/>
    <p:sldId id="288" r:id="rId14"/>
    <p:sldId id="290" r:id="rId15"/>
    <p:sldId id="293" r:id="rId16"/>
    <p:sldId id="294" r:id="rId17"/>
    <p:sldId id="295" r:id="rId18"/>
    <p:sldId id="296" r:id="rId19"/>
    <p:sldId id="297" r:id="rId20"/>
    <p:sldId id="298" r:id="rId21"/>
    <p:sldId id="299" r:id="rId22"/>
    <p:sldId id="30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90102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84934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48354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1199538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787314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974802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97474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83107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2307176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094269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68720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2505801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40896023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20683386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4A21937-8D05-44C6-AFB8-85591F787AE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0644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002582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A21937-8D05-44C6-AFB8-85591F787AE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1128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819411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626939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4348358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zh-CN"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fld id="{333D5995-2524-4D25-B720-C76226DC8E7C}" type="slidenum">
              <a:rPr lang="zh-CN" altLang="zh-CN"/>
              <a:pPr/>
              <a:t>‹#›</a:t>
            </a:fld>
            <a:endParaRPr lang="zh-CN" altLang="zh-CN"/>
          </a:p>
        </p:txBody>
      </p:sp>
    </p:spTree>
    <p:extLst>
      <p:ext uri="{BB962C8B-B14F-4D97-AF65-F5344CB8AC3E}">
        <p14:creationId xmlns:p14="http://schemas.microsoft.com/office/powerpoint/2010/main" val="219766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291303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4024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A21937-8D05-44C6-AFB8-85591F787AE7}"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68709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A21937-8D05-44C6-AFB8-85591F787AE7}"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30897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26266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168974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DEB240AC-27A0-44C7-95AC-420DB9854365}" type="datetimeFigureOut">
              <a:rPr lang="zh-CN" altLang="en-US" smtClean="0"/>
              <a:t>2017/3/28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237259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35327297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EB240AC-27A0-44C7-95AC-420DB9854365}" type="datetimeFigureOut">
              <a:rPr lang="zh-CN" altLang="en-US" smtClean="0"/>
              <a:t>2017/3/28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4A21937-8D05-44C6-AFB8-85591F787AE7}" type="slidenum">
              <a:rPr lang="zh-CN" altLang="en-US" smtClean="0"/>
              <a:t>‹#›</a:t>
            </a:fld>
            <a:endParaRPr lang="zh-CN" altLang="en-US"/>
          </a:p>
        </p:txBody>
      </p:sp>
    </p:spTree>
    <p:extLst>
      <p:ext uri="{BB962C8B-B14F-4D97-AF65-F5344CB8AC3E}">
        <p14:creationId xmlns:p14="http://schemas.microsoft.com/office/powerpoint/2010/main" val="134836748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emf"/><Relationship Id="rId7" Type="http://schemas.openxmlformats.org/officeDocument/2006/relationships/image" Target="../media/image19.emf"/><Relationship Id="rId12" Type="http://schemas.openxmlformats.org/officeDocument/2006/relationships/image" Target="../media/image24.png"/><Relationship Id="rId2" Type="http://schemas.openxmlformats.org/officeDocument/2006/relationships/image" Target="../media/image14.emf"/><Relationship Id="rId1" Type="http://schemas.openxmlformats.org/officeDocument/2006/relationships/slideLayout" Target="../slideLayouts/slideLayout13.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emf"/></Relationships>
</file>

<file path=ppt/slides/_rels/slide18.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png"/><Relationship Id="rId2" Type="http://schemas.openxmlformats.org/officeDocument/2006/relationships/image" Target="../media/image25.emf"/><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emf"/><Relationship Id="rId1" Type="http://schemas.openxmlformats.org/officeDocument/2006/relationships/slideLayout" Target="../slideLayouts/slideLayout13.xml"/><Relationship Id="rId6" Type="http://schemas.openxmlformats.org/officeDocument/2006/relationships/image" Target="../media/image37.emf"/><Relationship Id="rId5" Type="http://schemas.openxmlformats.org/officeDocument/2006/relationships/image" Target="../media/image36.png"/><Relationship Id="rId4" Type="http://schemas.openxmlformats.org/officeDocument/2006/relationships/image" Target="../media/image35.emf"/><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png"/><Relationship Id="rId2" Type="http://schemas.openxmlformats.org/officeDocument/2006/relationships/image" Target="../media/image41.emf"/><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png"/><Relationship Id="rId9"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347" y="0"/>
            <a:ext cx="5636654" cy="6858000"/>
          </a:xfrm>
          <a:prstGeom prst="rect">
            <a:avLst/>
          </a:prstGeom>
        </p:spPr>
      </p:pic>
      <p:sp>
        <p:nvSpPr>
          <p:cNvPr id="2" name="标题 1"/>
          <p:cNvSpPr>
            <a:spLocks noGrp="1"/>
          </p:cNvSpPr>
          <p:nvPr>
            <p:ph type="ctrTitle"/>
          </p:nvPr>
        </p:nvSpPr>
        <p:spPr>
          <a:xfrm>
            <a:off x="902079" y="2021949"/>
            <a:ext cx="8915399" cy="2262781"/>
          </a:xfrm>
        </p:spPr>
        <p:txBody>
          <a:bodyPr/>
          <a:lstStyle/>
          <a:p>
            <a:r>
              <a:rPr lang="zh-CN" altLang="en-US" dirty="0" smtClean="0"/>
              <a:t>枚举排列和枚举子集</a:t>
            </a:r>
            <a:endParaRPr lang="zh-CN" altLang="en-US" dirty="0"/>
          </a:p>
        </p:txBody>
      </p:sp>
      <p:sp>
        <p:nvSpPr>
          <p:cNvPr id="6" name="副标题 2"/>
          <p:cNvSpPr>
            <a:spLocks noGrp="1"/>
          </p:cNvSpPr>
          <p:nvPr>
            <p:ph type="subTitle" idx="1"/>
          </p:nvPr>
        </p:nvSpPr>
        <p:spPr>
          <a:xfrm>
            <a:off x="2589213" y="5112230"/>
            <a:ext cx="8915399" cy="1126283"/>
          </a:xfrm>
        </p:spPr>
        <p:txBody>
          <a:bodyPr>
            <a:noAutofit/>
          </a:bodyPr>
          <a:lstStyle/>
          <a:p>
            <a:r>
              <a:rPr lang="zh-CN" altLang="en-US" sz="3200" dirty="0" smtClean="0"/>
              <a:t>杨丽芳    王雪竹</a:t>
            </a:r>
            <a:endParaRPr lang="en-US" altLang="zh-CN" sz="3200" dirty="0" smtClean="0"/>
          </a:p>
          <a:p>
            <a:r>
              <a:rPr lang="en-US" altLang="zh-CN" sz="3200" dirty="0" smtClean="0"/>
              <a:t>      2017/3/29</a:t>
            </a:r>
            <a:endParaRPr lang="zh-CN" altLang="en-US" sz="3200" dirty="0"/>
          </a:p>
        </p:txBody>
      </p:sp>
    </p:spTree>
    <p:extLst>
      <p:ext uri="{BB962C8B-B14F-4D97-AF65-F5344CB8AC3E}">
        <p14:creationId xmlns:p14="http://schemas.microsoft.com/office/powerpoint/2010/main" val="9209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b="1" dirty="0"/>
              <a:t>增量构造法</a:t>
            </a:r>
            <a:endParaRPr lang="zh-CN" altLang="en-US" dirty="0"/>
          </a:p>
        </p:txBody>
      </p:sp>
      <p:sp>
        <p:nvSpPr>
          <p:cNvPr id="3" name="内容占位符 2"/>
          <p:cNvSpPr>
            <a:spLocks noGrp="1"/>
          </p:cNvSpPr>
          <p:nvPr>
            <p:ph idx="1"/>
          </p:nvPr>
        </p:nvSpPr>
        <p:spPr>
          <a:xfrm>
            <a:off x="811369" y="1738648"/>
            <a:ext cx="5112913" cy="4887016"/>
          </a:xfrm>
        </p:spPr>
        <p:txBody>
          <a:bodyPr>
            <a:normAutofit/>
          </a:bodyPr>
          <a:lstStyle/>
          <a:p>
            <a:pPr>
              <a:lnSpc>
                <a:spcPct val="150000"/>
              </a:lnSpc>
            </a:pPr>
            <a:r>
              <a:rPr lang="zh-CN" altLang="en-US" sz="2400" dirty="0"/>
              <a:t>思路</a:t>
            </a:r>
            <a:r>
              <a:rPr lang="zh-CN" altLang="en-US" sz="2400" dirty="0" smtClean="0"/>
              <a:t>：首先对原集合进行排序，然后每次</a:t>
            </a:r>
            <a:r>
              <a:rPr lang="zh-CN" altLang="en-US" sz="2400" dirty="0"/>
              <a:t>选取一个元素至集合中，为了避免枚举重复的集合，此处要采用定序技巧 </a:t>
            </a:r>
            <a:r>
              <a:rPr lang="en-US" altLang="zh-CN" sz="2400" dirty="0"/>
              <a:t>-- </a:t>
            </a:r>
            <a:r>
              <a:rPr lang="zh-CN" altLang="en-US" sz="2400" dirty="0"/>
              <a:t>除了第一个元素，每次选取必须要比集合中的前一个元素要大</a:t>
            </a:r>
            <a:r>
              <a:rPr lang="zh-CN" altLang="en-US" sz="2400" dirty="0" smtClean="0"/>
              <a:t>！这样可避免例如：</a:t>
            </a:r>
            <a:r>
              <a:rPr lang="en-US" altLang="zh-CN" sz="2400" dirty="0" smtClean="0"/>
              <a:t>{1,2}</a:t>
            </a:r>
            <a:r>
              <a:rPr lang="zh-CN" altLang="en-US" sz="2400" dirty="0" smtClean="0"/>
              <a:t>按照</a:t>
            </a:r>
            <a:r>
              <a:rPr lang="en-US" altLang="zh-CN" sz="2400" dirty="0" smtClean="0"/>
              <a:t>{1,2}</a:t>
            </a:r>
            <a:r>
              <a:rPr lang="zh-CN" altLang="en-US" sz="2400" dirty="0" smtClean="0"/>
              <a:t>和</a:t>
            </a:r>
            <a:r>
              <a:rPr lang="en-US" altLang="zh-CN" sz="2400" dirty="0" smtClean="0"/>
              <a:t>{2,1}</a:t>
            </a:r>
            <a:r>
              <a:rPr lang="zh-CN" altLang="en-US" sz="2400" dirty="0" smtClean="0"/>
              <a:t>多次输出。</a:t>
            </a:r>
            <a:endParaRPr lang="zh-CN" altLang="en-US" sz="2400" dirty="0"/>
          </a:p>
        </p:txBody>
      </p:sp>
      <p:pic>
        <p:nvPicPr>
          <p:cNvPr id="4" name="图片 3"/>
          <p:cNvPicPr>
            <a:picLocks noChangeAspect="1"/>
          </p:cNvPicPr>
          <p:nvPr/>
        </p:nvPicPr>
        <p:blipFill>
          <a:blip r:embed="rId2"/>
          <a:stretch>
            <a:fillRect/>
          </a:stretch>
        </p:blipFill>
        <p:spPr>
          <a:xfrm>
            <a:off x="6210739" y="624110"/>
            <a:ext cx="5819689" cy="6001554"/>
          </a:xfrm>
          <a:prstGeom prst="rect">
            <a:avLst/>
          </a:prstGeom>
        </p:spPr>
      </p:pic>
      <p:sp>
        <p:nvSpPr>
          <p:cNvPr id="5" name="矩形 4"/>
          <p:cNvSpPr/>
          <p:nvPr/>
        </p:nvSpPr>
        <p:spPr>
          <a:xfrm>
            <a:off x="7559900" y="4468969"/>
            <a:ext cx="3490174" cy="3348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p:cNvSpPr txBox="1">
            <a:spLocks/>
          </p:cNvSpPr>
          <p:nvPr/>
        </p:nvSpPr>
        <p:spPr>
          <a:xfrm>
            <a:off x="8315828" y="5960812"/>
            <a:ext cx="2734246"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smtClean="0">
                <a:solidFill>
                  <a:srgbClr val="FF0000"/>
                </a:solidFill>
              </a:rPr>
              <a:t>输出包含空集</a:t>
            </a:r>
            <a:endParaRPr lang="zh-CN" altLang="en-US" sz="2400" dirty="0">
              <a:solidFill>
                <a:srgbClr val="FF0000"/>
              </a:solidFill>
            </a:endParaRPr>
          </a:p>
        </p:txBody>
      </p:sp>
      <p:sp>
        <p:nvSpPr>
          <p:cNvPr id="7" name="矩形 6"/>
          <p:cNvSpPr/>
          <p:nvPr/>
        </p:nvSpPr>
        <p:spPr>
          <a:xfrm>
            <a:off x="6669111" y="2148644"/>
            <a:ext cx="3490174" cy="14445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504683" y="3541691"/>
            <a:ext cx="1315790" cy="422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60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b="1" dirty="0" smtClean="0"/>
              <a:t>位</a:t>
            </a:r>
            <a:r>
              <a:rPr lang="zh-CN" altLang="en-US" b="1" dirty="0"/>
              <a:t>向量法</a:t>
            </a:r>
            <a:endParaRPr lang="zh-CN" altLang="en-US" dirty="0"/>
          </a:p>
        </p:txBody>
      </p:sp>
      <p:sp>
        <p:nvSpPr>
          <p:cNvPr id="4" name="内容占位符 2"/>
          <p:cNvSpPr>
            <a:spLocks noGrp="1"/>
          </p:cNvSpPr>
          <p:nvPr>
            <p:ph idx="1"/>
          </p:nvPr>
        </p:nvSpPr>
        <p:spPr>
          <a:xfrm>
            <a:off x="811369" y="1738648"/>
            <a:ext cx="5112913" cy="4887016"/>
          </a:xfrm>
        </p:spPr>
        <p:txBody>
          <a:bodyPr>
            <a:normAutofit/>
          </a:bodyPr>
          <a:lstStyle/>
          <a:p>
            <a:pPr>
              <a:lnSpc>
                <a:spcPct val="150000"/>
              </a:lnSpc>
            </a:pPr>
            <a:r>
              <a:rPr lang="zh-CN" altLang="en-US" sz="2400" dirty="0"/>
              <a:t>思路</a:t>
            </a:r>
            <a:r>
              <a:rPr lang="zh-CN" altLang="en-US" sz="2400" dirty="0" smtClean="0"/>
              <a:t>：</a:t>
            </a:r>
            <a:r>
              <a:rPr lang="en-US" altLang="zh-CN" sz="2400" dirty="0"/>
              <a:t>1</a:t>
            </a:r>
            <a:r>
              <a:rPr lang="zh-CN" altLang="en-US" sz="2400" dirty="0"/>
              <a:t>个容量为</a:t>
            </a:r>
            <a:r>
              <a:rPr lang="en-US" altLang="zh-CN" sz="2400" dirty="0"/>
              <a:t>N</a:t>
            </a:r>
            <a:r>
              <a:rPr lang="zh-CN" altLang="en-US" sz="2400" dirty="0"/>
              <a:t>的集合，每个位置</a:t>
            </a:r>
            <a:r>
              <a:rPr lang="en-US" altLang="zh-CN" sz="2400" dirty="0" smtClean="0"/>
              <a:t>0~N-1</a:t>
            </a:r>
            <a:r>
              <a:rPr lang="zh-CN" altLang="en-US" sz="2400" dirty="0"/>
              <a:t>，对于每个子集，要么被选中，要么没被选中。枚举每一个位置的状态，可得到各种子集。</a:t>
            </a:r>
          </a:p>
        </p:txBody>
      </p:sp>
      <p:pic>
        <p:nvPicPr>
          <p:cNvPr id="5" name="图片 4"/>
          <p:cNvPicPr>
            <a:picLocks noChangeAspect="1"/>
          </p:cNvPicPr>
          <p:nvPr/>
        </p:nvPicPr>
        <p:blipFill>
          <a:blip r:embed="rId2"/>
          <a:stretch>
            <a:fillRect/>
          </a:stretch>
        </p:blipFill>
        <p:spPr>
          <a:xfrm>
            <a:off x="6090777" y="533958"/>
            <a:ext cx="5860873" cy="6001554"/>
          </a:xfrm>
          <a:prstGeom prst="rect">
            <a:avLst/>
          </a:prstGeom>
        </p:spPr>
      </p:pic>
      <p:sp>
        <p:nvSpPr>
          <p:cNvPr id="6" name="标题 1"/>
          <p:cNvSpPr txBox="1">
            <a:spLocks/>
          </p:cNvSpPr>
          <p:nvPr/>
        </p:nvSpPr>
        <p:spPr>
          <a:xfrm>
            <a:off x="9422134" y="4182156"/>
            <a:ext cx="2734246"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smtClean="0">
                <a:solidFill>
                  <a:srgbClr val="FF0000"/>
                </a:solidFill>
              </a:rPr>
              <a:t>输出包含空集</a:t>
            </a:r>
            <a:endParaRPr lang="zh-CN" altLang="en-US" sz="2400" dirty="0">
              <a:solidFill>
                <a:srgbClr val="FF0000"/>
              </a:solidFill>
            </a:endParaRPr>
          </a:p>
        </p:txBody>
      </p:sp>
    </p:spTree>
    <p:extLst>
      <p:ext uri="{BB962C8B-B14F-4D97-AF65-F5344CB8AC3E}">
        <p14:creationId xmlns:p14="http://schemas.microsoft.com/office/powerpoint/2010/main" val="148525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二进制法</a:t>
            </a:r>
            <a:endParaRPr lang="zh-CN" altLang="en-US" dirty="0"/>
          </a:p>
        </p:txBody>
      </p:sp>
      <p:sp>
        <p:nvSpPr>
          <p:cNvPr id="4" name="内容占位符 2"/>
          <p:cNvSpPr>
            <a:spLocks noGrp="1"/>
          </p:cNvSpPr>
          <p:nvPr>
            <p:ph idx="1"/>
          </p:nvPr>
        </p:nvSpPr>
        <p:spPr>
          <a:xfrm>
            <a:off x="708337" y="1558344"/>
            <a:ext cx="10884485" cy="4887016"/>
          </a:xfrm>
        </p:spPr>
        <p:txBody>
          <a:bodyPr>
            <a:normAutofit/>
          </a:bodyPr>
          <a:lstStyle/>
          <a:p>
            <a:pPr>
              <a:lnSpc>
                <a:spcPct val="150000"/>
              </a:lnSpc>
            </a:pPr>
            <a:r>
              <a:rPr lang="zh-CN" altLang="en-US" sz="2000" dirty="0"/>
              <a:t>思路：类似于位向量法，同样也是枚举各个位置的状态，但这次用二进制表示，二进制长度为</a:t>
            </a:r>
            <a:r>
              <a:rPr lang="en-US" altLang="zh-CN" sz="2000" dirty="0"/>
              <a:t>N</a:t>
            </a:r>
            <a:r>
              <a:rPr lang="zh-CN" altLang="en-US" sz="2000" dirty="0"/>
              <a:t>，与原集合大小相同。二进制的第 </a:t>
            </a:r>
            <a:r>
              <a:rPr lang="en-US" altLang="zh-CN" sz="2000" dirty="0" err="1"/>
              <a:t>i</a:t>
            </a:r>
            <a:r>
              <a:rPr lang="en-US" altLang="zh-CN" sz="2000" dirty="0"/>
              <a:t> </a:t>
            </a:r>
            <a:r>
              <a:rPr lang="zh-CN" altLang="en-US" sz="2000" dirty="0"/>
              <a:t>位代表原集合中的第 </a:t>
            </a:r>
            <a:r>
              <a:rPr lang="en-US" altLang="zh-CN" sz="2000" dirty="0" err="1"/>
              <a:t>i</a:t>
            </a:r>
            <a:r>
              <a:rPr lang="en-US" altLang="zh-CN" sz="2000" dirty="0"/>
              <a:t> </a:t>
            </a:r>
            <a:r>
              <a:rPr lang="zh-CN" altLang="en-US" sz="2000" dirty="0"/>
              <a:t>位是否被选中，枚举各种情况</a:t>
            </a:r>
            <a:r>
              <a:rPr lang="zh-CN" altLang="en-US" sz="2000" dirty="0" smtClean="0"/>
              <a:t>。</a:t>
            </a:r>
            <a:endParaRPr lang="zh-CN" altLang="en-US" sz="2000" dirty="0"/>
          </a:p>
        </p:txBody>
      </p:sp>
      <p:pic>
        <p:nvPicPr>
          <p:cNvPr id="5" name="图片 4"/>
          <p:cNvPicPr>
            <a:picLocks noChangeAspect="1"/>
          </p:cNvPicPr>
          <p:nvPr/>
        </p:nvPicPr>
        <p:blipFill>
          <a:blip r:embed="rId2"/>
          <a:stretch>
            <a:fillRect/>
          </a:stretch>
        </p:blipFill>
        <p:spPr>
          <a:xfrm>
            <a:off x="1955944" y="2697874"/>
            <a:ext cx="8810794" cy="3285822"/>
          </a:xfrm>
          <a:prstGeom prst="rect">
            <a:avLst/>
          </a:prstGeom>
        </p:spPr>
      </p:pic>
      <p:sp>
        <p:nvSpPr>
          <p:cNvPr id="6" name="矩形 5"/>
          <p:cNvSpPr/>
          <p:nvPr/>
        </p:nvSpPr>
        <p:spPr>
          <a:xfrm>
            <a:off x="4498505" y="5619747"/>
            <a:ext cx="7006107" cy="923330"/>
          </a:xfrm>
          <a:prstGeom prst="rect">
            <a:avLst/>
          </a:prstGeom>
        </p:spPr>
        <p:txBody>
          <a:bodyPr wrap="square">
            <a:spAutoFit/>
          </a:bodyPr>
          <a:lstStyle/>
          <a:p>
            <a:pPr>
              <a:lnSpc>
                <a:spcPct val="150000"/>
              </a:lnSpc>
            </a:pPr>
            <a:r>
              <a:rPr lang="zh-CN" altLang="en-US" dirty="0" smtClean="0">
                <a:solidFill>
                  <a:srgbClr val="FF0000"/>
                </a:solidFill>
              </a:rPr>
              <a:t>注意：</a:t>
            </a:r>
            <a:r>
              <a:rPr lang="en-US" altLang="zh-CN" dirty="0" err="1" smtClean="0">
                <a:solidFill>
                  <a:srgbClr val="FF0000"/>
                </a:solidFill>
              </a:rPr>
              <a:t>seq</a:t>
            </a:r>
            <a:r>
              <a:rPr lang="zh-CN" altLang="en-US" dirty="0">
                <a:solidFill>
                  <a:srgbClr val="FF0000"/>
                </a:solidFill>
              </a:rPr>
              <a:t>是</a:t>
            </a:r>
            <a:r>
              <a:rPr lang="en-US" altLang="zh-CN" dirty="0" err="1">
                <a:solidFill>
                  <a:srgbClr val="FF0000"/>
                </a:solidFill>
              </a:rPr>
              <a:t>int</a:t>
            </a:r>
            <a:r>
              <a:rPr lang="zh-CN" altLang="en-US" dirty="0">
                <a:solidFill>
                  <a:srgbClr val="FF0000"/>
                </a:solidFill>
              </a:rPr>
              <a:t>型的，所以</a:t>
            </a:r>
            <a:r>
              <a:rPr lang="en-US" altLang="zh-CN" dirty="0">
                <a:solidFill>
                  <a:srgbClr val="FF0000"/>
                </a:solidFill>
              </a:rPr>
              <a:t>N</a:t>
            </a:r>
            <a:r>
              <a:rPr lang="zh-CN" altLang="en-US" dirty="0">
                <a:solidFill>
                  <a:srgbClr val="FF0000"/>
                </a:solidFill>
              </a:rPr>
              <a:t>最大也就只能</a:t>
            </a:r>
            <a:r>
              <a:rPr lang="en-US" altLang="zh-CN" dirty="0">
                <a:solidFill>
                  <a:srgbClr val="FF0000"/>
                </a:solidFill>
              </a:rPr>
              <a:t>32</a:t>
            </a:r>
            <a:r>
              <a:rPr lang="zh-CN" altLang="en-US" dirty="0">
                <a:solidFill>
                  <a:srgbClr val="FF0000"/>
                </a:solidFill>
              </a:rPr>
              <a:t>，如果</a:t>
            </a:r>
            <a:r>
              <a:rPr lang="en-US" altLang="zh-CN" dirty="0">
                <a:solidFill>
                  <a:srgbClr val="FF0000"/>
                </a:solidFill>
              </a:rPr>
              <a:t>long </a:t>
            </a:r>
            <a:r>
              <a:rPr lang="en-US" altLang="zh-CN" dirty="0" err="1">
                <a:solidFill>
                  <a:srgbClr val="FF0000"/>
                </a:solidFill>
              </a:rPr>
              <a:t>long</a:t>
            </a:r>
            <a:r>
              <a:rPr lang="zh-CN" altLang="en-US" dirty="0">
                <a:solidFill>
                  <a:srgbClr val="FF0000"/>
                </a:solidFill>
              </a:rPr>
              <a:t>，那</a:t>
            </a:r>
            <a:r>
              <a:rPr lang="en-US" altLang="zh-CN" dirty="0">
                <a:solidFill>
                  <a:srgbClr val="FF0000"/>
                </a:solidFill>
              </a:rPr>
              <a:t>N</a:t>
            </a:r>
            <a:r>
              <a:rPr lang="zh-CN" altLang="en-US" dirty="0">
                <a:solidFill>
                  <a:srgbClr val="FF0000"/>
                </a:solidFill>
              </a:rPr>
              <a:t>也只能最大</a:t>
            </a:r>
            <a:r>
              <a:rPr lang="en-US" altLang="zh-CN" dirty="0">
                <a:solidFill>
                  <a:srgbClr val="FF0000"/>
                </a:solidFill>
              </a:rPr>
              <a:t>64</a:t>
            </a:r>
            <a:r>
              <a:rPr lang="zh-CN" altLang="en-US" dirty="0">
                <a:solidFill>
                  <a:srgbClr val="FF0000"/>
                </a:solidFill>
              </a:rPr>
              <a:t>，再超过</a:t>
            </a:r>
            <a:r>
              <a:rPr lang="en-US" altLang="zh-CN" dirty="0">
                <a:solidFill>
                  <a:srgbClr val="FF0000"/>
                </a:solidFill>
              </a:rPr>
              <a:t>64</a:t>
            </a:r>
            <a:r>
              <a:rPr lang="zh-CN" altLang="en-US" dirty="0">
                <a:solidFill>
                  <a:srgbClr val="FF0000"/>
                </a:solidFill>
              </a:rPr>
              <a:t>，就需要用大数或其它表示方式表示了。</a:t>
            </a:r>
          </a:p>
        </p:txBody>
      </p:sp>
    </p:spTree>
    <p:extLst>
      <p:ext uri="{BB962C8B-B14F-4D97-AF65-F5344CB8AC3E}">
        <p14:creationId xmlns:p14="http://schemas.microsoft.com/office/powerpoint/2010/main" val="389953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位运算和集合运算</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648158222"/>
              </p:ext>
            </p:extLst>
          </p:nvPr>
        </p:nvGraphicFramePr>
        <p:xfrm>
          <a:off x="1622736" y="2970726"/>
          <a:ext cx="9031872" cy="1807335"/>
        </p:xfrm>
        <a:graphic>
          <a:graphicData uri="http://schemas.openxmlformats.org/drawingml/2006/table">
            <a:tbl>
              <a:tblPr firstRow="1" bandRow="1">
                <a:tableStyleId>{5C22544A-7EE6-4342-B048-85BDC9FD1C3A}</a:tableStyleId>
              </a:tblPr>
              <a:tblGrid>
                <a:gridCol w="1505312"/>
                <a:gridCol w="1505312"/>
                <a:gridCol w="1505312"/>
                <a:gridCol w="1505312"/>
                <a:gridCol w="1505312"/>
                <a:gridCol w="1505312"/>
              </a:tblGrid>
              <a:tr h="602445">
                <a:tc>
                  <a:txBody>
                    <a:bodyPr/>
                    <a:lstStyle/>
                    <a:p>
                      <a:pPr algn="ctr"/>
                      <a:endParaRPr lang="zh-CN" altLang="en-US" sz="2400" dirty="0"/>
                    </a:p>
                  </a:txBody>
                  <a:tcPr/>
                </a:tc>
                <a:tc>
                  <a:txBody>
                    <a:bodyPr/>
                    <a:lstStyle/>
                    <a:p>
                      <a:pPr algn="ctr"/>
                      <a:r>
                        <a:rPr lang="en-US" altLang="zh-CN" sz="2400" dirty="0" smtClean="0"/>
                        <a:t>A</a:t>
                      </a:r>
                      <a:endParaRPr lang="zh-CN" altLang="en-US" sz="2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dirty="0" smtClean="0"/>
                        <a:t>B</a:t>
                      </a:r>
                      <a:endParaRPr lang="zh-CN" altLang="en-US" sz="2400" dirty="0"/>
                    </a:p>
                  </a:txBody>
                  <a:tcPr/>
                </a:tc>
                <a:tc>
                  <a:txBody>
                    <a:bodyPr/>
                    <a:lstStyle/>
                    <a:p>
                      <a:pPr algn="ctr"/>
                      <a:r>
                        <a:rPr lang="en-US" altLang="zh-CN" sz="2400" dirty="0" smtClean="0"/>
                        <a:t>A&amp;B</a:t>
                      </a:r>
                      <a:endParaRPr lang="zh-CN" altLang="en-US" sz="2400" dirty="0"/>
                    </a:p>
                  </a:txBody>
                  <a:tcPr/>
                </a:tc>
                <a:tc>
                  <a:txBody>
                    <a:bodyPr/>
                    <a:lstStyle/>
                    <a:p>
                      <a:pPr algn="ctr"/>
                      <a:r>
                        <a:rPr lang="en-US" altLang="zh-CN" sz="2400" dirty="0" smtClean="0"/>
                        <a:t>A|B</a:t>
                      </a:r>
                      <a:endParaRPr lang="zh-CN" altLang="en-US" sz="2400" dirty="0"/>
                    </a:p>
                  </a:txBody>
                  <a:tcPr/>
                </a:tc>
                <a:tc>
                  <a:txBody>
                    <a:bodyPr/>
                    <a:lstStyle/>
                    <a:p>
                      <a:pPr algn="ctr"/>
                      <a:r>
                        <a:rPr lang="en-US" altLang="zh-CN" sz="2400" dirty="0" smtClean="0"/>
                        <a:t>A^B</a:t>
                      </a:r>
                      <a:endParaRPr lang="zh-CN" altLang="en-US" sz="2400" dirty="0"/>
                    </a:p>
                  </a:txBody>
                  <a:tcPr/>
                </a:tc>
              </a:tr>
              <a:tr h="602445">
                <a:tc>
                  <a:txBody>
                    <a:bodyPr/>
                    <a:lstStyle/>
                    <a:p>
                      <a:pPr algn="ctr"/>
                      <a:r>
                        <a:rPr lang="zh-CN" altLang="en-US" sz="2400" dirty="0" smtClean="0"/>
                        <a:t>二进制</a:t>
                      </a:r>
                      <a:endParaRPr lang="zh-CN" altLang="en-US" sz="2400" dirty="0"/>
                    </a:p>
                  </a:txBody>
                  <a:tcPr/>
                </a:tc>
                <a:tc>
                  <a:txBody>
                    <a:bodyPr/>
                    <a:lstStyle/>
                    <a:p>
                      <a:pPr algn="ctr"/>
                      <a:r>
                        <a:rPr lang="en-US" altLang="zh-CN" sz="2400" dirty="0" smtClean="0"/>
                        <a:t>10110</a:t>
                      </a:r>
                      <a:endParaRPr lang="zh-CN" altLang="en-US" sz="2400" dirty="0"/>
                    </a:p>
                  </a:txBody>
                  <a:tcPr/>
                </a:tc>
                <a:tc>
                  <a:txBody>
                    <a:bodyPr/>
                    <a:lstStyle/>
                    <a:p>
                      <a:pPr algn="ctr"/>
                      <a:r>
                        <a:rPr lang="en-US" altLang="zh-CN" sz="2400" dirty="0" smtClean="0"/>
                        <a:t>01100</a:t>
                      </a:r>
                      <a:endParaRPr lang="zh-CN" altLang="en-US" sz="2400" dirty="0"/>
                    </a:p>
                  </a:txBody>
                  <a:tcPr/>
                </a:tc>
                <a:tc>
                  <a:txBody>
                    <a:bodyPr/>
                    <a:lstStyle/>
                    <a:p>
                      <a:pPr algn="ctr"/>
                      <a:r>
                        <a:rPr lang="en-US" altLang="zh-CN" sz="2400" dirty="0" smtClean="0"/>
                        <a:t>00100</a:t>
                      </a:r>
                      <a:endParaRPr lang="zh-CN" altLang="en-US" sz="2400" dirty="0"/>
                    </a:p>
                  </a:txBody>
                  <a:tcPr/>
                </a:tc>
                <a:tc>
                  <a:txBody>
                    <a:bodyPr/>
                    <a:lstStyle/>
                    <a:p>
                      <a:pPr algn="ctr"/>
                      <a:r>
                        <a:rPr lang="en-US" altLang="zh-CN" sz="2400" dirty="0" smtClean="0"/>
                        <a:t>11110</a:t>
                      </a:r>
                      <a:endParaRPr lang="zh-CN" altLang="en-US" sz="2400" dirty="0"/>
                    </a:p>
                  </a:txBody>
                  <a:tcPr/>
                </a:tc>
                <a:tc>
                  <a:txBody>
                    <a:bodyPr/>
                    <a:lstStyle/>
                    <a:p>
                      <a:pPr algn="ctr"/>
                      <a:r>
                        <a:rPr lang="en-US" altLang="zh-CN" sz="2400" dirty="0" smtClean="0"/>
                        <a:t>11010</a:t>
                      </a:r>
                      <a:endParaRPr lang="zh-CN" altLang="en-US" sz="2400" dirty="0"/>
                    </a:p>
                  </a:txBody>
                  <a:tcPr/>
                </a:tc>
              </a:tr>
              <a:tr h="602445">
                <a:tc>
                  <a:txBody>
                    <a:bodyPr/>
                    <a:lstStyle/>
                    <a:p>
                      <a:pPr algn="ctr"/>
                      <a:r>
                        <a:rPr lang="zh-CN" altLang="en-US" sz="2400" dirty="0" smtClean="0"/>
                        <a:t>集合</a:t>
                      </a:r>
                      <a:endParaRPr lang="zh-CN" altLang="en-US" sz="2400" dirty="0"/>
                    </a:p>
                  </a:txBody>
                  <a:tcPr/>
                </a:tc>
                <a:tc>
                  <a:txBody>
                    <a:bodyPr/>
                    <a:lstStyle/>
                    <a:p>
                      <a:pPr algn="ctr"/>
                      <a:r>
                        <a:rPr lang="en-US" altLang="zh-CN" sz="2400" dirty="0" smtClean="0"/>
                        <a:t>{1,2,4}</a:t>
                      </a:r>
                      <a:endParaRPr lang="zh-CN" altLang="en-US" sz="2400" dirty="0"/>
                    </a:p>
                  </a:txBody>
                  <a:tcPr/>
                </a:tc>
                <a:tc>
                  <a:txBody>
                    <a:bodyPr/>
                    <a:lstStyle/>
                    <a:p>
                      <a:pPr algn="ctr"/>
                      <a:r>
                        <a:rPr lang="en-US" altLang="zh-CN" sz="2400" dirty="0" smtClean="0"/>
                        <a:t>{2,3}</a:t>
                      </a:r>
                      <a:endParaRPr lang="zh-CN" altLang="en-US" sz="2400" dirty="0"/>
                    </a:p>
                  </a:txBody>
                  <a:tcPr/>
                </a:tc>
                <a:tc>
                  <a:txBody>
                    <a:bodyPr/>
                    <a:lstStyle/>
                    <a:p>
                      <a:pPr algn="ctr"/>
                      <a:r>
                        <a:rPr lang="en-US" altLang="zh-CN" sz="2400" dirty="0" smtClean="0"/>
                        <a:t>{2}</a:t>
                      </a:r>
                      <a:endParaRPr lang="zh-CN" altLang="en-US" sz="2400" dirty="0"/>
                    </a:p>
                  </a:txBody>
                  <a:tcPr/>
                </a:tc>
                <a:tc>
                  <a:txBody>
                    <a:bodyPr/>
                    <a:lstStyle/>
                    <a:p>
                      <a:pPr algn="ctr"/>
                      <a:r>
                        <a:rPr lang="en-US" altLang="zh-CN" sz="2400" dirty="0" smtClean="0"/>
                        <a:t>{1,2,3,4}</a:t>
                      </a:r>
                      <a:endParaRPr lang="zh-CN" altLang="en-US" sz="2400" dirty="0"/>
                    </a:p>
                  </a:txBody>
                  <a:tcPr/>
                </a:tc>
                <a:tc>
                  <a:txBody>
                    <a:bodyPr/>
                    <a:lstStyle/>
                    <a:p>
                      <a:pPr algn="ctr"/>
                      <a:r>
                        <a:rPr lang="en-US" altLang="zh-CN" sz="2400" dirty="0" smtClean="0"/>
                        <a:t>{1,3,4}</a:t>
                      </a:r>
                      <a:endParaRPr lang="zh-CN" altLang="en-US" sz="2400" dirty="0"/>
                    </a:p>
                  </a:txBody>
                  <a:tcPr/>
                </a:tc>
              </a:tr>
            </a:tbl>
          </a:graphicData>
        </a:graphic>
      </p:graphicFrame>
      <p:sp>
        <p:nvSpPr>
          <p:cNvPr id="5" name="矩形 4"/>
          <p:cNvSpPr/>
          <p:nvPr/>
        </p:nvSpPr>
        <p:spPr>
          <a:xfrm>
            <a:off x="1175614" y="2055652"/>
            <a:ext cx="9926115" cy="523220"/>
          </a:xfrm>
          <a:prstGeom prst="rect">
            <a:avLst/>
          </a:prstGeom>
        </p:spPr>
        <p:txBody>
          <a:bodyPr wrap="none">
            <a:spAutoFit/>
          </a:bodyPr>
          <a:lstStyle/>
          <a:p>
            <a:r>
              <a:rPr lang="en-US" altLang="zh-CN" sz="2800" dirty="0" smtClean="0"/>
              <a:t>C={</a:t>
            </a:r>
            <a:r>
              <a:rPr lang="en-US" altLang="zh-CN" sz="2800" dirty="0"/>
              <a:t>0,1,2,3,4</a:t>
            </a:r>
            <a:r>
              <a:rPr lang="en-US" altLang="zh-CN" sz="2800" dirty="0" smtClean="0"/>
              <a:t>}</a:t>
            </a:r>
            <a:r>
              <a:rPr lang="zh-CN" altLang="en-US" sz="2800" dirty="0" smtClean="0"/>
              <a:t>，</a:t>
            </a:r>
            <a:r>
              <a:rPr lang="en-US" altLang="zh-CN" sz="2800" dirty="0" smtClean="0"/>
              <a:t>A</a:t>
            </a:r>
            <a:r>
              <a:rPr lang="zh-CN" altLang="en-US" sz="2800" dirty="0" smtClean="0"/>
              <a:t>和</a:t>
            </a:r>
            <a:r>
              <a:rPr lang="en-US" altLang="zh-CN" sz="2800" dirty="0" smtClean="0"/>
              <a:t>B</a:t>
            </a:r>
            <a:r>
              <a:rPr lang="zh-CN" altLang="en-US" sz="2800" dirty="0" smtClean="0"/>
              <a:t>都是</a:t>
            </a:r>
            <a:r>
              <a:rPr lang="en-US" altLang="zh-CN" sz="2800" dirty="0" smtClean="0"/>
              <a:t>C</a:t>
            </a:r>
            <a:r>
              <a:rPr lang="zh-CN" altLang="en-US" sz="2800" dirty="0" smtClean="0"/>
              <a:t>的子集，用二进制法表示如下表：</a:t>
            </a:r>
            <a:endParaRPr lang="zh-CN" altLang="en-US" sz="2800" dirty="0"/>
          </a:p>
        </p:txBody>
      </p:sp>
      <p:cxnSp>
        <p:nvCxnSpPr>
          <p:cNvPr id="7" name="直接箭头连接符 6"/>
          <p:cNvCxnSpPr/>
          <p:nvPr/>
        </p:nvCxnSpPr>
        <p:spPr>
          <a:xfrm>
            <a:off x="6877318" y="4675030"/>
            <a:ext cx="0" cy="7984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标题 1"/>
          <p:cNvSpPr txBox="1">
            <a:spLocks/>
          </p:cNvSpPr>
          <p:nvPr/>
        </p:nvSpPr>
        <p:spPr>
          <a:xfrm>
            <a:off x="6463047" y="5370487"/>
            <a:ext cx="1133341"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800" dirty="0" smtClean="0">
                <a:solidFill>
                  <a:srgbClr val="FF0000"/>
                </a:solidFill>
              </a:rPr>
              <a:t>交集</a:t>
            </a:r>
            <a:endParaRPr lang="zh-CN" altLang="en-US" sz="2800" dirty="0">
              <a:solidFill>
                <a:srgbClr val="FF0000"/>
              </a:solidFill>
            </a:endParaRPr>
          </a:p>
        </p:txBody>
      </p:sp>
      <p:cxnSp>
        <p:nvCxnSpPr>
          <p:cNvPr id="9" name="直接箭头连接符 8"/>
          <p:cNvCxnSpPr/>
          <p:nvPr/>
        </p:nvCxnSpPr>
        <p:spPr>
          <a:xfrm>
            <a:off x="8485030" y="4675029"/>
            <a:ext cx="0" cy="7984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标题 1"/>
          <p:cNvSpPr txBox="1">
            <a:spLocks/>
          </p:cNvSpPr>
          <p:nvPr/>
        </p:nvSpPr>
        <p:spPr>
          <a:xfrm>
            <a:off x="8026756" y="5370486"/>
            <a:ext cx="1133341"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800" dirty="0" smtClean="0">
                <a:solidFill>
                  <a:srgbClr val="FF0000"/>
                </a:solidFill>
              </a:rPr>
              <a:t>并集</a:t>
            </a:r>
            <a:endParaRPr lang="zh-CN" altLang="en-US" sz="2800" dirty="0">
              <a:solidFill>
                <a:srgbClr val="FF0000"/>
              </a:solidFill>
            </a:endParaRPr>
          </a:p>
        </p:txBody>
      </p:sp>
      <p:cxnSp>
        <p:nvCxnSpPr>
          <p:cNvPr id="11" name="直接箭头连接符 10"/>
          <p:cNvCxnSpPr/>
          <p:nvPr/>
        </p:nvCxnSpPr>
        <p:spPr>
          <a:xfrm>
            <a:off x="9940343" y="4675029"/>
            <a:ext cx="0" cy="7984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标题 1"/>
          <p:cNvSpPr txBox="1">
            <a:spLocks/>
          </p:cNvSpPr>
          <p:nvPr/>
        </p:nvSpPr>
        <p:spPr>
          <a:xfrm>
            <a:off x="9376890" y="5370486"/>
            <a:ext cx="1431703" cy="7678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800" dirty="0" smtClean="0">
                <a:solidFill>
                  <a:srgbClr val="FF0000"/>
                </a:solidFill>
              </a:rPr>
              <a:t>对称差</a:t>
            </a:r>
            <a:endParaRPr lang="zh-CN" altLang="en-US" sz="2800" dirty="0">
              <a:solidFill>
                <a:srgbClr val="FF0000"/>
              </a:solidFill>
            </a:endParaRPr>
          </a:p>
        </p:txBody>
      </p:sp>
    </p:spTree>
    <p:extLst>
      <p:ext uri="{BB962C8B-B14F-4D97-AF65-F5344CB8AC3E}">
        <p14:creationId xmlns:p14="http://schemas.microsoft.com/office/powerpoint/2010/main" val="28958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三、四</a:t>
            </a:r>
            <a:r>
              <a:rPr lang="zh-CN" altLang="en-US" dirty="0" smtClean="0"/>
              <a:t>皇后问题</a:t>
            </a:r>
            <a:endParaRPr lang="zh-CN" altLang="en-US" dirty="0"/>
          </a:p>
        </p:txBody>
      </p:sp>
      <p:sp>
        <p:nvSpPr>
          <p:cNvPr id="3" name="内容占位符 2"/>
          <p:cNvSpPr>
            <a:spLocks noGrp="1"/>
          </p:cNvSpPr>
          <p:nvPr>
            <p:ph idx="1"/>
          </p:nvPr>
        </p:nvSpPr>
        <p:spPr>
          <a:xfrm>
            <a:off x="1801504" y="1787857"/>
            <a:ext cx="9457899" cy="4123365"/>
          </a:xfrm>
        </p:spPr>
        <p:txBody>
          <a:bodyPr>
            <a:normAutofit/>
          </a:bodyPr>
          <a:lstStyle/>
          <a:p>
            <a:pPr>
              <a:lnSpc>
                <a:spcPct val="150000"/>
              </a:lnSpc>
            </a:pPr>
            <a:r>
              <a:rPr lang="zh-CN" altLang="en-US" sz="2400" dirty="0" smtClean="0"/>
              <a:t>在</a:t>
            </a:r>
            <a:r>
              <a:rPr lang="en-US" altLang="zh-CN" sz="2400" dirty="0" smtClean="0"/>
              <a:t>4</a:t>
            </a:r>
            <a:r>
              <a:rPr lang="en-US" altLang="zh-CN" sz="2400" dirty="0" smtClean="0">
                <a:sym typeface="Wingdings 2" panose="05020102010507070707" pitchFamily="18" charset="2"/>
              </a:rPr>
              <a:t>4</a:t>
            </a:r>
            <a:r>
              <a:rPr lang="zh-CN" altLang="en-US" sz="2400" dirty="0" smtClean="0">
                <a:sym typeface="Wingdings 2" panose="05020102010507070707" pitchFamily="18" charset="2"/>
              </a:rPr>
              <a:t>的棋盘上放置</a:t>
            </a:r>
            <a:r>
              <a:rPr lang="en-US" altLang="zh-CN" sz="2400" dirty="0" smtClean="0">
                <a:sym typeface="Wingdings 2" panose="05020102010507070707" pitchFamily="18" charset="2"/>
              </a:rPr>
              <a:t>4</a:t>
            </a:r>
            <a:r>
              <a:rPr lang="zh-CN" altLang="en-US" sz="2400" dirty="0" smtClean="0">
                <a:sym typeface="Wingdings 2" panose="05020102010507070707" pitchFamily="18" charset="2"/>
              </a:rPr>
              <a:t>个皇后，使得它们互不攻击，此时每个皇后的攻击范围为同行同列和同对角线，要求找出所有解，如图所示。</a:t>
            </a:r>
            <a:endParaRPr lang="zh-CN" altLang="en-US" sz="2400" dirty="0"/>
          </a:p>
        </p:txBody>
      </p:sp>
      <p:pic>
        <p:nvPicPr>
          <p:cNvPr id="4" name="图片 3"/>
          <p:cNvPicPr>
            <a:picLocks noChangeAspect="1"/>
          </p:cNvPicPr>
          <p:nvPr/>
        </p:nvPicPr>
        <p:blipFill>
          <a:blip r:embed="rId2"/>
          <a:stretch>
            <a:fillRect/>
          </a:stretch>
        </p:blipFill>
        <p:spPr>
          <a:xfrm>
            <a:off x="2775470" y="3347611"/>
            <a:ext cx="2659670" cy="2435698"/>
          </a:xfrm>
          <a:prstGeom prst="rect">
            <a:avLst/>
          </a:prstGeom>
        </p:spPr>
      </p:pic>
      <p:pic>
        <p:nvPicPr>
          <p:cNvPr id="5" name="图片 4"/>
          <p:cNvPicPr>
            <a:picLocks noChangeAspect="1"/>
          </p:cNvPicPr>
          <p:nvPr/>
        </p:nvPicPr>
        <p:blipFill>
          <a:blip r:embed="rId3"/>
          <a:stretch>
            <a:fillRect/>
          </a:stretch>
        </p:blipFill>
        <p:spPr>
          <a:xfrm>
            <a:off x="6701262" y="3347611"/>
            <a:ext cx="2658390" cy="2435698"/>
          </a:xfrm>
          <a:prstGeom prst="rect">
            <a:avLst/>
          </a:prstGeom>
        </p:spPr>
      </p:pic>
      <p:sp>
        <p:nvSpPr>
          <p:cNvPr id="6" name="矩形 5"/>
          <p:cNvSpPr/>
          <p:nvPr/>
        </p:nvSpPr>
        <p:spPr>
          <a:xfrm>
            <a:off x="2186350" y="5911222"/>
            <a:ext cx="3837910" cy="461665"/>
          </a:xfrm>
          <a:prstGeom prst="rect">
            <a:avLst/>
          </a:prstGeom>
        </p:spPr>
        <p:txBody>
          <a:bodyPr wrap="none">
            <a:spAutoFit/>
          </a:bodyPr>
          <a:lstStyle/>
          <a:p>
            <a:r>
              <a:rPr lang="en-US" altLang="zh-CN" sz="2400" dirty="0" smtClean="0"/>
              <a:t>Q</a:t>
            </a:r>
            <a:r>
              <a:rPr lang="zh-CN" altLang="en-US" sz="2400" dirty="0" smtClean="0"/>
              <a:t>能攻击的范围用灰色填充</a:t>
            </a:r>
            <a:endParaRPr lang="zh-CN" altLang="en-US" sz="2400" dirty="0"/>
          </a:p>
        </p:txBody>
      </p:sp>
      <p:sp>
        <p:nvSpPr>
          <p:cNvPr id="7" name="矩形 6"/>
          <p:cNvSpPr/>
          <p:nvPr/>
        </p:nvSpPr>
        <p:spPr>
          <a:xfrm>
            <a:off x="6245353" y="5899316"/>
            <a:ext cx="3570208" cy="461665"/>
          </a:xfrm>
          <a:prstGeom prst="rect">
            <a:avLst/>
          </a:prstGeom>
        </p:spPr>
        <p:txBody>
          <a:bodyPr wrap="none">
            <a:spAutoFit/>
          </a:bodyPr>
          <a:lstStyle/>
          <a:p>
            <a:r>
              <a:rPr lang="zh-CN" altLang="en-US" sz="2400" dirty="0" smtClean="0"/>
              <a:t>满足条件的一种放置方法</a:t>
            </a:r>
            <a:endParaRPr lang="zh-CN" altLang="en-US" sz="2400" dirty="0"/>
          </a:p>
        </p:txBody>
      </p:sp>
      <p:cxnSp>
        <p:nvCxnSpPr>
          <p:cNvPr id="9" name="直接连接符 8"/>
          <p:cNvCxnSpPr/>
          <p:nvPr/>
        </p:nvCxnSpPr>
        <p:spPr>
          <a:xfrm flipV="1">
            <a:off x="2775470" y="3515932"/>
            <a:ext cx="1860924" cy="159698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00778" y="4262906"/>
            <a:ext cx="21755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3825025" y="3515932"/>
            <a:ext cx="0" cy="2125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000778" y="3606086"/>
            <a:ext cx="2220239" cy="19374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48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28549" y="696036"/>
                <a:ext cx="9976063" cy="5215186"/>
              </a:xfrm>
            </p:spPr>
            <p:txBody>
              <a:bodyPr>
                <a:normAutofit lnSpcReduction="10000"/>
              </a:bodyPr>
              <a:lstStyle/>
              <a:p>
                <a:pPr>
                  <a:lnSpc>
                    <a:spcPct val="150000"/>
                  </a:lnSpc>
                </a:pPr>
                <a:r>
                  <a:rPr lang="zh-CN" altLang="en-US" sz="2400" dirty="0" smtClean="0">
                    <a:solidFill>
                      <a:srgbClr val="FF0000"/>
                    </a:solidFill>
                  </a:rPr>
                  <a:t>解题思路</a:t>
                </a:r>
                <a:r>
                  <a:rPr lang="en-US" altLang="zh-CN" sz="2400" dirty="0" smtClean="0">
                    <a:solidFill>
                      <a:srgbClr val="FF0000"/>
                    </a:solidFill>
                  </a:rPr>
                  <a:t>1</a:t>
                </a:r>
                <a:r>
                  <a:rPr lang="zh-CN" altLang="en-US" sz="2400" dirty="0" smtClean="0">
                    <a:solidFill>
                      <a:srgbClr val="FF0000"/>
                    </a:solidFill>
                  </a:rPr>
                  <a:t>：</a:t>
                </a:r>
                <a:r>
                  <a:rPr lang="zh-CN" altLang="en-US" sz="2400" dirty="0" smtClean="0"/>
                  <a:t>把问题转化为“从</a:t>
                </a:r>
                <a:r>
                  <a:rPr lang="en-US" altLang="zh-CN" sz="2400" dirty="0" smtClean="0"/>
                  <a:t>16</a:t>
                </a:r>
                <a:r>
                  <a:rPr lang="zh-CN" altLang="en-US" sz="2400" dirty="0" smtClean="0"/>
                  <a:t>个格子中选取一个子集，使得子集中刚好有</a:t>
                </a:r>
                <a:r>
                  <a:rPr lang="en-US" altLang="zh-CN" sz="2400" dirty="0"/>
                  <a:t>4</a:t>
                </a:r>
                <a:r>
                  <a:rPr lang="zh-CN" altLang="en-US" sz="2400" dirty="0" smtClean="0"/>
                  <a:t>个格子，且任意两个格子都不在同一行、同一列或同一个对角线上”。共有</a:t>
                </a:r>
                <a:r>
                  <a:rPr lang="en-US" altLang="zh-CN" sz="2400" dirty="0" smtClean="0"/>
                  <a:t>2</a:t>
                </a:r>
                <a:r>
                  <a:rPr lang="en-US" altLang="zh-CN" sz="2400" baseline="30000" dirty="0" smtClean="0"/>
                  <a:t>16</a:t>
                </a:r>
                <a:r>
                  <a:rPr lang="en-US" altLang="zh-CN" sz="2400" dirty="0" smtClean="0"/>
                  <a:t>=</a:t>
                </a:r>
                <a:r>
                  <a:rPr lang="en-US" altLang="zh-CN" sz="2400" dirty="0" smtClean="0">
                    <a:solidFill>
                      <a:srgbClr val="FF0000"/>
                    </a:solidFill>
                  </a:rPr>
                  <a:t>65536</a:t>
                </a:r>
                <a:r>
                  <a:rPr lang="zh-CN" altLang="en-US" sz="2400" dirty="0" smtClean="0"/>
                  <a:t>种方案。</a:t>
                </a:r>
                <a:r>
                  <a:rPr lang="zh-CN" altLang="en-US" sz="2400" dirty="0" smtClean="0">
                    <a:solidFill>
                      <a:srgbClr val="FF0000"/>
                    </a:solidFill>
                  </a:rPr>
                  <a:t>（枚举子集）</a:t>
                </a:r>
                <a:endParaRPr lang="en-US" altLang="zh-CN" sz="2400" dirty="0" smtClean="0">
                  <a:solidFill>
                    <a:srgbClr val="FF0000"/>
                  </a:solidFill>
                </a:endParaRPr>
              </a:p>
              <a:p>
                <a:pPr>
                  <a:lnSpc>
                    <a:spcPct val="150000"/>
                  </a:lnSpc>
                </a:pPr>
                <a:r>
                  <a:rPr lang="zh-CN" altLang="en-US" sz="2400" dirty="0" smtClean="0">
                    <a:solidFill>
                      <a:srgbClr val="FF0000"/>
                    </a:solidFill>
                  </a:rPr>
                  <a:t>解题思路</a:t>
                </a:r>
                <a:r>
                  <a:rPr lang="en-US" altLang="zh-CN" sz="2400" dirty="0" smtClean="0">
                    <a:solidFill>
                      <a:srgbClr val="FF0000"/>
                    </a:solidFill>
                  </a:rPr>
                  <a:t>2</a:t>
                </a:r>
                <a:r>
                  <a:rPr lang="zh-CN" altLang="en-US" sz="2400" dirty="0" smtClean="0"/>
                  <a:t>：把问题转化为“从</a:t>
                </a:r>
                <a:r>
                  <a:rPr lang="en-US" altLang="zh-CN" sz="2400" dirty="0" smtClean="0"/>
                  <a:t>16</a:t>
                </a:r>
                <a:r>
                  <a:rPr lang="zh-CN" altLang="en-US" sz="2400" dirty="0" smtClean="0"/>
                  <a:t>个格子中选取</a:t>
                </a:r>
                <a:r>
                  <a:rPr lang="en-US" altLang="zh-CN" sz="2400" dirty="0" smtClean="0"/>
                  <a:t>4</a:t>
                </a:r>
                <a:r>
                  <a:rPr lang="zh-CN" altLang="en-US" sz="2400" dirty="0" smtClean="0"/>
                  <a:t>个格子，使得这</a:t>
                </a:r>
                <a:r>
                  <a:rPr lang="en-US" altLang="zh-CN" sz="2400" dirty="0" smtClean="0"/>
                  <a:t>4</a:t>
                </a:r>
                <a:r>
                  <a:rPr lang="zh-CN" altLang="en-US" sz="2400" dirty="0" smtClean="0"/>
                  <a:t>个格子任意</a:t>
                </a:r>
                <a:r>
                  <a:rPr lang="zh-CN" altLang="en-US" sz="2400" dirty="0"/>
                  <a:t>两个格子都不在同一行、同一列或同一个对角线</a:t>
                </a:r>
                <a:r>
                  <a:rPr lang="zh-CN" altLang="en-US" sz="2400" dirty="0" smtClean="0"/>
                  <a:t>上”。共有</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16</m:t>
                        </m:r>
                      </m:sub>
                      <m:sup>
                        <m:r>
                          <a:rPr lang="en-US" altLang="zh-CN" sz="2400" b="0" i="1" smtClean="0">
                            <a:latin typeface="Cambria Math" panose="02040503050406030204" pitchFamily="18" charset="0"/>
                          </a:rPr>
                          <m:t>4</m:t>
                        </m:r>
                      </m:sup>
                    </m:sSubSup>
                  </m:oMath>
                </a14:m>
                <a:r>
                  <a:rPr lang="en-US" altLang="zh-CN" sz="2400" dirty="0" smtClean="0"/>
                  <a:t>=</a:t>
                </a:r>
                <a:r>
                  <a:rPr lang="en-US" altLang="zh-CN" sz="2400" dirty="0" smtClean="0">
                    <a:solidFill>
                      <a:srgbClr val="FF0000"/>
                    </a:solidFill>
                  </a:rPr>
                  <a:t>1820</a:t>
                </a:r>
                <a:r>
                  <a:rPr lang="zh-CN" altLang="en-US" sz="2400" dirty="0" smtClean="0"/>
                  <a:t>种方案。</a:t>
                </a:r>
                <a:r>
                  <a:rPr lang="zh-CN" altLang="en-US" sz="2400" dirty="0" smtClean="0">
                    <a:solidFill>
                      <a:srgbClr val="FF0000"/>
                    </a:solidFill>
                  </a:rPr>
                  <a:t>（组合数学）</a:t>
                </a:r>
                <a:endParaRPr lang="en-US" altLang="zh-CN" sz="2400" dirty="0" smtClean="0">
                  <a:solidFill>
                    <a:srgbClr val="FF0000"/>
                  </a:solidFill>
                </a:endParaRPr>
              </a:p>
              <a:p>
                <a:pPr>
                  <a:lnSpc>
                    <a:spcPct val="150000"/>
                  </a:lnSpc>
                </a:pPr>
                <a:r>
                  <a:rPr lang="zh-CN" altLang="en-US" sz="2400" dirty="0" smtClean="0">
                    <a:solidFill>
                      <a:srgbClr val="FF0000"/>
                    </a:solidFill>
                  </a:rPr>
                  <a:t>解题思路</a:t>
                </a:r>
                <a:r>
                  <a:rPr lang="en-US" altLang="zh-CN" sz="2400" dirty="0" smtClean="0">
                    <a:solidFill>
                      <a:srgbClr val="FF0000"/>
                    </a:solidFill>
                  </a:rPr>
                  <a:t>3</a:t>
                </a:r>
                <a:r>
                  <a:rPr lang="zh-CN" altLang="en-US" sz="2400" dirty="0" smtClean="0"/>
                  <a:t>：通过分析发现，恰好每行每列各放置一个皇后。如果用</a:t>
                </a:r>
                <a:r>
                  <a:rPr lang="en-US" altLang="zh-CN" sz="2400" dirty="0" smtClean="0"/>
                  <a:t>C[x]</a:t>
                </a:r>
                <a:r>
                  <a:rPr lang="zh-CN" altLang="en-US" sz="2400" dirty="0" smtClean="0"/>
                  <a:t>表示第</a:t>
                </a:r>
                <a:r>
                  <a:rPr lang="en-US" altLang="zh-CN" sz="2400" dirty="0" smtClean="0"/>
                  <a:t>x</a:t>
                </a:r>
                <a:r>
                  <a:rPr lang="zh-CN" altLang="en-US" sz="2400" dirty="0" smtClean="0"/>
                  <a:t>行放置皇后</a:t>
                </a:r>
                <a:r>
                  <a:rPr lang="zh-CN" altLang="en-US" sz="2400" dirty="0" smtClean="0"/>
                  <a:t>的列序号，</a:t>
                </a:r>
                <a:r>
                  <a:rPr lang="zh-CN" altLang="en-US" sz="2400" dirty="0" smtClean="0"/>
                  <a:t>则问题变成了全排列生成问题。共有</a:t>
                </a:r>
                <a:r>
                  <a:rPr lang="en-US" altLang="zh-CN" sz="2400" dirty="0" smtClean="0"/>
                  <a:t>4!=</a:t>
                </a:r>
                <a:r>
                  <a:rPr lang="en-US" altLang="zh-CN" sz="2400" dirty="0" smtClean="0">
                    <a:solidFill>
                      <a:srgbClr val="FF0000"/>
                    </a:solidFill>
                  </a:rPr>
                  <a:t>24</a:t>
                </a:r>
                <a:r>
                  <a:rPr lang="zh-CN" altLang="en-US" sz="2400" dirty="0" smtClean="0"/>
                  <a:t>种方案。</a:t>
                </a:r>
                <a:r>
                  <a:rPr lang="zh-CN" altLang="en-US" sz="2400" dirty="0" smtClean="0">
                    <a:solidFill>
                      <a:srgbClr val="FF0000"/>
                    </a:solidFill>
                  </a:rPr>
                  <a:t>（枚举排列，</a:t>
                </a:r>
                <a:r>
                  <a:rPr lang="en-US" altLang="zh-CN" sz="2400" dirty="0" smtClean="0">
                    <a:solidFill>
                      <a:srgbClr val="FF0000"/>
                    </a:solidFill>
                  </a:rPr>
                  <a:t>C[x]={0,1,2,3}</a:t>
                </a:r>
                <a:r>
                  <a:rPr lang="zh-CN" altLang="en-US" sz="2400" dirty="0" smtClean="0">
                    <a:solidFill>
                      <a:srgbClr val="FF0000"/>
                    </a:solidFill>
                  </a:rPr>
                  <a:t>）</a:t>
                </a:r>
                <a:endParaRPr lang="en-US" altLang="zh-CN" sz="2400" dirty="0" smtClean="0">
                  <a:solidFill>
                    <a:srgbClr val="FF0000"/>
                  </a:solidFill>
                </a:endParaRPr>
              </a:p>
              <a:p>
                <a:endParaRPr lang="zh-CN" altLang="en-US" baseline="30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528549" y="696036"/>
                <a:ext cx="9976063" cy="5215186"/>
              </a:xfrm>
              <a:blipFill rotWithShape="0">
                <a:blip r:embed="rId2"/>
                <a:stretch>
                  <a:fillRect l="-856" r="-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332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46913" y="873457"/>
            <a:ext cx="9757699" cy="5037765"/>
          </a:xfrm>
        </p:spPr>
        <p:txBody>
          <a:bodyPr>
            <a:normAutofit/>
          </a:bodyPr>
          <a:lstStyle/>
          <a:p>
            <a:r>
              <a:rPr lang="zh-CN" altLang="en-US" sz="2800" dirty="0" smtClean="0"/>
              <a:t>解题思路</a:t>
            </a:r>
            <a:r>
              <a:rPr lang="en-US" altLang="zh-CN" sz="2800" dirty="0" smtClean="0"/>
              <a:t>3</a:t>
            </a:r>
            <a:r>
              <a:rPr lang="zh-CN" altLang="en-US" sz="2800" dirty="0" smtClean="0"/>
              <a:t>：枚举</a:t>
            </a:r>
            <a:r>
              <a:rPr lang="en-US" altLang="zh-CN" sz="2800" dirty="0" smtClean="0"/>
              <a:t>C[x]</a:t>
            </a:r>
            <a:r>
              <a:rPr lang="en-US" altLang="zh-CN" sz="2800" dirty="0"/>
              <a:t>=</a:t>
            </a:r>
            <a:r>
              <a:rPr lang="en-US" altLang="zh-CN" sz="2800" dirty="0" smtClean="0"/>
              <a:t>{0,1,2,3}</a:t>
            </a:r>
            <a:r>
              <a:rPr lang="zh-CN" altLang="en-US" sz="2800" dirty="0" smtClean="0"/>
              <a:t>的全排列</a:t>
            </a:r>
            <a:endParaRPr lang="en-US" altLang="zh-CN" sz="2800" dirty="0" smtClean="0"/>
          </a:p>
          <a:p>
            <a:r>
              <a:rPr lang="en-US" altLang="zh-CN" sz="2800" dirty="0" err="1" smtClean="0"/>
              <a:t>Eg</a:t>
            </a:r>
            <a:r>
              <a:rPr lang="zh-CN" altLang="en-US" sz="2800" dirty="0" smtClean="0"/>
              <a:t>：先枚举</a:t>
            </a:r>
            <a:r>
              <a:rPr lang="en-US" altLang="zh-CN" sz="2800" dirty="0" smtClean="0"/>
              <a:t>C[0]=0</a:t>
            </a:r>
            <a:r>
              <a:rPr lang="zh-CN" altLang="en-US" sz="2800" dirty="0" smtClean="0"/>
              <a:t>，后面</a:t>
            </a:r>
            <a:r>
              <a:rPr lang="en-US" altLang="zh-CN" sz="2800" dirty="0" smtClean="0"/>
              <a:t>C[1]</a:t>
            </a:r>
            <a:r>
              <a:rPr lang="zh-CN" altLang="en-US" sz="2800" dirty="0" smtClean="0"/>
              <a:t>可选取</a:t>
            </a:r>
            <a:r>
              <a:rPr lang="en-US" altLang="zh-CN" sz="2800" dirty="0" smtClean="0"/>
              <a:t>{1,2,3}</a:t>
            </a:r>
            <a:r>
              <a:rPr lang="zh-CN" altLang="en-US" sz="2800" dirty="0" smtClean="0"/>
              <a:t>中的任意一个元素。</a:t>
            </a:r>
            <a:endParaRPr lang="zh-CN" altLang="en-US" sz="2800" dirty="0"/>
          </a:p>
        </p:txBody>
      </p:sp>
      <p:pic>
        <p:nvPicPr>
          <p:cNvPr id="4" name="图片 3"/>
          <p:cNvPicPr>
            <a:picLocks noChangeAspect="1"/>
          </p:cNvPicPr>
          <p:nvPr/>
        </p:nvPicPr>
        <p:blipFill>
          <a:blip r:embed="rId2"/>
          <a:stretch>
            <a:fillRect/>
          </a:stretch>
        </p:blipFill>
        <p:spPr>
          <a:xfrm>
            <a:off x="2174969" y="2964052"/>
            <a:ext cx="2827455" cy="2604235"/>
          </a:xfrm>
          <a:prstGeom prst="rect">
            <a:avLst/>
          </a:prstGeom>
        </p:spPr>
      </p:pic>
      <p:sp>
        <p:nvSpPr>
          <p:cNvPr id="5" name="矩形 4"/>
          <p:cNvSpPr/>
          <p:nvPr/>
        </p:nvSpPr>
        <p:spPr>
          <a:xfrm>
            <a:off x="2838735" y="5621024"/>
            <a:ext cx="1774209" cy="461665"/>
          </a:xfrm>
          <a:prstGeom prst="rect">
            <a:avLst/>
          </a:prstGeom>
        </p:spPr>
        <p:txBody>
          <a:bodyPr wrap="square">
            <a:spAutoFit/>
          </a:bodyPr>
          <a:lstStyle/>
          <a:p>
            <a:r>
              <a:rPr lang="en-US" altLang="zh-CN" sz="2400" b="1" dirty="0" smtClean="0"/>
              <a:t>C[0]=0</a:t>
            </a:r>
            <a:r>
              <a:rPr lang="zh-CN" altLang="en-US" sz="2400" b="1" dirty="0" smtClean="0"/>
              <a:t>时</a:t>
            </a:r>
            <a:endParaRPr lang="zh-CN" altLang="en-US" sz="2400" b="1" dirty="0"/>
          </a:p>
        </p:txBody>
      </p:sp>
      <p:sp>
        <p:nvSpPr>
          <p:cNvPr id="6" name="矩形 5"/>
          <p:cNvSpPr/>
          <p:nvPr/>
        </p:nvSpPr>
        <p:spPr>
          <a:xfrm>
            <a:off x="5855933" y="2835008"/>
            <a:ext cx="5512652" cy="2862322"/>
          </a:xfrm>
          <a:prstGeom prst="rect">
            <a:avLst/>
          </a:prstGeom>
        </p:spPr>
        <p:txBody>
          <a:bodyPr wrap="square">
            <a:spAutoFit/>
          </a:bodyPr>
          <a:lstStyle/>
          <a:p>
            <a:pPr>
              <a:lnSpc>
                <a:spcPct val="150000"/>
              </a:lnSpc>
            </a:pPr>
            <a:r>
              <a:rPr lang="zh-CN" altLang="en-US" sz="2400" dirty="0" smtClean="0"/>
              <a:t>发现利用验证条件判断当</a:t>
            </a:r>
            <a:r>
              <a:rPr lang="en-US" altLang="zh-CN" sz="2400" dirty="0" smtClean="0"/>
              <a:t>C[0]=0</a:t>
            </a:r>
            <a:r>
              <a:rPr lang="zh-CN" altLang="en-US" sz="2400" dirty="0" smtClean="0"/>
              <a:t>时，</a:t>
            </a:r>
            <a:r>
              <a:rPr lang="en-US" altLang="zh-CN" sz="2400" dirty="0" smtClean="0"/>
              <a:t> </a:t>
            </a:r>
            <a:r>
              <a:rPr lang="en-US" altLang="zh-CN" sz="2400" dirty="0" smtClean="0">
                <a:solidFill>
                  <a:srgbClr val="FF0000"/>
                </a:solidFill>
              </a:rPr>
              <a:t>C[1]=1</a:t>
            </a:r>
            <a:r>
              <a:rPr lang="zh-CN" altLang="en-US" sz="2400" dirty="0" smtClean="0">
                <a:solidFill>
                  <a:srgbClr val="FF0000"/>
                </a:solidFill>
              </a:rPr>
              <a:t>不可选</a:t>
            </a:r>
            <a:r>
              <a:rPr lang="zh-CN" altLang="en-US" sz="2400" dirty="0" smtClean="0"/>
              <a:t>，因此以</a:t>
            </a:r>
            <a:r>
              <a:rPr lang="en-US" altLang="zh-CN" sz="2400" dirty="0" smtClean="0"/>
              <a:t>{0,1}</a:t>
            </a:r>
            <a:r>
              <a:rPr lang="zh-CN" altLang="en-US" sz="2400" dirty="0" smtClean="0"/>
              <a:t>开头的全排列</a:t>
            </a:r>
            <a:r>
              <a:rPr lang="en-US" altLang="zh-CN" sz="2400" dirty="0" smtClean="0">
                <a:solidFill>
                  <a:srgbClr val="FF0000"/>
                </a:solidFill>
              </a:rPr>
              <a:t>{0,1,2,3}</a:t>
            </a:r>
            <a:r>
              <a:rPr lang="zh-CN" altLang="en-US" sz="2400" dirty="0" smtClean="0">
                <a:solidFill>
                  <a:srgbClr val="FF0000"/>
                </a:solidFill>
              </a:rPr>
              <a:t>和</a:t>
            </a:r>
            <a:r>
              <a:rPr lang="en-US" altLang="zh-CN" sz="2400" dirty="0" smtClean="0">
                <a:solidFill>
                  <a:srgbClr val="FF0000"/>
                </a:solidFill>
              </a:rPr>
              <a:t>{0,1,3,2}</a:t>
            </a:r>
            <a:r>
              <a:rPr lang="zh-CN" altLang="en-US" sz="2400" dirty="0" smtClean="0">
                <a:solidFill>
                  <a:srgbClr val="FF0000"/>
                </a:solidFill>
              </a:rPr>
              <a:t>根本就不用枚举</a:t>
            </a:r>
            <a:r>
              <a:rPr lang="zh-CN" altLang="en-US" sz="2400" dirty="0" smtClean="0"/>
              <a:t>，不用再进一步递归完成全排列的生成，可以直接开始接着枚举</a:t>
            </a:r>
            <a:r>
              <a:rPr lang="en-US" altLang="zh-CN" sz="2400" dirty="0" smtClean="0"/>
              <a:t>C[1]=2</a:t>
            </a:r>
            <a:r>
              <a:rPr lang="zh-CN" altLang="en-US" sz="2400" dirty="0" smtClean="0"/>
              <a:t>的情况。</a:t>
            </a:r>
            <a:endParaRPr lang="zh-CN" altLang="en-US" sz="2400" dirty="0"/>
          </a:p>
        </p:txBody>
      </p:sp>
    </p:spTree>
    <p:extLst>
      <p:ext uri="{BB962C8B-B14F-4D97-AF65-F5344CB8AC3E}">
        <p14:creationId xmlns:p14="http://schemas.microsoft.com/office/powerpoint/2010/main" val="200075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2"/>
          <a:stretch>
            <a:fillRect/>
          </a:stretch>
        </p:blipFill>
        <p:spPr>
          <a:xfrm>
            <a:off x="3215531" y="3722938"/>
            <a:ext cx="1232170" cy="990844"/>
          </a:xfrm>
          <a:prstGeom prst="rect">
            <a:avLst/>
          </a:prstGeom>
        </p:spPr>
      </p:pic>
      <p:pic>
        <p:nvPicPr>
          <p:cNvPr id="30" name="图片 29"/>
          <p:cNvPicPr>
            <a:picLocks noChangeAspect="1"/>
          </p:cNvPicPr>
          <p:nvPr/>
        </p:nvPicPr>
        <p:blipFill>
          <a:blip r:embed="rId3"/>
          <a:stretch>
            <a:fillRect/>
          </a:stretch>
        </p:blipFill>
        <p:spPr>
          <a:xfrm>
            <a:off x="394957" y="2782692"/>
            <a:ext cx="2718396" cy="990844"/>
          </a:xfrm>
          <a:prstGeom prst="rect">
            <a:avLst/>
          </a:prstGeom>
        </p:spPr>
      </p:pic>
      <p:pic>
        <p:nvPicPr>
          <p:cNvPr id="4" name="图片 3"/>
          <p:cNvPicPr>
            <a:picLocks noChangeAspect="1"/>
          </p:cNvPicPr>
          <p:nvPr/>
        </p:nvPicPr>
        <p:blipFill>
          <a:blip r:embed="rId4"/>
          <a:stretch>
            <a:fillRect/>
          </a:stretch>
        </p:blipFill>
        <p:spPr>
          <a:xfrm>
            <a:off x="8786130" y="337783"/>
            <a:ext cx="1810280" cy="1685764"/>
          </a:xfrm>
          <a:prstGeom prst="rect">
            <a:avLst/>
          </a:prstGeom>
        </p:spPr>
      </p:pic>
      <p:pic>
        <p:nvPicPr>
          <p:cNvPr id="5" name="图片 4"/>
          <p:cNvPicPr>
            <a:picLocks noChangeAspect="1"/>
          </p:cNvPicPr>
          <p:nvPr/>
        </p:nvPicPr>
        <p:blipFill>
          <a:blip r:embed="rId5"/>
          <a:stretch>
            <a:fillRect/>
          </a:stretch>
        </p:blipFill>
        <p:spPr>
          <a:xfrm>
            <a:off x="2169722" y="246434"/>
            <a:ext cx="5789018" cy="1596013"/>
          </a:xfrm>
          <a:prstGeom prst="rect">
            <a:avLst/>
          </a:prstGeom>
        </p:spPr>
      </p:pic>
      <p:pic>
        <p:nvPicPr>
          <p:cNvPr id="6" name="图片 5"/>
          <p:cNvPicPr>
            <a:picLocks noChangeAspect="1"/>
          </p:cNvPicPr>
          <p:nvPr/>
        </p:nvPicPr>
        <p:blipFill>
          <a:blip r:embed="rId6"/>
          <a:stretch>
            <a:fillRect/>
          </a:stretch>
        </p:blipFill>
        <p:spPr>
          <a:xfrm>
            <a:off x="922353" y="1775408"/>
            <a:ext cx="1803795" cy="1041656"/>
          </a:xfrm>
          <a:prstGeom prst="rect">
            <a:avLst/>
          </a:prstGeom>
        </p:spPr>
      </p:pic>
      <p:sp>
        <p:nvSpPr>
          <p:cNvPr id="7" name="乘号 6"/>
          <p:cNvSpPr/>
          <p:nvPr/>
        </p:nvSpPr>
        <p:spPr>
          <a:xfrm>
            <a:off x="1064525" y="2440675"/>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7"/>
          <a:stretch>
            <a:fillRect/>
          </a:stretch>
        </p:blipFill>
        <p:spPr>
          <a:xfrm>
            <a:off x="2313634" y="1789055"/>
            <a:ext cx="1232170" cy="1041656"/>
          </a:xfrm>
          <a:prstGeom prst="rect">
            <a:avLst/>
          </a:prstGeom>
        </p:spPr>
      </p:pic>
      <p:pic>
        <p:nvPicPr>
          <p:cNvPr id="9" name="图片 8"/>
          <p:cNvPicPr>
            <a:picLocks noChangeAspect="1"/>
          </p:cNvPicPr>
          <p:nvPr/>
        </p:nvPicPr>
        <p:blipFill>
          <a:blip r:embed="rId8"/>
          <a:stretch>
            <a:fillRect/>
          </a:stretch>
        </p:blipFill>
        <p:spPr>
          <a:xfrm>
            <a:off x="6650756" y="2533344"/>
            <a:ext cx="1887504" cy="1718622"/>
          </a:xfrm>
          <a:prstGeom prst="rect">
            <a:avLst/>
          </a:prstGeom>
        </p:spPr>
      </p:pic>
      <p:sp>
        <p:nvSpPr>
          <p:cNvPr id="11" name="乘号 10"/>
          <p:cNvSpPr/>
          <p:nvPr/>
        </p:nvSpPr>
        <p:spPr>
          <a:xfrm>
            <a:off x="630545" y="3417154"/>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乘号 11"/>
          <p:cNvSpPr/>
          <p:nvPr/>
        </p:nvSpPr>
        <p:spPr>
          <a:xfrm>
            <a:off x="2128401" y="3385068"/>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9"/>
          <a:stretch>
            <a:fillRect/>
          </a:stretch>
        </p:blipFill>
        <p:spPr>
          <a:xfrm>
            <a:off x="3215531" y="1775408"/>
            <a:ext cx="1765687" cy="1041656"/>
          </a:xfrm>
          <a:prstGeom prst="rect">
            <a:avLst/>
          </a:prstGeom>
        </p:spPr>
      </p:pic>
      <p:pic>
        <p:nvPicPr>
          <p:cNvPr id="17" name="图片 16"/>
          <p:cNvPicPr>
            <a:picLocks noChangeAspect="1"/>
          </p:cNvPicPr>
          <p:nvPr/>
        </p:nvPicPr>
        <p:blipFill>
          <a:blip r:embed="rId10"/>
          <a:stretch>
            <a:fillRect/>
          </a:stretch>
        </p:blipFill>
        <p:spPr>
          <a:xfrm>
            <a:off x="9240940" y="2542638"/>
            <a:ext cx="1877297" cy="1709328"/>
          </a:xfrm>
          <a:prstGeom prst="rect">
            <a:avLst/>
          </a:prstGeom>
        </p:spPr>
      </p:pic>
      <p:cxnSp>
        <p:nvCxnSpPr>
          <p:cNvPr id="21" name="直接箭头连接符 20"/>
          <p:cNvCxnSpPr>
            <a:endCxn id="17" idx="0"/>
          </p:cNvCxnSpPr>
          <p:nvPr/>
        </p:nvCxnSpPr>
        <p:spPr>
          <a:xfrm>
            <a:off x="10057124" y="1984279"/>
            <a:ext cx="122465" cy="5583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7594508" y="1948342"/>
            <a:ext cx="2010824" cy="585002"/>
            <a:chOff x="7594508" y="1948342"/>
            <a:chExt cx="2010824" cy="585002"/>
          </a:xfrm>
        </p:grpSpPr>
        <p:cxnSp>
          <p:nvCxnSpPr>
            <p:cNvPr id="19" name="直接箭头连接符 18"/>
            <p:cNvCxnSpPr>
              <a:endCxn id="9" idx="0"/>
            </p:cNvCxnSpPr>
            <p:nvPr/>
          </p:nvCxnSpPr>
          <p:spPr>
            <a:xfrm flipH="1">
              <a:off x="7594508" y="2032841"/>
              <a:ext cx="2010824" cy="5005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662504" y="1948342"/>
              <a:ext cx="987771" cy="369332"/>
            </a:xfrm>
            <a:prstGeom prst="rect">
              <a:avLst/>
            </a:prstGeom>
          </p:spPr>
          <p:txBody>
            <a:bodyPr wrap="none">
              <a:spAutoFit/>
            </a:bodyPr>
            <a:lstStyle/>
            <a:p>
              <a:pPr algn="ctr"/>
              <a:r>
                <a:rPr lang="en-US" altLang="zh-CN" b="1" i="0" u="none" strike="noStrike" baseline="0" dirty="0" smtClean="0">
                  <a:solidFill>
                    <a:srgbClr val="C00000"/>
                  </a:solidFill>
                  <a:latin typeface="Calibri" panose="020F0502020204030204" pitchFamily="34" charset="0"/>
                </a:rPr>
                <a:t>{0,2,*,*}</a:t>
              </a:r>
              <a:endParaRPr lang="zh-CN" altLang="en-US" b="1" i="0" u="none" strike="noStrike" baseline="0" dirty="0" smtClean="0">
                <a:solidFill>
                  <a:srgbClr val="C00000"/>
                </a:solidFill>
                <a:latin typeface="Calibri" panose="020F0502020204030204" pitchFamily="34" charset="0"/>
              </a:endParaRPr>
            </a:p>
          </p:txBody>
        </p:sp>
      </p:grpSp>
      <p:sp>
        <p:nvSpPr>
          <p:cNvPr id="29" name="矩形 28"/>
          <p:cNvSpPr/>
          <p:nvPr/>
        </p:nvSpPr>
        <p:spPr>
          <a:xfrm>
            <a:off x="10155028" y="2023547"/>
            <a:ext cx="987771" cy="369332"/>
          </a:xfrm>
          <a:prstGeom prst="rect">
            <a:avLst/>
          </a:prstGeom>
        </p:spPr>
        <p:txBody>
          <a:bodyPr wrap="none">
            <a:spAutoFit/>
          </a:bodyPr>
          <a:lstStyle/>
          <a:p>
            <a:r>
              <a:rPr lang="en-US" altLang="zh-CN" b="1" i="0" u="none" strike="noStrike" baseline="0" dirty="0" smtClean="0">
                <a:solidFill>
                  <a:srgbClr val="C00000"/>
                </a:solidFill>
                <a:latin typeface="Calibri" panose="020F0502020204030204" pitchFamily="34" charset="0"/>
              </a:rPr>
              <a:t>{0,3,*,*}</a:t>
            </a:r>
            <a:endParaRPr lang="zh-CN" altLang="en-US" b="1" dirty="0">
              <a:solidFill>
                <a:srgbClr val="C00000"/>
              </a:solidFill>
            </a:endParaRPr>
          </a:p>
        </p:txBody>
      </p:sp>
      <p:pic>
        <p:nvPicPr>
          <p:cNvPr id="31" name="图片 30"/>
          <p:cNvPicPr>
            <a:picLocks noChangeAspect="1"/>
          </p:cNvPicPr>
          <p:nvPr/>
        </p:nvPicPr>
        <p:blipFill>
          <a:blip r:embed="rId11"/>
          <a:stretch>
            <a:fillRect/>
          </a:stretch>
        </p:blipFill>
        <p:spPr>
          <a:xfrm>
            <a:off x="3372320" y="2782692"/>
            <a:ext cx="2667585" cy="990844"/>
          </a:xfrm>
          <a:prstGeom prst="rect">
            <a:avLst/>
          </a:prstGeom>
        </p:spPr>
      </p:pic>
      <p:sp>
        <p:nvSpPr>
          <p:cNvPr id="32" name="乘号 31"/>
          <p:cNvSpPr/>
          <p:nvPr/>
        </p:nvSpPr>
        <p:spPr>
          <a:xfrm>
            <a:off x="5064231" y="3424731"/>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12"/>
          <a:stretch>
            <a:fillRect/>
          </a:stretch>
        </p:blipFill>
        <p:spPr>
          <a:xfrm>
            <a:off x="9260335" y="4941412"/>
            <a:ext cx="1901859" cy="1734338"/>
          </a:xfrm>
          <a:prstGeom prst="rect">
            <a:avLst/>
          </a:prstGeom>
        </p:spPr>
      </p:pic>
      <p:cxnSp>
        <p:nvCxnSpPr>
          <p:cNvPr id="34" name="直接箭头连接符 33"/>
          <p:cNvCxnSpPr/>
          <p:nvPr/>
        </p:nvCxnSpPr>
        <p:spPr>
          <a:xfrm>
            <a:off x="10192602" y="4291889"/>
            <a:ext cx="32311" cy="6631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0290506" y="4331157"/>
            <a:ext cx="987771" cy="369332"/>
          </a:xfrm>
          <a:prstGeom prst="rect">
            <a:avLst/>
          </a:prstGeom>
        </p:spPr>
        <p:txBody>
          <a:bodyPr wrap="square">
            <a:spAutoFit/>
          </a:bodyPr>
          <a:lstStyle/>
          <a:p>
            <a:r>
              <a:rPr lang="en-US" altLang="zh-CN" b="1" i="0" u="none" strike="noStrike" baseline="0" dirty="0" smtClean="0">
                <a:solidFill>
                  <a:srgbClr val="C00000"/>
                </a:solidFill>
                <a:latin typeface="Calibri" panose="020F0502020204030204" pitchFamily="34" charset="0"/>
              </a:rPr>
              <a:t>{0,3,1,*}</a:t>
            </a:r>
            <a:endParaRPr lang="zh-CN" altLang="en-US" b="1" dirty="0">
              <a:solidFill>
                <a:srgbClr val="C00000"/>
              </a:solidFill>
            </a:endParaRPr>
          </a:p>
        </p:txBody>
      </p:sp>
      <p:sp>
        <p:nvSpPr>
          <p:cNvPr id="38" name="乘号 37"/>
          <p:cNvSpPr/>
          <p:nvPr/>
        </p:nvSpPr>
        <p:spPr>
          <a:xfrm>
            <a:off x="3436961" y="4404040"/>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045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29" grpId="0"/>
      <p:bldP spid="32" grpId="0" animBg="1"/>
      <p:bldP spid="35" grpId="0"/>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315321" y="1956976"/>
            <a:ext cx="5436065" cy="1410662"/>
          </a:xfrm>
          <a:prstGeom prst="rect">
            <a:avLst/>
          </a:prstGeom>
        </p:spPr>
      </p:pic>
      <p:pic>
        <p:nvPicPr>
          <p:cNvPr id="4" name="图片 3"/>
          <p:cNvPicPr>
            <a:picLocks noChangeAspect="1"/>
          </p:cNvPicPr>
          <p:nvPr/>
        </p:nvPicPr>
        <p:blipFill>
          <a:blip r:embed="rId3"/>
          <a:stretch>
            <a:fillRect/>
          </a:stretch>
        </p:blipFill>
        <p:spPr>
          <a:xfrm>
            <a:off x="657961" y="386523"/>
            <a:ext cx="5991639" cy="1651875"/>
          </a:xfrm>
          <a:prstGeom prst="rect">
            <a:avLst/>
          </a:prstGeom>
        </p:spPr>
      </p:pic>
      <p:sp>
        <p:nvSpPr>
          <p:cNvPr id="5" name="乘号 4"/>
          <p:cNvSpPr/>
          <p:nvPr/>
        </p:nvSpPr>
        <p:spPr>
          <a:xfrm>
            <a:off x="2396678" y="80481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4"/>
          <a:stretch>
            <a:fillRect/>
          </a:stretch>
        </p:blipFill>
        <p:spPr>
          <a:xfrm>
            <a:off x="6864444" y="269197"/>
            <a:ext cx="2049579" cy="1887770"/>
          </a:xfrm>
          <a:prstGeom prst="rect">
            <a:avLst/>
          </a:prstGeom>
        </p:spPr>
      </p:pic>
      <p:sp>
        <p:nvSpPr>
          <p:cNvPr id="8" name="乘号 7"/>
          <p:cNvSpPr/>
          <p:nvPr/>
        </p:nvSpPr>
        <p:spPr>
          <a:xfrm>
            <a:off x="695281" y="2965627"/>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乘号 8"/>
          <p:cNvSpPr/>
          <p:nvPr/>
        </p:nvSpPr>
        <p:spPr>
          <a:xfrm>
            <a:off x="2568064" y="3004435"/>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5"/>
          <a:stretch>
            <a:fillRect/>
          </a:stretch>
        </p:blipFill>
        <p:spPr>
          <a:xfrm>
            <a:off x="1810823" y="3282194"/>
            <a:ext cx="3940563" cy="1501207"/>
          </a:xfrm>
          <a:prstGeom prst="rect">
            <a:avLst/>
          </a:prstGeom>
        </p:spPr>
      </p:pic>
      <p:pic>
        <p:nvPicPr>
          <p:cNvPr id="13" name="图片 12"/>
          <p:cNvPicPr>
            <a:picLocks noChangeAspect="1"/>
          </p:cNvPicPr>
          <p:nvPr/>
        </p:nvPicPr>
        <p:blipFill>
          <a:blip r:embed="rId6"/>
          <a:stretch>
            <a:fillRect/>
          </a:stretch>
        </p:blipFill>
        <p:spPr>
          <a:xfrm>
            <a:off x="6864444" y="2511887"/>
            <a:ext cx="2113708" cy="1917591"/>
          </a:xfrm>
          <a:prstGeom prst="rect">
            <a:avLst/>
          </a:prstGeom>
        </p:spPr>
      </p:pic>
      <p:cxnSp>
        <p:nvCxnSpPr>
          <p:cNvPr id="14" name="直接箭头连接符 13"/>
          <p:cNvCxnSpPr/>
          <p:nvPr/>
        </p:nvCxnSpPr>
        <p:spPr>
          <a:xfrm>
            <a:off x="7849027" y="2130769"/>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896738" y="2156966"/>
            <a:ext cx="1678302"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{1,3,*,*}</a:t>
            </a:r>
            <a:endParaRPr lang="zh-CN" altLang="en-US" sz="2400" b="1" dirty="0">
              <a:solidFill>
                <a:srgbClr val="C00000"/>
              </a:solidFill>
            </a:endParaRPr>
          </a:p>
        </p:txBody>
      </p:sp>
      <p:sp>
        <p:nvSpPr>
          <p:cNvPr id="17" name="乘号 16"/>
          <p:cNvSpPr/>
          <p:nvPr/>
        </p:nvSpPr>
        <p:spPr>
          <a:xfrm>
            <a:off x="4430398" y="4419786"/>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7"/>
          <a:stretch>
            <a:fillRect/>
          </a:stretch>
        </p:blipFill>
        <p:spPr>
          <a:xfrm>
            <a:off x="6867744" y="4784398"/>
            <a:ext cx="2110408" cy="1923549"/>
          </a:xfrm>
          <a:prstGeom prst="rect">
            <a:avLst/>
          </a:prstGeom>
        </p:spPr>
      </p:pic>
      <p:cxnSp>
        <p:nvCxnSpPr>
          <p:cNvPr id="19" name="直接箭头连接符 18"/>
          <p:cNvCxnSpPr/>
          <p:nvPr/>
        </p:nvCxnSpPr>
        <p:spPr>
          <a:xfrm>
            <a:off x="7901621" y="4429478"/>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8009703" y="4371399"/>
            <a:ext cx="1257075" cy="461665"/>
          </a:xfrm>
          <a:prstGeom prst="rect">
            <a:avLst/>
          </a:prstGeom>
        </p:spPr>
        <p:txBody>
          <a:bodyPr wrap="none">
            <a:spAutoFit/>
          </a:bodyPr>
          <a:lstStyle/>
          <a:p>
            <a:r>
              <a:rPr lang="en-US" altLang="zh-CN" sz="2400" b="1" i="0" u="none" strike="noStrike" baseline="0" dirty="0" smtClean="0">
                <a:solidFill>
                  <a:srgbClr val="C00000"/>
                </a:solidFill>
                <a:latin typeface="Calibri" panose="020F0502020204030204" pitchFamily="34" charset="0"/>
              </a:rPr>
              <a:t>{1,3,0,*}</a:t>
            </a:r>
            <a:endParaRPr lang="zh-CN" altLang="en-US" sz="2400" b="1" dirty="0">
              <a:solidFill>
                <a:srgbClr val="C00000"/>
              </a:solidFill>
            </a:endParaRPr>
          </a:p>
        </p:txBody>
      </p:sp>
      <p:pic>
        <p:nvPicPr>
          <p:cNvPr id="21" name="图片 20"/>
          <p:cNvPicPr>
            <a:picLocks noChangeAspect="1"/>
          </p:cNvPicPr>
          <p:nvPr/>
        </p:nvPicPr>
        <p:blipFill>
          <a:blip r:embed="rId8"/>
          <a:stretch>
            <a:fillRect/>
          </a:stretch>
        </p:blipFill>
        <p:spPr>
          <a:xfrm>
            <a:off x="1508805" y="4689918"/>
            <a:ext cx="1843547" cy="1482480"/>
          </a:xfrm>
          <a:prstGeom prst="rect">
            <a:avLst/>
          </a:prstGeom>
        </p:spPr>
      </p:pic>
      <p:pic>
        <p:nvPicPr>
          <p:cNvPr id="22" name="图片 21"/>
          <p:cNvPicPr>
            <a:picLocks noChangeAspect="1"/>
          </p:cNvPicPr>
          <p:nvPr/>
        </p:nvPicPr>
        <p:blipFill>
          <a:blip r:embed="rId9"/>
          <a:stretch>
            <a:fillRect/>
          </a:stretch>
        </p:blipFill>
        <p:spPr>
          <a:xfrm>
            <a:off x="10030226" y="4810883"/>
            <a:ext cx="2053566" cy="1924546"/>
          </a:xfrm>
          <a:prstGeom prst="rect">
            <a:avLst/>
          </a:prstGeom>
        </p:spPr>
      </p:pic>
      <p:cxnSp>
        <p:nvCxnSpPr>
          <p:cNvPr id="23" name="直接箭头连接符 22"/>
          <p:cNvCxnSpPr/>
          <p:nvPr/>
        </p:nvCxnSpPr>
        <p:spPr>
          <a:xfrm flipV="1">
            <a:off x="8978152" y="5854890"/>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8884509" y="5344391"/>
            <a:ext cx="1258678" cy="461665"/>
          </a:xfrm>
          <a:prstGeom prst="rect">
            <a:avLst/>
          </a:prstGeom>
        </p:spPr>
        <p:txBody>
          <a:bodyPr wrap="none">
            <a:spAutoFit/>
          </a:bodyPr>
          <a:lstStyle/>
          <a:p>
            <a:r>
              <a:rPr lang="en-US" altLang="zh-CN" sz="2400" b="1" i="0" u="none" strike="noStrike" baseline="0" dirty="0" smtClean="0">
                <a:solidFill>
                  <a:srgbClr val="C00000"/>
                </a:solidFill>
                <a:latin typeface="Calibri" panose="020F0502020204030204" pitchFamily="34" charset="0"/>
              </a:rPr>
              <a:t>{1,3,0,2}</a:t>
            </a:r>
            <a:endParaRPr lang="zh-CN" altLang="en-US" sz="2400" b="1" dirty="0">
              <a:solidFill>
                <a:srgbClr val="C00000"/>
              </a:solidFill>
            </a:endParaRPr>
          </a:p>
        </p:txBody>
      </p:sp>
    </p:spTree>
    <p:extLst>
      <p:ext uri="{BB962C8B-B14F-4D97-AF65-F5344CB8AC3E}">
        <p14:creationId xmlns:p14="http://schemas.microsoft.com/office/powerpoint/2010/main" val="2184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7" grpId="0" animBg="1"/>
      <p:bldP spid="20"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65641" y="331290"/>
            <a:ext cx="6156017" cy="5741964"/>
          </a:xfrm>
          <a:prstGeom prst="rect">
            <a:avLst/>
          </a:prstGeom>
        </p:spPr>
      </p:pic>
      <p:pic>
        <p:nvPicPr>
          <p:cNvPr id="5" name="图片 4"/>
          <p:cNvPicPr>
            <a:picLocks noChangeAspect="1"/>
          </p:cNvPicPr>
          <p:nvPr/>
        </p:nvPicPr>
        <p:blipFill>
          <a:blip r:embed="rId3"/>
          <a:stretch>
            <a:fillRect/>
          </a:stretch>
        </p:blipFill>
        <p:spPr>
          <a:xfrm>
            <a:off x="6913253" y="16015"/>
            <a:ext cx="2095191" cy="1920591"/>
          </a:xfrm>
          <a:prstGeom prst="rect">
            <a:avLst/>
          </a:prstGeom>
        </p:spPr>
      </p:pic>
      <p:sp>
        <p:nvSpPr>
          <p:cNvPr id="6" name="乘号 5"/>
          <p:cNvSpPr/>
          <p:nvPr/>
        </p:nvSpPr>
        <p:spPr>
          <a:xfrm>
            <a:off x="2355735" y="803867"/>
            <a:ext cx="759725" cy="734886"/>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2189687" y="2250158"/>
            <a:ext cx="4634772" cy="1270964"/>
          </a:xfrm>
          <a:prstGeom prst="rect">
            <a:avLst/>
          </a:prstGeom>
        </p:spPr>
      </p:pic>
      <p:sp>
        <p:nvSpPr>
          <p:cNvPr id="8" name="乘号 7"/>
          <p:cNvSpPr/>
          <p:nvPr/>
        </p:nvSpPr>
        <p:spPr>
          <a:xfrm>
            <a:off x="4242486" y="3177179"/>
            <a:ext cx="759725"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乘号 8"/>
          <p:cNvSpPr/>
          <p:nvPr/>
        </p:nvSpPr>
        <p:spPr>
          <a:xfrm>
            <a:off x="5713196" y="3202272"/>
            <a:ext cx="728547" cy="59892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5"/>
          <a:stretch>
            <a:fillRect/>
          </a:stretch>
        </p:blipFill>
        <p:spPr>
          <a:xfrm>
            <a:off x="6913253" y="2463181"/>
            <a:ext cx="2095191" cy="1930647"/>
          </a:xfrm>
          <a:prstGeom prst="rect">
            <a:avLst/>
          </a:prstGeom>
        </p:spPr>
      </p:pic>
      <p:cxnSp>
        <p:nvCxnSpPr>
          <p:cNvPr id="11" name="直接箭头连接符 10"/>
          <p:cNvCxnSpPr/>
          <p:nvPr/>
        </p:nvCxnSpPr>
        <p:spPr>
          <a:xfrm>
            <a:off x="7935117" y="1948280"/>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137917" y="1937226"/>
            <a:ext cx="1339975"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{2,0,*,*}</a:t>
            </a:r>
            <a:endParaRPr lang="zh-CN" altLang="en-US" sz="2400" b="1" dirty="0">
              <a:solidFill>
                <a:srgbClr val="C00000"/>
              </a:solidFill>
            </a:endParaRPr>
          </a:p>
        </p:txBody>
      </p:sp>
      <p:pic>
        <p:nvPicPr>
          <p:cNvPr id="13" name="图片 12"/>
          <p:cNvPicPr>
            <a:picLocks noChangeAspect="1"/>
          </p:cNvPicPr>
          <p:nvPr/>
        </p:nvPicPr>
        <p:blipFill>
          <a:blip r:embed="rId6"/>
          <a:stretch>
            <a:fillRect/>
          </a:stretch>
        </p:blipFill>
        <p:spPr>
          <a:xfrm>
            <a:off x="1991711" y="3457249"/>
            <a:ext cx="3918962" cy="1264877"/>
          </a:xfrm>
          <a:prstGeom prst="rect">
            <a:avLst/>
          </a:prstGeom>
        </p:spPr>
      </p:pic>
      <p:sp>
        <p:nvSpPr>
          <p:cNvPr id="14" name="乘号 13"/>
          <p:cNvSpPr/>
          <p:nvPr/>
        </p:nvSpPr>
        <p:spPr>
          <a:xfrm>
            <a:off x="2355735" y="4359322"/>
            <a:ext cx="759725" cy="8757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7"/>
          <a:stretch>
            <a:fillRect/>
          </a:stretch>
        </p:blipFill>
        <p:spPr>
          <a:xfrm>
            <a:off x="6913253" y="4908729"/>
            <a:ext cx="2095191" cy="1929781"/>
          </a:xfrm>
          <a:prstGeom prst="rect">
            <a:avLst/>
          </a:prstGeom>
        </p:spPr>
      </p:pic>
      <p:cxnSp>
        <p:nvCxnSpPr>
          <p:cNvPr id="17" name="直接箭头连接符 16"/>
          <p:cNvCxnSpPr/>
          <p:nvPr/>
        </p:nvCxnSpPr>
        <p:spPr>
          <a:xfrm>
            <a:off x="7935117" y="4423031"/>
            <a:ext cx="18197" cy="51490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8137917" y="4411977"/>
            <a:ext cx="1339975"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{2,0,3,*}</a:t>
            </a:r>
            <a:endParaRPr lang="zh-CN" altLang="en-US" sz="2400" b="1" dirty="0">
              <a:solidFill>
                <a:srgbClr val="C00000"/>
              </a:solidFill>
            </a:endParaRPr>
          </a:p>
        </p:txBody>
      </p:sp>
      <p:pic>
        <p:nvPicPr>
          <p:cNvPr id="19" name="图片 18"/>
          <p:cNvPicPr>
            <a:picLocks noChangeAspect="1"/>
          </p:cNvPicPr>
          <p:nvPr/>
        </p:nvPicPr>
        <p:blipFill>
          <a:blip r:embed="rId8"/>
          <a:stretch>
            <a:fillRect/>
          </a:stretch>
        </p:blipFill>
        <p:spPr>
          <a:xfrm>
            <a:off x="3989150" y="4656456"/>
            <a:ext cx="1693792" cy="1362055"/>
          </a:xfrm>
          <a:prstGeom prst="rect">
            <a:avLst/>
          </a:prstGeom>
        </p:spPr>
      </p:pic>
      <p:pic>
        <p:nvPicPr>
          <p:cNvPr id="20" name="图片 19"/>
          <p:cNvPicPr>
            <a:picLocks noChangeAspect="1"/>
          </p:cNvPicPr>
          <p:nvPr/>
        </p:nvPicPr>
        <p:blipFill>
          <a:blip r:embed="rId9"/>
          <a:stretch>
            <a:fillRect/>
          </a:stretch>
        </p:blipFill>
        <p:spPr>
          <a:xfrm>
            <a:off x="10030308" y="4908729"/>
            <a:ext cx="2082419" cy="1929781"/>
          </a:xfrm>
          <a:prstGeom prst="rect">
            <a:avLst/>
          </a:prstGeom>
        </p:spPr>
      </p:pic>
      <p:cxnSp>
        <p:nvCxnSpPr>
          <p:cNvPr id="21" name="直接箭头连接符 20"/>
          <p:cNvCxnSpPr/>
          <p:nvPr/>
        </p:nvCxnSpPr>
        <p:spPr>
          <a:xfrm flipV="1">
            <a:off x="8981636" y="6004243"/>
            <a:ext cx="1093896" cy="6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8887993" y="5493744"/>
            <a:ext cx="1258678" cy="461665"/>
          </a:xfrm>
          <a:prstGeom prst="rect">
            <a:avLst/>
          </a:prstGeom>
        </p:spPr>
        <p:txBody>
          <a:bodyPr wrap="none">
            <a:spAutoFit/>
          </a:bodyPr>
          <a:lstStyle/>
          <a:p>
            <a:r>
              <a:rPr lang="en-US" altLang="zh-CN" sz="2400" b="1" i="0" u="none" strike="noStrike" baseline="0" dirty="0" smtClean="0">
                <a:solidFill>
                  <a:srgbClr val="C00000"/>
                </a:solidFill>
                <a:latin typeface="Calibri" panose="020F0502020204030204" pitchFamily="34" charset="0"/>
              </a:rPr>
              <a:t>{2,0,3,1}</a:t>
            </a:r>
            <a:endParaRPr lang="zh-CN" altLang="en-US" sz="2400" b="1" dirty="0">
              <a:solidFill>
                <a:srgbClr val="C00000"/>
              </a:solidFill>
            </a:endParaRPr>
          </a:p>
        </p:txBody>
      </p:sp>
    </p:spTree>
    <p:extLst>
      <p:ext uri="{BB962C8B-B14F-4D97-AF65-F5344CB8AC3E}">
        <p14:creationId xmlns:p14="http://schemas.microsoft.com/office/powerpoint/2010/main" val="117793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4" grpId="0" animBg="1"/>
      <p:bldP spid="18"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、枚举排列</a:t>
            </a:r>
            <a:endParaRPr lang="zh-CN" altLang="en-US" dirty="0"/>
          </a:p>
        </p:txBody>
      </p:sp>
      <p:sp>
        <p:nvSpPr>
          <p:cNvPr id="3" name="内容占位符 2"/>
          <p:cNvSpPr>
            <a:spLocks noGrp="1"/>
          </p:cNvSpPr>
          <p:nvPr>
            <p:ph idx="1"/>
          </p:nvPr>
        </p:nvSpPr>
        <p:spPr>
          <a:xfrm>
            <a:off x="1300766" y="1674254"/>
            <a:ext cx="10203846" cy="4236968"/>
          </a:xfrm>
        </p:spPr>
        <p:txBody>
          <a:bodyPr>
            <a:noAutofit/>
          </a:bodyPr>
          <a:lstStyle/>
          <a:p>
            <a:r>
              <a:rPr lang="en-US" altLang="zh-CN" sz="2800" dirty="0" smtClean="0"/>
              <a:t>1</a:t>
            </a:r>
            <a:r>
              <a:rPr lang="zh-CN" altLang="en-US" sz="2800" dirty="0" smtClean="0"/>
              <a:t>、生成</a:t>
            </a:r>
            <a:r>
              <a:rPr lang="en-US" altLang="zh-CN" sz="2800" dirty="0" smtClean="0"/>
              <a:t>1~n</a:t>
            </a:r>
            <a:r>
              <a:rPr lang="zh-CN" altLang="en-US" sz="2800" dirty="0" smtClean="0"/>
              <a:t>的序列，要求按照字典序从小到大排列</a:t>
            </a:r>
            <a:endParaRPr lang="en-US" altLang="zh-CN" sz="2800" dirty="0" smtClean="0"/>
          </a:p>
          <a:p>
            <a:pPr marL="0" indent="0">
              <a:buNone/>
            </a:pPr>
            <a:r>
              <a:rPr lang="zh-CN" altLang="en-US" sz="2800" b="1" dirty="0"/>
              <a:t>字典序</a:t>
            </a:r>
            <a:r>
              <a:rPr lang="zh-CN" altLang="en-US" sz="2800" dirty="0"/>
              <a:t>：两个序列的字典序关系等价于从头开始第一个不相同位置处的大小关系</a:t>
            </a:r>
            <a:endParaRPr lang="en-US" altLang="zh-CN" sz="2800" dirty="0"/>
          </a:p>
          <a:p>
            <a:pPr marL="0" indent="0">
              <a:buNone/>
            </a:pPr>
            <a:endParaRPr lang="en-US" altLang="zh-CN" sz="2800" dirty="0" smtClean="0"/>
          </a:p>
          <a:p>
            <a:pPr marL="0" indent="0">
              <a:buNone/>
            </a:pPr>
            <a:r>
              <a:rPr lang="en-US" altLang="zh-CN" sz="2800" dirty="0" smtClean="0"/>
              <a:t>Input:   3</a:t>
            </a:r>
          </a:p>
          <a:p>
            <a:pPr marL="0" indent="0">
              <a:buNone/>
            </a:pPr>
            <a:r>
              <a:rPr lang="en-US" altLang="zh-CN" sz="2800" dirty="0" smtClean="0"/>
              <a:t>Output:  1 2 3,    1 3 2,   2 1 3,    2 3 1,     3 1 2,     3 2 1</a:t>
            </a:r>
          </a:p>
          <a:p>
            <a:pPr marL="0" indent="0">
              <a:buNone/>
            </a:pPr>
            <a:endParaRPr lang="en-US" altLang="zh-CN" sz="2800" dirty="0" smtClean="0"/>
          </a:p>
          <a:p>
            <a:pPr marL="0" indent="0">
              <a:buNone/>
            </a:pPr>
            <a:r>
              <a:rPr lang="zh-CN" altLang="en-US" sz="2800" dirty="0" smtClean="0"/>
              <a:t>分析：用递归思想解决，先输出所有以</a:t>
            </a:r>
            <a:r>
              <a:rPr lang="en-US" altLang="zh-CN" sz="2800" dirty="0" smtClean="0"/>
              <a:t>1</a:t>
            </a:r>
            <a:r>
              <a:rPr lang="zh-CN" altLang="en-US" sz="2800" dirty="0" smtClean="0"/>
              <a:t>开头的排列，然后输出以</a:t>
            </a:r>
            <a:r>
              <a:rPr lang="en-US" altLang="zh-CN" sz="2800" dirty="0" smtClean="0"/>
              <a:t>2</a:t>
            </a:r>
            <a:r>
              <a:rPr lang="zh-CN" altLang="en-US" sz="2800" dirty="0" smtClean="0"/>
              <a:t>开头的排列</a:t>
            </a:r>
            <a:r>
              <a:rPr lang="en-US" altLang="zh-CN" sz="2800" dirty="0" smtClean="0"/>
              <a:t>……</a:t>
            </a:r>
            <a:endParaRPr lang="zh-CN" altLang="en-US" sz="2800" dirty="0"/>
          </a:p>
        </p:txBody>
      </p:sp>
    </p:spTree>
    <p:extLst>
      <p:ext uri="{BB962C8B-B14F-4D97-AF65-F5344CB8AC3E}">
        <p14:creationId xmlns:p14="http://schemas.microsoft.com/office/powerpoint/2010/main" val="158723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4116010" y="3776420"/>
            <a:ext cx="1111442" cy="1048333"/>
          </a:xfrm>
          <a:prstGeom prst="rect">
            <a:avLst/>
          </a:prstGeom>
        </p:spPr>
      </p:pic>
      <p:pic>
        <p:nvPicPr>
          <p:cNvPr id="4" name="图片 3"/>
          <p:cNvPicPr>
            <a:picLocks noChangeAspect="1"/>
          </p:cNvPicPr>
          <p:nvPr/>
        </p:nvPicPr>
        <p:blipFill>
          <a:blip r:embed="rId3"/>
          <a:stretch>
            <a:fillRect/>
          </a:stretch>
        </p:blipFill>
        <p:spPr>
          <a:xfrm>
            <a:off x="378457" y="401418"/>
            <a:ext cx="5172567" cy="4388946"/>
          </a:xfrm>
          <a:prstGeom prst="rect">
            <a:avLst/>
          </a:prstGeom>
        </p:spPr>
      </p:pic>
      <p:pic>
        <p:nvPicPr>
          <p:cNvPr id="5" name="图片 4"/>
          <p:cNvPicPr>
            <a:picLocks noChangeAspect="1"/>
          </p:cNvPicPr>
          <p:nvPr/>
        </p:nvPicPr>
        <p:blipFill>
          <a:blip r:embed="rId4"/>
          <a:stretch>
            <a:fillRect/>
          </a:stretch>
        </p:blipFill>
        <p:spPr>
          <a:xfrm>
            <a:off x="8944260" y="169406"/>
            <a:ext cx="1837471" cy="1711749"/>
          </a:xfrm>
          <a:prstGeom prst="rect">
            <a:avLst/>
          </a:prstGeom>
        </p:spPr>
      </p:pic>
      <p:pic>
        <p:nvPicPr>
          <p:cNvPr id="6" name="图片 5"/>
          <p:cNvPicPr>
            <a:picLocks noChangeAspect="1"/>
          </p:cNvPicPr>
          <p:nvPr/>
        </p:nvPicPr>
        <p:blipFill>
          <a:blip r:embed="rId5"/>
          <a:stretch>
            <a:fillRect/>
          </a:stretch>
        </p:blipFill>
        <p:spPr>
          <a:xfrm>
            <a:off x="2994776" y="1767754"/>
            <a:ext cx="3280181" cy="1054849"/>
          </a:xfrm>
          <a:prstGeom prst="rect">
            <a:avLst/>
          </a:prstGeom>
        </p:spPr>
      </p:pic>
      <p:sp>
        <p:nvSpPr>
          <p:cNvPr id="7" name="乘号 6"/>
          <p:cNvSpPr/>
          <p:nvPr/>
        </p:nvSpPr>
        <p:spPr>
          <a:xfrm>
            <a:off x="5581270" y="2488888"/>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乘号 7"/>
          <p:cNvSpPr/>
          <p:nvPr/>
        </p:nvSpPr>
        <p:spPr>
          <a:xfrm>
            <a:off x="2000893" y="692852"/>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6"/>
          <a:stretch>
            <a:fillRect/>
          </a:stretch>
        </p:blipFill>
        <p:spPr>
          <a:xfrm>
            <a:off x="8170202" y="2444202"/>
            <a:ext cx="1809750" cy="1695450"/>
          </a:xfrm>
          <a:prstGeom prst="rect">
            <a:avLst/>
          </a:prstGeom>
        </p:spPr>
      </p:pic>
      <p:pic>
        <p:nvPicPr>
          <p:cNvPr id="10" name="图片 9"/>
          <p:cNvPicPr>
            <a:picLocks noChangeAspect="1"/>
          </p:cNvPicPr>
          <p:nvPr/>
        </p:nvPicPr>
        <p:blipFill>
          <a:blip r:embed="rId7"/>
          <a:stretch>
            <a:fillRect/>
          </a:stretch>
        </p:blipFill>
        <p:spPr>
          <a:xfrm>
            <a:off x="10267666" y="2444202"/>
            <a:ext cx="1828800" cy="1647825"/>
          </a:xfrm>
          <a:prstGeom prst="rect">
            <a:avLst/>
          </a:prstGeom>
        </p:spPr>
      </p:pic>
      <p:pic>
        <p:nvPicPr>
          <p:cNvPr id="11" name="图片 10"/>
          <p:cNvPicPr>
            <a:picLocks noChangeAspect="1"/>
          </p:cNvPicPr>
          <p:nvPr/>
        </p:nvPicPr>
        <p:blipFill>
          <a:blip r:embed="rId8"/>
          <a:stretch>
            <a:fillRect/>
          </a:stretch>
        </p:blipFill>
        <p:spPr>
          <a:xfrm>
            <a:off x="2889901" y="2752726"/>
            <a:ext cx="2340911" cy="1078401"/>
          </a:xfrm>
          <a:prstGeom prst="rect">
            <a:avLst/>
          </a:prstGeom>
        </p:spPr>
      </p:pic>
      <p:cxnSp>
        <p:nvCxnSpPr>
          <p:cNvPr id="12" name="直接箭头连接符 11"/>
          <p:cNvCxnSpPr>
            <a:endCxn id="9" idx="0"/>
          </p:cNvCxnSpPr>
          <p:nvPr/>
        </p:nvCxnSpPr>
        <p:spPr>
          <a:xfrm flipH="1">
            <a:off x="9075077" y="1894229"/>
            <a:ext cx="500884" cy="54997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069033" y="1881155"/>
            <a:ext cx="1339975"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{3,0,*,*}</a:t>
            </a:r>
            <a:endParaRPr lang="zh-CN" altLang="en-US" sz="2400" b="1" dirty="0">
              <a:solidFill>
                <a:srgbClr val="C00000"/>
              </a:solidFill>
            </a:endParaRPr>
          </a:p>
        </p:txBody>
      </p:sp>
      <p:cxnSp>
        <p:nvCxnSpPr>
          <p:cNvPr id="14" name="直接箭头连接符 13"/>
          <p:cNvCxnSpPr>
            <a:endCxn id="10" idx="0"/>
          </p:cNvCxnSpPr>
          <p:nvPr/>
        </p:nvCxnSpPr>
        <p:spPr>
          <a:xfrm>
            <a:off x="10086271" y="1865011"/>
            <a:ext cx="1095795" cy="5791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0699671" y="1852280"/>
            <a:ext cx="1339975"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{3,1,*,*}</a:t>
            </a:r>
            <a:endParaRPr lang="zh-CN" altLang="en-US" sz="2400" b="1" dirty="0">
              <a:solidFill>
                <a:srgbClr val="C00000"/>
              </a:solidFill>
            </a:endParaRPr>
          </a:p>
        </p:txBody>
      </p:sp>
      <p:sp>
        <p:nvSpPr>
          <p:cNvPr id="18" name="乘号 17"/>
          <p:cNvSpPr/>
          <p:nvPr/>
        </p:nvSpPr>
        <p:spPr>
          <a:xfrm>
            <a:off x="3143128" y="3538870"/>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9"/>
          <a:stretch>
            <a:fillRect/>
          </a:stretch>
        </p:blipFill>
        <p:spPr>
          <a:xfrm>
            <a:off x="8170202" y="4689625"/>
            <a:ext cx="1819275" cy="1695450"/>
          </a:xfrm>
          <a:prstGeom prst="rect">
            <a:avLst/>
          </a:prstGeom>
        </p:spPr>
      </p:pic>
      <p:cxnSp>
        <p:nvCxnSpPr>
          <p:cNvPr id="20" name="直接箭头连接符 19"/>
          <p:cNvCxnSpPr>
            <a:endCxn id="19" idx="0"/>
          </p:cNvCxnSpPr>
          <p:nvPr/>
        </p:nvCxnSpPr>
        <p:spPr>
          <a:xfrm>
            <a:off x="9071104" y="4138760"/>
            <a:ext cx="8736" cy="5508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774522" y="4192605"/>
            <a:ext cx="1339975" cy="461665"/>
          </a:xfrm>
          <a:prstGeom prst="rect">
            <a:avLst/>
          </a:prstGeom>
        </p:spPr>
        <p:txBody>
          <a:bodyPr wrap="square">
            <a:spAutoFit/>
          </a:bodyPr>
          <a:lstStyle/>
          <a:p>
            <a:r>
              <a:rPr lang="en-US" altLang="zh-CN" sz="2400" b="1" i="0" u="none" strike="noStrike" baseline="0" dirty="0" smtClean="0">
                <a:solidFill>
                  <a:srgbClr val="C00000"/>
                </a:solidFill>
                <a:latin typeface="Calibri" panose="020F0502020204030204" pitchFamily="34" charset="0"/>
              </a:rPr>
              <a:t>{3,0,2,*}</a:t>
            </a:r>
            <a:endParaRPr lang="zh-CN" altLang="en-US" sz="2400" b="1" dirty="0">
              <a:solidFill>
                <a:srgbClr val="C00000"/>
              </a:solidFill>
            </a:endParaRPr>
          </a:p>
        </p:txBody>
      </p:sp>
      <p:sp>
        <p:nvSpPr>
          <p:cNvPr id="23" name="乘号 22"/>
          <p:cNvSpPr/>
          <p:nvPr/>
        </p:nvSpPr>
        <p:spPr>
          <a:xfrm>
            <a:off x="4385917" y="4602417"/>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10"/>
          <a:stretch>
            <a:fillRect/>
          </a:stretch>
        </p:blipFill>
        <p:spPr>
          <a:xfrm>
            <a:off x="4458153" y="2738623"/>
            <a:ext cx="3467860" cy="1108958"/>
          </a:xfrm>
          <a:prstGeom prst="rect">
            <a:avLst/>
          </a:prstGeom>
        </p:spPr>
      </p:pic>
      <p:sp>
        <p:nvSpPr>
          <p:cNvPr id="27" name="乘号 26"/>
          <p:cNvSpPr/>
          <p:nvPr/>
        </p:nvSpPr>
        <p:spPr>
          <a:xfrm>
            <a:off x="5644218" y="3560143"/>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乘号 27"/>
          <p:cNvSpPr/>
          <p:nvPr/>
        </p:nvSpPr>
        <p:spPr>
          <a:xfrm>
            <a:off x="7054582" y="3602496"/>
            <a:ext cx="497898" cy="66485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笑脸 29"/>
          <p:cNvSpPr/>
          <p:nvPr/>
        </p:nvSpPr>
        <p:spPr>
          <a:xfrm>
            <a:off x="511165" y="4654270"/>
            <a:ext cx="709344" cy="508064"/>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笑脸 31"/>
          <p:cNvSpPr/>
          <p:nvPr/>
        </p:nvSpPr>
        <p:spPr>
          <a:xfrm>
            <a:off x="1807747" y="4689625"/>
            <a:ext cx="709344" cy="508064"/>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00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5" grpId="0"/>
      <p:bldP spid="18" grpId="0" animBg="1"/>
      <p:bldP spid="21" grpId="0"/>
      <p:bldP spid="23" grpId="0" animBg="1"/>
      <p:bldP spid="27" grpId="0" animBg="1"/>
      <p:bldP spid="28" grpId="0" animBg="1"/>
      <p:bldP spid="30"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88739" y="71011"/>
            <a:ext cx="10657267" cy="6734338"/>
          </a:xfrm>
          <a:prstGeom prst="rect">
            <a:avLst/>
          </a:prstGeom>
        </p:spPr>
      </p:pic>
      <p:sp>
        <p:nvSpPr>
          <p:cNvPr id="5" name="矩形 4"/>
          <p:cNvSpPr/>
          <p:nvPr/>
        </p:nvSpPr>
        <p:spPr>
          <a:xfrm>
            <a:off x="4375707" y="6151307"/>
            <a:ext cx="2698175" cy="523220"/>
          </a:xfrm>
          <a:prstGeom prst="rect">
            <a:avLst/>
          </a:prstGeom>
        </p:spPr>
        <p:txBody>
          <a:bodyPr wrap="none">
            <a:spAutoFit/>
          </a:bodyPr>
          <a:lstStyle/>
          <a:p>
            <a:r>
              <a:rPr lang="zh-CN" altLang="en-US" sz="2800" b="1" dirty="0" smtClean="0"/>
              <a:t>四皇后问题代码</a:t>
            </a:r>
            <a:endParaRPr lang="zh-CN" altLang="en-US" sz="2800" b="1" dirty="0"/>
          </a:p>
        </p:txBody>
      </p:sp>
      <p:sp>
        <p:nvSpPr>
          <p:cNvPr id="7" name="矩形 6"/>
          <p:cNvSpPr/>
          <p:nvPr/>
        </p:nvSpPr>
        <p:spPr>
          <a:xfrm>
            <a:off x="7902054" y="6028196"/>
            <a:ext cx="3466531" cy="646331"/>
          </a:xfrm>
          <a:prstGeom prst="rect">
            <a:avLst/>
          </a:prstGeom>
        </p:spPr>
        <p:txBody>
          <a:bodyPr wrap="square">
            <a:spAutoFit/>
          </a:bodyPr>
          <a:lstStyle/>
          <a:p>
            <a:r>
              <a:rPr lang="zh-CN" altLang="en-US" dirty="0" smtClean="0">
                <a:solidFill>
                  <a:srgbClr val="FF0000"/>
                </a:solidFill>
              </a:rPr>
              <a:t>注意：该代码还可以进一步优化，具体请参考刘汝佳粉书</a:t>
            </a:r>
            <a:r>
              <a:rPr lang="en-US" altLang="zh-CN" dirty="0" smtClean="0">
                <a:solidFill>
                  <a:srgbClr val="FF0000"/>
                </a:solidFill>
              </a:rPr>
              <a:t>P193</a:t>
            </a:r>
            <a:endParaRPr lang="zh-CN" altLang="en-US" dirty="0">
              <a:solidFill>
                <a:srgbClr val="FF0000"/>
              </a:solidFill>
            </a:endParaRPr>
          </a:p>
        </p:txBody>
      </p:sp>
    </p:spTree>
    <p:extLst>
      <p:ext uri="{BB962C8B-B14F-4D97-AF65-F5344CB8AC3E}">
        <p14:creationId xmlns:p14="http://schemas.microsoft.com/office/powerpoint/2010/main" val="3763200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ChangeAspect="1"/>
          </p:cNvPicPr>
          <p:nvPr/>
        </p:nvPicPr>
        <p:blipFill>
          <a:blip r:embed="rId2"/>
          <a:stretch>
            <a:fillRect/>
          </a:stretch>
        </p:blipFill>
        <p:spPr>
          <a:xfrm>
            <a:off x="2610183" y="1368716"/>
            <a:ext cx="7025651" cy="4351338"/>
          </a:xfrm>
          <a:prstGeom prst="rect">
            <a:avLst/>
          </a:prstGeom>
        </p:spPr>
      </p:pic>
    </p:spTree>
    <p:extLst>
      <p:ext uri="{BB962C8B-B14F-4D97-AF65-F5344CB8AC3E}">
        <p14:creationId xmlns:p14="http://schemas.microsoft.com/office/powerpoint/2010/main" val="1484089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3042" y="756924"/>
            <a:ext cx="9701570" cy="4006222"/>
          </a:xfrm>
        </p:spPr>
        <p:txBody>
          <a:bodyPr>
            <a:normAutofit/>
          </a:bodyPr>
          <a:lstStyle/>
          <a:p>
            <a:r>
              <a:rPr lang="zh-CN" altLang="en-US" sz="2400" dirty="0" smtClean="0"/>
              <a:t>枚举排列设计的递归函数主要考虑两个因素：</a:t>
            </a:r>
            <a:endParaRPr lang="en-US" altLang="zh-CN" sz="2400" dirty="0" smtClean="0"/>
          </a:p>
          <a:p>
            <a:pPr marL="0" indent="0">
              <a:buNone/>
            </a:pPr>
            <a:r>
              <a:rPr lang="en-US" altLang="zh-CN" sz="2400" dirty="0" smtClean="0"/>
              <a:t>	1</a:t>
            </a:r>
            <a:r>
              <a:rPr lang="zh-CN" altLang="en-US" sz="2400" dirty="0" smtClean="0"/>
              <a:t>、已经确定的“前缀”序列，以便输出</a:t>
            </a:r>
            <a:endParaRPr lang="en-US" altLang="zh-CN" sz="2400" dirty="0" smtClean="0"/>
          </a:p>
          <a:p>
            <a:pPr marL="0" indent="0">
              <a:buNone/>
            </a:pPr>
            <a:r>
              <a:rPr lang="en-US" altLang="zh-CN" sz="2400" dirty="0" smtClean="0"/>
              <a:t>	2</a:t>
            </a:r>
            <a:r>
              <a:rPr lang="zh-CN" altLang="en-US" sz="2400" dirty="0" smtClean="0"/>
              <a:t>、需要进行全排列的元素集合，以便依次选取第一个元素。</a:t>
            </a:r>
            <a:endParaRPr lang="en-US" altLang="zh-CN" sz="2400" dirty="0" smtClean="0"/>
          </a:p>
          <a:p>
            <a:pPr marL="0" indent="0">
              <a:buNone/>
            </a:pPr>
            <a:endParaRPr lang="en-US" altLang="zh-CN" sz="2400" dirty="0" smtClean="0"/>
          </a:p>
          <a:p>
            <a:r>
              <a:rPr lang="zh-CN" altLang="en-US" sz="2400" dirty="0" smtClean="0"/>
              <a:t>伪代码：</a:t>
            </a:r>
            <a:endParaRPr lang="en-US" altLang="zh-CN" sz="2400" dirty="0" smtClean="0"/>
          </a:p>
          <a:p>
            <a:pPr marL="0" indent="0">
              <a:buNone/>
            </a:pPr>
            <a:r>
              <a:rPr lang="en-US" altLang="zh-CN" sz="2400" dirty="0" smtClean="0"/>
              <a:t> </a:t>
            </a:r>
            <a:endParaRPr lang="zh-CN" altLang="en-US" sz="2400" dirty="0"/>
          </a:p>
        </p:txBody>
      </p:sp>
      <p:pic>
        <p:nvPicPr>
          <p:cNvPr id="4" name="图片 3"/>
          <p:cNvPicPr>
            <a:picLocks noChangeAspect="1"/>
          </p:cNvPicPr>
          <p:nvPr/>
        </p:nvPicPr>
        <p:blipFill>
          <a:blip r:embed="rId2"/>
          <a:stretch>
            <a:fillRect/>
          </a:stretch>
        </p:blipFill>
        <p:spPr>
          <a:xfrm>
            <a:off x="1576104" y="3367331"/>
            <a:ext cx="10155446" cy="3162258"/>
          </a:xfrm>
          <a:prstGeom prst="rect">
            <a:avLst/>
          </a:prstGeom>
        </p:spPr>
      </p:pic>
    </p:spTree>
    <p:extLst>
      <p:ext uri="{BB962C8B-B14F-4D97-AF65-F5344CB8AC3E}">
        <p14:creationId xmlns:p14="http://schemas.microsoft.com/office/powerpoint/2010/main" val="221296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83442" y="409105"/>
            <a:ext cx="4215082" cy="6341384"/>
          </a:xfrm>
          <a:prstGeom prst="rect">
            <a:avLst/>
          </a:prstGeom>
        </p:spPr>
      </p:pic>
      <p:sp>
        <p:nvSpPr>
          <p:cNvPr id="5" name="标题 1"/>
          <p:cNvSpPr>
            <a:spLocks noGrp="1"/>
          </p:cNvSpPr>
          <p:nvPr>
            <p:ph type="title"/>
          </p:nvPr>
        </p:nvSpPr>
        <p:spPr>
          <a:xfrm>
            <a:off x="6366434" y="834108"/>
            <a:ext cx="5044245" cy="1278027"/>
          </a:xfrm>
        </p:spPr>
        <p:txBody>
          <a:bodyPr>
            <a:normAutofit/>
          </a:bodyPr>
          <a:lstStyle/>
          <a:p>
            <a:pPr>
              <a:lnSpc>
                <a:spcPct val="150000"/>
              </a:lnSpc>
            </a:pPr>
            <a:r>
              <a:rPr lang="zh-CN" altLang="en-US" sz="2400" dirty="0" smtClean="0">
                <a:solidFill>
                  <a:srgbClr val="FF0000"/>
                </a:solidFill>
              </a:rPr>
              <a:t>如果给定的是一个数组序列</a:t>
            </a:r>
            <a:r>
              <a:rPr lang="en-US" altLang="zh-CN" sz="2400" dirty="0" smtClean="0">
                <a:solidFill>
                  <a:srgbClr val="FF0000"/>
                </a:solidFill>
              </a:rPr>
              <a:t>P</a:t>
            </a:r>
            <a:r>
              <a:rPr lang="zh-CN" altLang="en-US" sz="2400" dirty="0" smtClean="0">
                <a:solidFill>
                  <a:srgbClr val="FF0000"/>
                </a:solidFill>
              </a:rPr>
              <a:t>，要求按照字典序输出</a:t>
            </a:r>
            <a:r>
              <a:rPr lang="en-US" altLang="zh-CN" sz="2400" dirty="0" smtClean="0">
                <a:solidFill>
                  <a:srgbClr val="FF0000"/>
                </a:solidFill>
              </a:rPr>
              <a:t>P</a:t>
            </a:r>
            <a:r>
              <a:rPr lang="zh-CN" altLang="en-US" sz="2400" dirty="0" smtClean="0">
                <a:solidFill>
                  <a:srgbClr val="FF0000"/>
                </a:solidFill>
              </a:rPr>
              <a:t>的全排列？</a:t>
            </a:r>
            <a:endParaRPr lang="zh-CN" altLang="en-US" sz="2400" dirty="0">
              <a:solidFill>
                <a:srgbClr val="FF0000"/>
              </a:solidFill>
            </a:endParaRPr>
          </a:p>
        </p:txBody>
      </p:sp>
      <p:sp>
        <p:nvSpPr>
          <p:cNvPr id="6" name="标题 1"/>
          <p:cNvSpPr txBox="1">
            <a:spLocks/>
          </p:cNvSpPr>
          <p:nvPr/>
        </p:nvSpPr>
        <p:spPr>
          <a:xfrm>
            <a:off x="6366433" y="2579101"/>
            <a:ext cx="5044245" cy="200139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smtClean="0"/>
              <a:t>分析：先对</a:t>
            </a:r>
            <a:r>
              <a:rPr lang="en-US" altLang="zh-CN" sz="2400" dirty="0" smtClean="0"/>
              <a:t>P</a:t>
            </a:r>
            <a:r>
              <a:rPr lang="zh-CN" altLang="en-US" sz="2400" dirty="0" smtClean="0"/>
              <a:t>按照升序进行排序，然后对排序好的数组</a:t>
            </a:r>
            <a:r>
              <a:rPr lang="en-US" altLang="zh-CN" sz="2400" dirty="0" smtClean="0"/>
              <a:t>P</a:t>
            </a:r>
            <a:r>
              <a:rPr lang="zh-CN" altLang="en-US" sz="2400" dirty="0" smtClean="0"/>
              <a:t>按照</a:t>
            </a:r>
            <a:r>
              <a:rPr lang="en-US" altLang="zh-CN" sz="2400" dirty="0" smtClean="0"/>
              <a:t>1-n</a:t>
            </a:r>
            <a:r>
              <a:rPr lang="zh-CN" altLang="en-US" sz="2400" dirty="0" smtClean="0"/>
              <a:t>全排序的枚举方法，枚举所有排列</a:t>
            </a:r>
            <a:endParaRPr lang="zh-CN" altLang="en-US" sz="2400" dirty="0"/>
          </a:p>
        </p:txBody>
      </p:sp>
      <p:sp>
        <p:nvSpPr>
          <p:cNvPr id="7" name="标题 1"/>
          <p:cNvSpPr txBox="1">
            <a:spLocks/>
          </p:cNvSpPr>
          <p:nvPr/>
        </p:nvSpPr>
        <p:spPr>
          <a:xfrm>
            <a:off x="6366433" y="4816698"/>
            <a:ext cx="5044245" cy="138877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zh-CN" altLang="en-US" sz="2400" dirty="0" smtClean="0">
                <a:solidFill>
                  <a:srgbClr val="FF0000"/>
                </a:solidFill>
              </a:rPr>
              <a:t>存在的问题：如果</a:t>
            </a:r>
            <a:r>
              <a:rPr lang="en-US" altLang="zh-CN" sz="2400" dirty="0" smtClean="0">
                <a:solidFill>
                  <a:srgbClr val="FF0000"/>
                </a:solidFill>
              </a:rPr>
              <a:t>P</a:t>
            </a:r>
            <a:r>
              <a:rPr lang="zh-CN" altLang="en-US" sz="2400" dirty="0" smtClean="0">
                <a:solidFill>
                  <a:srgbClr val="FF0000"/>
                </a:solidFill>
              </a:rPr>
              <a:t>中有重复元重复元素，什么排列都输不出来</a:t>
            </a:r>
            <a:endParaRPr lang="zh-CN" altLang="en-US" sz="2400" dirty="0">
              <a:solidFill>
                <a:srgbClr val="FF0000"/>
              </a:solidFill>
            </a:endParaRPr>
          </a:p>
        </p:txBody>
      </p:sp>
    </p:spTree>
    <p:extLst>
      <p:ext uri="{BB962C8B-B14F-4D97-AF65-F5344CB8AC3E}">
        <p14:creationId xmlns:p14="http://schemas.microsoft.com/office/powerpoint/2010/main" val="363117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03216" y="193317"/>
            <a:ext cx="7721087" cy="6405446"/>
          </a:xfrm>
          <a:prstGeom prst="rect">
            <a:avLst/>
          </a:prstGeom>
        </p:spPr>
      </p:pic>
      <p:sp>
        <p:nvSpPr>
          <p:cNvPr id="3" name="矩形 2"/>
          <p:cNvSpPr/>
          <p:nvPr/>
        </p:nvSpPr>
        <p:spPr>
          <a:xfrm>
            <a:off x="2691685" y="3554569"/>
            <a:ext cx="6091707" cy="476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303172" y="3161763"/>
            <a:ext cx="7021131" cy="251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360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枚举排列的另一个方法：</a:t>
            </a:r>
            <a:r>
              <a:rPr lang="zh-CN" altLang="en-US" dirty="0"/>
              <a:t>下一</a:t>
            </a:r>
            <a:r>
              <a:rPr lang="zh-CN" altLang="en-US" dirty="0" smtClean="0"/>
              <a:t>个排列</a:t>
            </a:r>
            <a:endParaRPr lang="zh-CN" altLang="en-US" dirty="0"/>
          </a:p>
        </p:txBody>
      </p:sp>
      <p:pic>
        <p:nvPicPr>
          <p:cNvPr id="4" name="图片 3"/>
          <p:cNvPicPr>
            <a:picLocks noChangeAspect="1"/>
          </p:cNvPicPr>
          <p:nvPr/>
        </p:nvPicPr>
        <p:blipFill>
          <a:blip r:embed="rId2"/>
          <a:stretch>
            <a:fillRect/>
          </a:stretch>
        </p:blipFill>
        <p:spPr>
          <a:xfrm>
            <a:off x="6430830" y="1273332"/>
            <a:ext cx="4709396" cy="5392234"/>
          </a:xfrm>
          <a:prstGeom prst="rect">
            <a:avLst/>
          </a:prstGeom>
        </p:spPr>
      </p:pic>
      <p:sp>
        <p:nvSpPr>
          <p:cNvPr id="5" name="矩形 4"/>
          <p:cNvSpPr/>
          <p:nvPr/>
        </p:nvSpPr>
        <p:spPr>
          <a:xfrm>
            <a:off x="706943" y="1766583"/>
            <a:ext cx="5541693" cy="1477328"/>
          </a:xfrm>
          <a:prstGeom prst="rect">
            <a:avLst/>
          </a:prstGeom>
        </p:spPr>
        <p:txBody>
          <a:bodyPr wrap="square">
            <a:spAutoFit/>
          </a:bodyPr>
          <a:lstStyle/>
          <a:p>
            <a:pPr>
              <a:lnSpc>
                <a:spcPct val="150000"/>
              </a:lnSpc>
            </a:pPr>
            <a:r>
              <a:rPr lang="zh-CN" altLang="en-US" sz="2000" dirty="0" smtClean="0"/>
              <a:t>通过调用</a:t>
            </a:r>
            <a:r>
              <a:rPr lang="en-US" altLang="zh-CN" sz="2000" dirty="0" smtClean="0"/>
              <a:t>STL</a:t>
            </a:r>
            <a:r>
              <a:rPr lang="zh-CN" altLang="en-US" sz="2000" dirty="0"/>
              <a:t>中的</a:t>
            </a:r>
            <a:r>
              <a:rPr lang="en-US" altLang="zh-CN" sz="2000" b="1" dirty="0" err="1">
                <a:solidFill>
                  <a:srgbClr val="FF0000"/>
                </a:solidFill>
              </a:rPr>
              <a:t>next_permutation</a:t>
            </a:r>
            <a:r>
              <a:rPr lang="zh-CN" altLang="en-US" sz="2000" dirty="0" smtClean="0"/>
              <a:t>函数，不停调用求下一个</a:t>
            </a:r>
            <a:r>
              <a:rPr lang="zh-CN" altLang="en-US" sz="2000" dirty="0" smtClean="0"/>
              <a:t>排列</a:t>
            </a:r>
            <a:r>
              <a:rPr lang="zh-CN" altLang="en-US" sz="2000" dirty="0" smtClean="0"/>
              <a:t>。</a:t>
            </a:r>
            <a:r>
              <a:rPr lang="en-US" altLang="zh-CN" sz="2000" dirty="0"/>
              <a:t> </a:t>
            </a:r>
            <a:r>
              <a:rPr lang="en-US" altLang="zh-CN" sz="2000" dirty="0" err="1"/>
              <a:t>next_permutation</a:t>
            </a:r>
            <a:r>
              <a:rPr lang="zh-CN" altLang="en-US" sz="2000" dirty="0"/>
              <a:t>函数将</a:t>
            </a:r>
            <a:r>
              <a:rPr lang="zh-CN" altLang="en-US" sz="2000" dirty="0" smtClean="0"/>
              <a:t>按字典序</a:t>
            </a:r>
            <a:r>
              <a:rPr lang="zh-CN" altLang="en-US" sz="2000" dirty="0"/>
              <a:t>生成给定序列的下一个较大的排列。</a:t>
            </a:r>
            <a:endParaRPr lang="zh-CN" altLang="en-US" sz="2000" dirty="0"/>
          </a:p>
        </p:txBody>
      </p:sp>
      <p:sp>
        <p:nvSpPr>
          <p:cNvPr id="6" name="矩形 5"/>
          <p:cNvSpPr/>
          <p:nvPr/>
        </p:nvSpPr>
        <p:spPr>
          <a:xfrm>
            <a:off x="6559371" y="1558344"/>
            <a:ext cx="2481598" cy="2962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175410" y="5741831"/>
            <a:ext cx="3745875" cy="2082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53523" y="3599348"/>
            <a:ext cx="5177307" cy="576120"/>
          </a:xfrm>
          <a:prstGeom prst="rect">
            <a:avLst/>
          </a:prstGeom>
        </p:spPr>
        <p:txBody>
          <a:bodyPr wrap="square">
            <a:spAutoFit/>
          </a:bodyPr>
          <a:lstStyle/>
          <a:p>
            <a:pPr>
              <a:lnSpc>
                <a:spcPct val="150000"/>
              </a:lnSpc>
            </a:pPr>
            <a:r>
              <a:rPr lang="zh-CN" altLang="en-US" sz="2400" dirty="0" smtClean="0">
                <a:solidFill>
                  <a:srgbClr val="FF0000"/>
                </a:solidFill>
              </a:rPr>
              <a:t>注意：本方法适用于可重集</a:t>
            </a:r>
            <a:endParaRPr lang="zh-CN" altLang="en-US" sz="2400" dirty="0">
              <a:solidFill>
                <a:srgbClr val="FF0000"/>
              </a:solidFill>
            </a:endParaRPr>
          </a:p>
        </p:txBody>
      </p:sp>
      <p:sp>
        <p:nvSpPr>
          <p:cNvPr id="3" name="矩形 2"/>
          <p:cNvSpPr/>
          <p:nvPr/>
        </p:nvSpPr>
        <p:spPr>
          <a:xfrm>
            <a:off x="991014" y="4832801"/>
            <a:ext cx="5439816" cy="1477328"/>
          </a:xfrm>
          <a:prstGeom prst="rect">
            <a:avLst/>
          </a:prstGeom>
        </p:spPr>
        <p:txBody>
          <a:bodyPr wrap="square">
            <a:spAutoFit/>
          </a:bodyPr>
          <a:lstStyle/>
          <a:p>
            <a:pPr>
              <a:lnSpc>
                <a:spcPct val="150000"/>
              </a:lnSpc>
            </a:pPr>
            <a:r>
              <a:rPr lang="en-US" altLang="zh-CN" sz="2000" b="1" dirty="0" err="1" smtClean="0">
                <a:solidFill>
                  <a:srgbClr val="FF0000"/>
                </a:solidFill>
              </a:rPr>
              <a:t>prev_permutation</a:t>
            </a:r>
            <a:r>
              <a:rPr lang="zh-CN" altLang="en-US" sz="2000" dirty="0"/>
              <a:t>函数</a:t>
            </a:r>
            <a:r>
              <a:rPr lang="zh-CN" altLang="en-US" sz="2000" dirty="0" smtClean="0"/>
              <a:t>与</a:t>
            </a:r>
            <a:r>
              <a:rPr lang="en-US" altLang="zh-CN" sz="2000" dirty="0" err="1"/>
              <a:t>next_permutation</a:t>
            </a:r>
            <a:r>
              <a:rPr lang="zh-CN" altLang="en-US" sz="2000" dirty="0" smtClean="0"/>
              <a:t>相反</a:t>
            </a:r>
            <a:r>
              <a:rPr lang="zh-CN" altLang="en-US" sz="2000" dirty="0"/>
              <a:t>，是生成给定序列的上一个较小的排列。二者原理相同，仅遍例顺序相反</a:t>
            </a:r>
          </a:p>
        </p:txBody>
      </p:sp>
      <p:sp>
        <p:nvSpPr>
          <p:cNvPr id="9" name="矩形 8"/>
          <p:cNvSpPr/>
          <p:nvPr/>
        </p:nvSpPr>
        <p:spPr>
          <a:xfrm>
            <a:off x="7025147" y="4363875"/>
            <a:ext cx="1760381" cy="2189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036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3"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47850" y="476250"/>
            <a:ext cx="8540750" cy="1143000"/>
          </a:xfrm>
        </p:spPr>
        <p:txBody>
          <a:bodyPr/>
          <a:lstStyle/>
          <a:p>
            <a:r>
              <a:rPr lang="en-US" altLang="zh-CN" dirty="0" smtClean="0"/>
              <a:t>3 </a:t>
            </a:r>
            <a:r>
              <a:rPr lang="zh-CN" altLang="en-US" dirty="0" smtClean="0"/>
              <a:t>枚举排列样例：</a:t>
            </a:r>
            <a:r>
              <a:rPr lang="zh-CN" altLang="zh-CN" dirty="0" smtClean="0"/>
              <a:t>巧妙</a:t>
            </a:r>
            <a:r>
              <a:rPr lang="zh-CN" altLang="zh-CN" dirty="0"/>
              <a:t>填数 </a:t>
            </a:r>
          </a:p>
        </p:txBody>
      </p:sp>
      <p:sp>
        <p:nvSpPr>
          <p:cNvPr id="7171" name="Rectangle 3"/>
          <p:cNvSpPr>
            <a:spLocks noGrp="1" noChangeArrowheads="1"/>
          </p:cNvSpPr>
          <p:nvPr>
            <p:ph type="body" sz="half" idx="1"/>
          </p:nvPr>
        </p:nvSpPr>
        <p:spPr>
          <a:xfrm>
            <a:off x="1981201" y="1600200"/>
            <a:ext cx="8215313" cy="2419350"/>
          </a:xfrm>
        </p:spPr>
        <p:txBody>
          <a:bodyPr>
            <a:normAutofit fontScale="92500" lnSpcReduction="10000"/>
          </a:bodyPr>
          <a:lstStyle/>
          <a:p>
            <a:pPr>
              <a:lnSpc>
                <a:spcPct val="150000"/>
              </a:lnSpc>
            </a:pPr>
            <a:r>
              <a:rPr lang="zh-CN" altLang="en-US" sz="2800" dirty="0" smtClean="0"/>
              <a:t>题目：</a:t>
            </a:r>
            <a:r>
              <a:rPr lang="zh-CN" altLang="zh-CN" sz="2800" dirty="0" smtClean="0"/>
              <a:t>将1</a:t>
            </a:r>
            <a:r>
              <a:rPr lang="en-US" altLang="zh-CN" sz="2800" dirty="0" smtClean="0"/>
              <a:t>-</a:t>
            </a:r>
            <a:r>
              <a:rPr lang="zh-CN" altLang="zh-CN" sz="2800" dirty="0" smtClean="0"/>
              <a:t>9</a:t>
            </a:r>
            <a:r>
              <a:rPr lang="zh-CN" altLang="zh-CN" sz="2800" dirty="0"/>
              <a:t>这九个数字填入九个空格中。每一横行的三个数字组成一个三位数。如果要使第二行的三位数是第一行的两倍, 第三行的三位数是第一行的三倍, 应怎样填数。如图 </a:t>
            </a:r>
          </a:p>
        </p:txBody>
      </p:sp>
      <p:graphicFrame>
        <p:nvGraphicFramePr>
          <p:cNvPr id="7172" name="Group 4"/>
          <p:cNvGraphicFramePr>
            <a:graphicFrameLocks noGrp="1"/>
          </p:cNvGraphicFramePr>
          <p:nvPr>
            <p:ph sz="half" idx="2"/>
            <p:extLst>
              <p:ext uri="{D42A27DB-BD31-4B8C-83A1-F6EECF244321}">
                <p14:modId xmlns:p14="http://schemas.microsoft.com/office/powerpoint/2010/main" val="2478166139"/>
              </p:ext>
            </p:extLst>
          </p:nvPr>
        </p:nvGraphicFramePr>
        <p:xfrm>
          <a:off x="3255204" y="4260056"/>
          <a:ext cx="2471737" cy="1766888"/>
        </p:xfrm>
        <a:graphic>
          <a:graphicData uri="http://schemas.openxmlformats.org/drawingml/2006/table">
            <a:tbl>
              <a:tblPr/>
              <a:tblGrid>
                <a:gridCol w="871537"/>
                <a:gridCol w="800100"/>
                <a:gridCol w="800100"/>
              </a:tblGrid>
              <a:tr h="6794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a:t>
                      </a:r>
                      <a:endParaRPr kumimoji="0" lang="zh-CN"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2</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10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3</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8</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4</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64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5</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7</a:t>
                      </a:r>
                      <a:endParaRPr kumimoji="0" lang="zh-CN"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6</a:t>
                      </a:r>
                      <a:endParaRPr kumimoji="0" lang="zh-CN"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矩形 1"/>
          <p:cNvSpPr/>
          <p:nvPr/>
        </p:nvSpPr>
        <p:spPr>
          <a:xfrm>
            <a:off x="6692856" y="3847343"/>
            <a:ext cx="4254186" cy="2792111"/>
          </a:xfrm>
          <a:prstGeom prst="rect">
            <a:avLst/>
          </a:prstGeom>
        </p:spPr>
        <p:txBody>
          <a:bodyPr wrap="square">
            <a:spAutoFit/>
          </a:bodyPr>
          <a:lstStyle/>
          <a:p>
            <a:pPr>
              <a:lnSpc>
                <a:spcPct val="150000"/>
              </a:lnSpc>
            </a:pPr>
            <a:r>
              <a:rPr lang="zh-CN" altLang="en-US" sz="2400" dirty="0" smtClean="0"/>
              <a:t>分析：</a:t>
            </a:r>
            <a:r>
              <a:rPr lang="zh-CN" altLang="zh-CN" sz="2400" dirty="0" smtClean="0"/>
              <a:t>本</a:t>
            </a:r>
            <a:r>
              <a:rPr lang="zh-CN" altLang="zh-CN" sz="2400" dirty="0"/>
              <a:t>题目有9个格子，要求填数，如果不考虑问题给出的条件，共有9！=362880种</a:t>
            </a:r>
            <a:r>
              <a:rPr lang="zh-CN" altLang="zh-CN" sz="2400" dirty="0" smtClean="0"/>
              <a:t>方案</a:t>
            </a:r>
            <a:r>
              <a:rPr lang="zh-CN" altLang="en-US" sz="2400" dirty="0" smtClean="0"/>
              <a:t>。</a:t>
            </a:r>
            <a:r>
              <a:rPr lang="zh-CN" altLang="en-US" sz="2400" dirty="0" smtClean="0">
                <a:solidFill>
                  <a:srgbClr val="FF0000"/>
                </a:solidFill>
              </a:rPr>
              <a:t>可采用枚举排列来枚举</a:t>
            </a:r>
            <a:r>
              <a:rPr lang="en-US" altLang="zh-CN" sz="2400" dirty="0" smtClean="0">
                <a:solidFill>
                  <a:srgbClr val="FF0000"/>
                </a:solidFill>
              </a:rPr>
              <a:t>9</a:t>
            </a:r>
            <a:r>
              <a:rPr lang="zh-CN" altLang="en-US" sz="2400" dirty="0" smtClean="0">
                <a:solidFill>
                  <a:srgbClr val="FF0000"/>
                </a:solidFill>
              </a:rPr>
              <a:t>！种方案。</a:t>
            </a:r>
            <a:endParaRPr lang="zh-CN" altLang="en-US" sz="2400" dirty="0">
              <a:solidFill>
                <a:srgbClr val="FF0000"/>
              </a:solidFill>
            </a:endParaRPr>
          </a:p>
        </p:txBody>
      </p:sp>
    </p:spTree>
    <p:extLst>
      <p:ext uri="{BB962C8B-B14F-4D97-AF65-F5344CB8AC3E}">
        <p14:creationId xmlns:p14="http://schemas.microsoft.com/office/powerpoint/2010/main" val="236174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en-US" dirty="0" smtClean="0"/>
              <a:t>、枚举子集</a:t>
            </a:r>
            <a:endParaRPr lang="zh-CN" altLang="en-US" dirty="0"/>
          </a:p>
        </p:txBody>
      </p:sp>
      <p:sp>
        <p:nvSpPr>
          <p:cNvPr id="3" name="内容占位符 2"/>
          <p:cNvSpPr>
            <a:spLocks noGrp="1"/>
          </p:cNvSpPr>
          <p:nvPr>
            <p:ph idx="1"/>
          </p:nvPr>
        </p:nvSpPr>
        <p:spPr>
          <a:xfrm>
            <a:off x="1944710" y="2034861"/>
            <a:ext cx="9559902" cy="4121059"/>
          </a:xfrm>
        </p:spPr>
        <p:txBody>
          <a:bodyPr>
            <a:normAutofit/>
          </a:bodyPr>
          <a:lstStyle/>
          <a:p>
            <a:r>
              <a:rPr lang="zh-CN" altLang="en-US" sz="2800" dirty="0">
                <a:solidFill>
                  <a:srgbClr val="002060"/>
                </a:solidFill>
              </a:rPr>
              <a:t>在算法竞赛</a:t>
            </a:r>
            <a:r>
              <a:rPr lang="zh-CN" altLang="en-US" sz="2800" dirty="0" smtClean="0">
                <a:solidFill>
                  <a:srgbClr val="002060"/>
                </a:solidFill>
              </a:rPr>
              <a:t>中，有时候</a:t>
            </a:r>
            <a:r>
              <a:rPr lang="zh-CN" altLang="en-US" sz="2800" dirty="0">
                <a:solidFill>
                  <a:srgbClr val="002060"/>
                </a:solidFill>
              </a:rPr>
              <a:t>会用到枚举一个集合的</a:t>
            </a:r>
            <a:r>
              <a:rPr lang="zh-CN" altLang="en-US" sz="2800" dirty="0" smtClean="0">
                <a:solidFill>
                  <a:srgbClr val="002060"/>
                </a:solidFill>
              </a:rPr>
              <a:t>子集</a:t>
            </a:r>
            <a:endParaRPr lang="en-US" altLang="zh-CN" sz="2800" dirty="0" smtClean="0">
              <a:solidFill>
                <a:srgbClr val="002060"/>
              </a:solidFill>
            </a:endParaRPr>
          </a:p>
          <a:p>
            <a:endParaRPr lang="en-US" altLang="zh-CN" sz="2800" dirty="0">
              <a:solidFill>
                <a:srgbClr val="002060"/>
              </a:solidFill>
            </a:endParaRPr>
          </a:p>
          <a:p>
            <a:r>
              <a:rPr lang="zh-CN" altLang="en-US" sz="2800" dirty="0" smtClean="0"/>
              <a:t>枚举子集的三种常用方法： </a:t>
            </a:r>
            <a:endParaRPr lang="en-US" altLang="zh-CN" sz="2800" dirty="0" smtClean="0"/>
          </a:p>
          <a:p>
            <a:pPr lvl="1"/>
            <a:r>
              <a:rPr lang="zh-CN" altLang="en-US" sz="2400" dirty="0" smtClean="0"/>
              <a:t>增量构造法</a:t>
            </a:r>
            <a:endParaRPr lang="en-US" altLang="zh-CN" sz="2400" dirty="0" smtClean="0"/>
          </a:p>
          <a:p>
            <a:pPr lvl="1"/>
            <a:r>
              <a:rPr lang="zh-CN" altLang="en-US" sz="2400" dirty="0" smtClean="0"/>
              <a:t>位向量法</a:t>
            </a:r>
            <a:endParaRPr lang="en-US" altLang="zh-CN" sz="2400" dirty="0" smtClean="0"/>
          </a:p>
          <a:p>
            <a:pPr lvl="1"/>
            <a:r>
              <a:rPr lang="zh-CN" altLang="en-US" sz="2400" dirty="0" smtClean="0"/>
              <a:t>二进制法</a:t>
            </a:r>
            <a:endParaRPr lang="zh-CN" altLang="en-US" sz="2400" dirty="0"/>
          </a:p>
        </p:txBody>
      </p:sp>
    </p:spTree>
    <p:extLst>
      <p:ext uri="{BB962C8B-B14F-4D97-AF65-F5344CB8AC3E}">
        <p14:creationId xmlns:p14="http://schemas.microsoft.com/office/powerpoint/2010/main" val="3479260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TM02900720[[fn=积分]]</Template>
  <TotalTime>7338</TotalTime>
  <Words>1022</Words>
  <Application>Microsoft Office PowerPoint</Application>
  <PresentationFormat>宽屏</PresentationFormat>
  <Paragraphs>99</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宋体</vt:lpstr>
      <vt:lpstr>幼圆</vt:lpstr>
      <vt:lpstr>Arial</vt:lpstr>
      <vt:lpstr>Calibri</vt:lpstr>
      <vt:lpstr>Calibri Light</vt:lpstr>
      <vt:lpstr>Cambria Math</vt:lpstr>
      <vt:lpstr>Century Gothic</vt:lpstr>
      <vt:lpstr>Times New Roman</vt:lpstr>
      <vt:lpstr>Wingdings 2</vt:lpstr>
      <vt:lpstr>Wingdings 3</vt:lpstr>
      <vt:lpstr>HDOfficeLightV0</vt:lpstr>
      <vt:lpstr>丝状</vt:lpstr>
      <vt:lpstr>枚举排列和枚举子集</vt:lpstr>
      <vt:lpstr>一、枚举排列</vt:lpstr>
      <vt:lpstr>PowerPoint 演示文稿</vt:lpstr>
      <vt:lpstr>PowerPoint 演示文稿</vt:lpstr>
      <vt:lpstr>如果给定的是一个数组序列P，要求按照字典序输出P的全排列？</vt:lpstr>
      <vt:lpstr>PowerPoint 演示文稿</vt:lpstr>
      <vt:lpstr>2 枚举排列的另一个方法：下一个排列</vt:lpstr>
      <vt:lpstr>3 枚举排列样例：巧妙填数 </vt:lpstr>
      <vt:lpstr>二、枚举子集</vt:lpstr>
      <vt:lpstr>1增量构造法</vt:lpstr>
      <vt:lpstr>2 位向量法</vt:lpstr>
      <vt:lpstr>3 二进制法</vt:lpstr>
      <vt:lpstr>位运算和集合运算</vt:lpstr>
      <vt:lpstr>三、四皇后问题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简单暴力</dc:title>
  <dc:creator>ylf</dc:creator>
  <cp:lastModifiedBy>ylf</cp:lastModifiedBy>
  <cp:revision>102</cp:revision>
  <dcterms:created xsi:type="dcterms:W3CDTF">2016-08-12T03:31:43Z</dcterms:created>
  <dcterms:modified xsi:type="dcterms:W3CDTF">2017-03-29T02:59:18Z</dcterms:modified>
</cp:coreProperties>
</file>