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5" r:id="rId9"/>
    <p:sldId id="266" r:id="rId10"/>
    <p:sldId id="259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82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6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008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612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2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88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64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3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6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6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9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85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1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6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C4904B9-986E-45FE-A235-4932E9793361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C03152F-181E-4958-8532-C127717E1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99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简单的树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Wxzuir</a:t>
            </a:r>
            <a:endParaRPr lang="zh-CN" altLang="en-US" dirty="0"/>
          </a:p>
        </p:txBody>
      </p:sp>
      <p:pic>
        <p:nvPicPr>
          <p:cNvPr id="4" name="Picture 2" descr="http://img.doutula.com/production/uploads/image/2016/06/16/20160616038818_dbpmhQ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46" y="1512581"/>
            <a:ext cx="2990916" cy="348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看一道题目休息一下！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63" y="3983565"/>
            <a:ext cx="21209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520926" y="950759"/>
            <a:ext cx="92549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无</a:t>
            </a:r>
            <a:r>
              <a:rPr lang="zh-CN" altLang="en-US" sz="2800" dirty="0"/>
              <a:t>向连通图 </a:t>
            </a:r>
            <a:r>
              <a:rPr lang="en-US" altLang="zh-CN" sz="2800" dirty="0"/>
              <a:t>G </a:t>
            </a:r>
            <a:r>
              <a:rPr lang="zh-CN" altLang="en-US" sz="2800" dirty="0"/>
              <a:t>有 </a:t>
            </a:r>
            <a:r>
              <a:rPr lang="en-US" altLang="zh-CN" sz="2800" dirty="0"/>
              <a:t>n </a:t>
            </a:r>
            <a:r>
              <a:rPr lang="zh-CN" altLang="en-US" sz="2800" dirty="0"/>
              <a:t>个点，</a:t>
            </a:r>
            <a:r>
              <a:rPr lang="en-US" altLang="zh-CN" sz="2800" dirty="0"/>
              <a:t>n-1 </a:t>
            </a:r>
            <a:r>
              <a:rPr lang="zh-CN" altLang="en-US" sz="2800" dirty="0"/>
              <a:t>条边。点从 </a:t>
            </a:r>
            <a:r>
              <a:rPr lang="en-US" altLang="zh-CN" sz="2800" dirty="0"/>
              <a:t>1 </a:t>
            </a:r>
            <a:r>
              <a:rPr lang="zh-CN" altLang="en-US" sz="2800" dirty="0"/>
              <a:t>到 </a:t>
            </a:r>
            <a:r>
              <a:rPr lang="en-US" altLang="zh-CN" sz="2800" dirty="0"/>
              <a:t>n </a:t>
            </a:r>
            <a:r>
              <a:rPr lang="zh-CN" altLang="en-US" sz="2800" dirty="0"/>
              <a:t>依次编号，编号为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的点的权值为 </a:t>
            </a:r>
            <a:r>
              <a:rPr lang="en-US" altLang="zh-CN" sz="2800" dirty="0" smtClean="0"/>
              <a:t>Wi</a:t>
            </a:r>
            <a:r>
              <a:rPr lang="zh-CN" altLang="en-US" sz="2800" dirty="0" smtClean="0"/>
              <a:t>， </a:t>
            </a:r>
            <a:r>
              <a:rPr lang="zh-CN" altLang="en-US" sz="2800" dirty="0"/>
              <a:t>每条边的长度均为 </a:t>
            </a:r>
            <a:r>
              <a:rPr lang="en-US" altLang="zh-CN" sz="2800" dirty="0"/>
              <a:t>1</a:t>
            </a:r>
            <a:r>
              <a:rPr lang="zh-CN" altLang="en-US" sz="2800" dirty="0"/>
              <a:t>。图上两点</a:t>
            </a:r>
            <a:r>
              <a:rPr lang="en-US" altLang="zh-CN" sz="2800" dirty="0"/>
              <a:t>(u, v)</a:t>
            </a:r>
            <a:r>
              <a:rPr lang="zh-CN" altLang="en-US" sz="2800" dirty="0"/>
              <a:t>的距离定义为 </a:t>
            </a:r>
            <a:r>
              <a:rPr lang="en-US" altLang="zh-CN" sz="2800" dirty="0"/>
              <a:t>u </a:t>
            </a:r>
            <a:r>
              <a:rPr lang="zh-CN" altLang="en-US" sz="2800" dirty="0"/>
              <a:t>点到 </a:t>
            </a:r>
            <a:r>
              <a:rPr lang="en-US" altLang="zh-CN" sz="2800" dirty="0"/>
              <a:t>v </a:t>
            </a:r>
            <a:r>
              <a:rPr lang="zh-CN" altLang="en-US" sz="2800" dirty="0"/>
              <a:t>点的最短距离。对于图 </a:t>
            </a:r>
            <a:r>
              <a:rPr lang="en-US" altLang="zh-CN" sz="2800" dirty="0"/>
              <a:t>G </a:t>
            </a:r>
            <a:r>
              <a:rPr lang="zh-CN" altLang="en-US" sz="2800" dirty="0"/>
              <a:t>上的点对</a:t>
            </a:r>
            <a:r>
              <a:rPr lang="en-US" altLang="zh-CN" sz="2800" dirty="0"/>
              <a:t>(u, v)</a:t>
            </a:r>
            <a:r>
              <a:rPr lang="zh-CN" altLang="en-US" sz="2800" dirty="0"/>
              <a:t>，若它们的距离为 </a:t>
            </a:r>
            <a:r>
              <a:rPr lang="en-US" altLang="zh-CN" sz="2800" dirty="0"/>
              <a:t>2</a:t>
            </a:r>
            <a:r>
              <a:rPr lang="zh-CN" altLang="en-US" sz="2800" dirty="0"/>
              <a:t>，则它们之间会产生</a:t>
            </a:r>
            <a:r>
              <a:rPr lang="en-US" altLang="zh-CN" sz="2800" dirty="0" err="1" smtClean="0"/>
              <a:t>Wu×Wv</a:t>
            </a:r>
            <a:r>
              <a:rPr lang="zh-CN" altLang="en-US" sz="2800" dirty="0" smtClean="0"/>
              <a:t>的</a:t>
            </a:r>
            <a:r>
              <a:rPr lang="zh-CN" altLang="en-US" sz="2800" dirty="0"/>
              <a:t>联合权值。</a:t>
            </a:r>
          </a:p>
          <a:p>
            <a:r>
              <a:rPr lang="en-US" altLang="zh-CN" sz="2800" dirty="0" smtClean="0"/>
              <a:t>	</a:t>
            </a:r>
            <a:r>
              <a:rPr lang="zh-CN" altLang="en-US" sz="2800" dirty="0" smtClean="0"/>
              <a:t>请问</a:t>
            </a:r>
            <a:r>
              <a:rPr lang="zh-CN" altLang="en-US" sz="2800" dirty="0"/>
              <a:t>图 </a:t>
            </a:r>
            <a:r>
              <a:rPr lang="en-US" altLang="zh-CN" sz="2800" dirty="0"/>
              <a:t>G </a:t>
            </a:r>
            <a:r>
              <a:rPr lang="zh-CN" altLang="en-US" sz="2800" dirty="0"/>
              <a:t>上所有可产生联合权值的有序点对中，联合权值最大的是多少？所有联合权值之和是多少？</a:t>
            </a:r>
          </a:p>
        </p:txBody>
      </p:sp>
    </p:spTree>
    <p:extLst>
      <p:ext uri="{BB962C8B-B14F-4D97-AF65-F5344CB8AC3E}">
        <p14:creationId xmlns:p14="http://schemas.microsoft.com/office/powerpoint/2010/main" val="169890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8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从图说起！</a:t>
            </a:r>
            <a:endParaRPr lang="en-US" altLang="zh-CN" dirty="0" smtClean="0"/>
          </a:p>
          <a:p>
            <a:r>
              <a:rPr lang="zh-CN" altLang="en-US" dirty="0" smtClean="0"/>
              <a:t>数据组织的形式！</a:t>
            </a:r>
            <a:endParaRPr lang="en-US" altLang="zh-CN" dirty="0" smtClean="0"/>
          </a:p>
          <a:p>
            <a:r>
              <a:rPr lang="zh-CN" altLang="en-US" dirty="0" smtClean="0"/>
              <a:t>关系！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45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如果一个无向简单图</a:t>
            </a:r>
            <a:r>
              <a:rPr lang="en-US" altLang="zh-CN" dirty="0"/>
              <a:t>G</a:t>
            </a:r>
            <a:r>
              <a:rPr lang="zh-CN" altLang="en-US" dirty="0"/>
              <a:t>满足以下相互等价的条件之一，那么</a:t>
            </a:r>
            <a:r>
              <a:rPr lang="en-US" altLang="zh-CN" dirty="0"/>
              <a:t>G</a:t>
            </a:r>
            <a:r>
              <a:rPr lang="zh-CN" altLang="en-US" dirty="0"/>
              <a:t>是一棵树：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是没有回路的连通图。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没有回路，但是在</a:t>
            </a:r>
            <a:r>
              <a:rPr lang="en-US" altLang="zh-CN" dirty="0"/>
              <a:t>G</a:t>
            </a:r>
            <a:r>
              <a:rPr lang="zh-CN" altLang="en-US" dirty="0"/>
              <a:t>内添加任意一条边，就会形成一个回路。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是连通的，但是如果去掉任意一条边，就不再连通。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是连通的，并且</a:t>
            </a:r>
            <a:r>
              <a:rPr lang="en-US" altLang="zh-CN" dirty="0"/>
              <a:t>3</a:t>
            </a:r>
            <a:r>
              <a:rPr lang="zh-CN" altLang="en-US" dirty="0"/>
              <a:t>顶点的</a:t>
            </a:r>
            <a:r>
              <a:rPr lang="zh-CN" altLang="en-US" dirty="0" smtClean="0"/>
              <a:t>完全图不是</a:t>
            </a:r>
            <a:r>
              <a:rPr lang="en-US" altLang="zh-CN" dirty="0"/>
              <a:t>G</a:t>
            </a:r>
            <a:r>
              <a:rPr lang="zh-CN" altLang="en-US" dirty="0"/>
              <a:t>的子图。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内的任意两个顶点能被唯一路径所连通。</a:t>
            </a:r>
          </a:p>
          <a:p>
            <a:r>
              <a:rPr lang="zh-CN" altLang="en-US" dirty="0"/>
              <a:t>如果无向简单图</a:t>
            </a:r>
            <a:r>
              <a:rPr lang="en-US" altLang="zh-CN" dirty="0"/>
              <a:t>G</a:t>
            </a:r>
            <a:r>
              <a:rPr lang="zh-CN" altLang="en-US" dirty="0"/>
              <a:t>有有限个顶点（设为</a:t>
            </a:r>
            <a:r>
              <a:rPr lang="en-US" altLang="zh-CN" dirty="0"/>
              <a:t>n</a:t>
            </a:r>
            <a:r>
              <a:rPr lang="zh-CN" altLang="en-US" dirty="0"/>
              <a:t>个顶点），那么</a:t>
            </a:r>
            <a:r>
              <a:rPr lang="en-US" altLang="zh-CN" dirty="0"/>
              <a:t>G</a:t>
            </a:r>
            <a:r>
              <a:rPr lang="zh-CN" altLang="en-US" dirty="0"/>
              <a:t>是一棵树还等价于：</a:t>
            </a:r>
          </a:p>
          <a:p>
            <a:r>
              <a:rPr lang="en-US" altLang="zh-CN" dirty="0"/>
              <a:t>G</a:t>
            </a:r>
            <a:r>
              <a:rPr lang="zh-CN" altLang="en-US" dirty="0"/>
              <a:t>是连通的，有</a:t>
            </a:r>
            <a:r>
              <a:rPr lang="en-US" altLang="zh-CN" dirty="0"/>
              <a:t>n − 1</a:t>
            </a:r>
            <a:r>
              <a:rPr lang="zh-CN" altLang="en-US" dirty="0"/>
              <a:t>条边，并且</a:t>
            </a:r>
            <a:r>
              <a:rPr lang="en-US" altLang="zh-CN" dirty="0"/>
              <a:t>G</a:t>
            </a:r>
            <a:r>
              <a:rPr lang="zh-CN" altLang="en-US" dirty="0"/>
              <a:t>没有简单回路。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树的定义、概念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74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兄弟。</a:t>
            </a:r>
            <a:endParaRPr lang="en-US" altLang="zh-CN" dirty="0" smtClean="0"/>
          </a:p>
          <a:p>
            <a:r>
              <a:rPr lang="zh-CN" altLang="en-US" dirty="0" smtClean="0"/>
              <a:t>儿子。</a:t>
            </a:r>
            <a:endParaRPr lang="en-US" altLang="zh-CN" dirty="0" smtClean="0"/>
          </a:p>
          <a:p>
            <a:r>
              <a:rPr lang="zh-CN" altLang="en-US" dirty="0" smtClean="0"/>
              <a:t>父亲。</a:t>
            </a:r>
            <a:endParaRPr lang="en-US" altLang="zh-CN" dirty="0" smtClean="0"/>
          </a:p>
          <a:p>
            <a:r>
              <a:rPr lang="zh-CN" altLang="en-US" dirty="0" smtClean="0"/>
              <a:t>祖先。</a:t>
            </a:r>
            <a:endParaRPr lang="en-US" altLang="zh-CN" dirty="0" smtClean="0"/>
          </a:p>
          <a:p>
            <a:r>
              <a:rPr lang="zh-CN" altLang="en-US" dirty="0" smtClean="0"/>
              <a:t>叶子。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叉树。</a:t>
            </a:r>
            <a:endParaRPr lang="en-US" altLang="zh-CN" dirty="0" smtClean="0"/>
          </a:p>
          <a:p>
            <a:r>
              <a:rPr lang="zh-CN" altLang="en-US" dirty="0"/>
              <a:t>左子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r>
              <a:rPr lang="zh-CN" altLang="en-US" dirty="0" smtClean="0"/>
              <a:t>右子树。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39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11" y="342944"/>
            <a:ext cx="2143095" cy="2302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27" y="342944"/>
            <a:ext cx="1971648" cy="2487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785" y="325279"/>
            <a:ext cx="2040674" cy="2505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258" y="3646461"/>
            <a:ext cx="2126085" cy="2085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024" y="3646460"/>
            <a:ext cx="1525772" cy="20855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15686" y="2673080"/>
            <a:ext cx="1358064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86" b="1" dirty="0">
                <a:latin typeface="微软雅黑" pitchFamily="34" charset="-122"/>
                <a:ea typeface="微软雅黑" pitchFamily="34" charset="-122"/>
              </a:rPr>
              <a:t>满二叉树</a:t>
            </a:r>
          </a:p>
        </p:txBody>
      </p:sp>
      <p:sp>
        <p:nvSpPr>
          <p:cNvPr id="10" name="矩形 9"/>
          <p:cNvSpPr/>
          <p:nvPr/>
        </p:nvSpPr>
        <p:spPr>
          <a:xfrm>
            <a:off x="4969320" y="2817655"/>
            <a:ext cx="1651414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86" b="1" dirty="0">
                <a:latin typeface="微软雅黑" pitchFamily="34" charset="-122"/>
                <a:ea typeface="微软雅黑" pitchFamily="34" charset="-122"/>
              </a:rPr>
              <a:t>完全二叉树</a:t>
            </a:r>
          </a:p>
        </p:txBody>
      </p:sp>
      <p:sp>
        <p:nvSpPr>
          <p:cNvPr id="11" name="矩形 10"/>
          <p:cNvSpPr/>
          <p:nvPr/>
        </p:nvSpPr>
        <p:spPr>
          <a:xfrm>
            <a:off x="7757945" y="2858965"/>
            <a:ext cx="1651414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86" b="1" dirty="0">
                <a:latin typeface="微软雅黑" pitchFamily="34" charset="-122"/>
                <a:ea typeface="微软雅黑" pitchFamily="34" charset="-122"/>
              </a:rPr>
              <a:t>完全二叉树</a:t>
            </a:r>
          </a:p>
        </p:txBody>
      </p:sp>
      <p:sp>
        <p:nvSpPr>
          <p:cNvPr id="12" name="矩形 11"/>
          <p:cNvSpPr/>
          <p:nvPr/>
        </p:nvSpPr>
        <p:spPr>
          <a:xfrm>
            <a:off x="1955002" y="5871308"/>
            <a:ext cx="1944763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86" b="1" dirty="0">
                <a:latin typeface="微软雅黑" pitchFamily="34" charset="-122"/>
                <a:ea typeface="微软雅黑" pitchFamily="34" charset="-122"/>
              </a:rPr>
              <a:t>非完全二叉树</a:t>
            </a:r>
          </a:p>
        </p:txBody>
      </p:sp>
      <p:sp>
        <p:nvSpPr>
          <p:cNvPr id="13" name="矩形 12"/>
          <p:cNvSpPr/>
          <p:nvPr/>
        </p:nvSpPr>
        <p:spPr>
          <a:xfrm>
            <a:off x="4855196" y="5906646"/>
            <a:ext cx="1944763" cy="4440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86" b="1" dirty="0">
                <a:latin typeface="微软雅黑" pitchFamily="34" charset="-122"/>
                <a:ea typeface="微软雅黑" pitchFamily="34" charset="-122"/>
              </a:rPr>
              <a:t>非完全二叉树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39487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存父亲。</a:t>
            </a:r>
            <a:endParaRPr lang="en-US" altLang="zh-CN" dirty="0" smtClean="0"/>
          </a:p>
          <a:p>
            <a:r>
              <a:rPr lang="zh-CN" altLang="en-US" dirty="0" smtClean="0"/>
              <a:t>存儿子。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87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深度优先遍历</a:t>
            </a:r>
            <a:endParaRPr lang="en-US" altLang="zh-CN" dirty="0" smtClean="0"/>
          </a:p>
          <a:p>
            <a:r>
              <a:rPr lang="zh-CN" altLang="en-US" dirty="0" smtClean="0"/>
              <a:t>广度优先遍历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40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52512"/>
            <a:ext cx="7524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5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-42863"/>
            <a:ext cx="8848725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0130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141</TotalTime>
  <Words>222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幼圆</vt:lpstr>
      <vt:lpstr>Century Gothic</vt:lpstr>
      <vt:lpstr>Wingdings 3</vt:lpstr>
      <vt:lpstr>切片</vt:lpstr>
      <vt:lpstr>简单的树</vt:lpstr>
      <vt:lpstr>树是什么</vt:lpstr>
      <vt:lpstr>树的定义、概念</vt:lpstr>
      <vt:lpstr>PowerPoint 演示文稿</vt:lpstr>
      <vt:lpstr>PowerPoint 演示文稿</vt:lpstr>
      <vt:lpstr>树的存储</vt:lpstr>
      <vt:lpstr>树的遍历</vt:lpstr>
      <vt:lpstr>PowerPoint 演示文稿</vt:lpstr>
      <vt:lpstr>PowerPoint 演示文稿</vt:lpstr>
      <vt:lpstr>看一道题目休息一下！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简单的树</dc:title>
  <dc:creator>王雪竹</dc:creator>
  <cp:lastModifiedBy>王雪竹</cp:lastModifiedBy>
  <cp:revision>12</cp:revision>
  <dcterms:created xsi:type="dcterms:W3CDTF">2017-08-07T16:13:17Z</dcterms:created>
  <dcterms:modified xsi:type="dcterms:W3CDTF">2017-08-07T18:35:09Z</dcterms:modified>
</cp:coreProperties>
</file>