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8"/>
  </p:notesMasterIdLst>
  <p:sldIdLst>
    <p:sldId id="256" r:id="rId2"/>
    <p:sldId id="257" r:id="rId3"/>
    <p:sldId id="260" r:id="rId4"/>
    <p:sldId id="261" r:id="rId5"/>
    <p:sldId id="262" r:id="rId6"/>
    <p:sldId id="264" r:id="rId7"/>
    <p:sldId id="271" r:id="rId8"/>
    <p:sldId id="282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68" r:id="rId17"/>
    <p:sldId id="269" r:id="rId18"/>
    <p:sldId id="258" r:id="rId19"/>
    <p:sldId id="259" r:id="rId20"/>
    <p:sldId id="298" r:id="rId21"/>
    <p:sldId id="295" r:id="rId22"/>
    <p:sldId id="302" r:id="rId23"/>
    <p:sldId id="291" r:id="rId24"/>
    <p:sldId id="292" r:id="rId25"/>
    <p:sldId id="305" r:id="rId26"/>
    <p:sldId id="310" r:id="rId27"/>
    <p:sldId id="306" r:id="rId28"/>
    <p:sldId id="309" r:id="rId29"/>
    <p:sldId id="307" r:id="rId30"/>
    <p:sldId id="308" r:id="rId31"/>
    <p:sldId id="311" r:id="rId32"/>
    <p:sldId id="312" r:id="rId33"/>
    <p:sldId id="290" r:id="rId34"/>
    <p:sldId id="293" r:id="rId35"/>
    <p:sldId id="294" r:id="rId36"/>
    <p:sldId id="31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252" autoAdjust="0"/>
  </p:normalViewPr>
  <p:slideViewPr>
    <p:cSldViewPr>
      <p:cViewPr varScale="1">
        <p:scale>
          <a:sx n="95" d="100"/>
          <a:sy n="95" d="100"/>
        </p:scale>
        <p:origin x="-1248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8FF87-2913-414E-BA4A-5AC1B80BFC1F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1930F-FE20-44BB-A6BF-C161DFD3CC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364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1930F-FE20-44BB-A6BF-C161DFD3CCF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86914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注：为什么重量要从</a:t>
            </a:r>
            <a:r>
              <a:rPr lang="en-US" altLang="zh-CN" dirty="0" smtClean="0"/>
              <a:t>C</a:t>
            </a:r>
            <a:r>
              <a:rPr lang="zh-CN" altLang="en-US" dirty="0" smtClean="0"/>
              <a:t>开始？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1930F-FE20-44BB-A6BF-C161DFD3CCF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930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545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386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349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52B675E-C15C-4995-8B1B-9FA761062A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5293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547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624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134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63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4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211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661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68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452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798320"/>
            <a:ext cx="8153400" cy="2133600"/>
          </a:xfrm>
        </p:spPr>
        <p:txBody>
          <a:bodyPr>
            <a:normAutofit/>
          </a:bodyPr>
          <a:lstStyle/>
          <a:p>
            <a:r>
              <a:rPr lang="zh-CN" altLang="en-US" sz="7200" dirty="0" smtClean="0"/>
              <a:t> 贪心与动态规划入门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962400"/>
            <a:ext cx="6858000" cy="12954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							</a:t>
            </a:r>
          </a:p>
          <a:p>
            <a:pPr lvl="1">
              <a:lnSpc>
                <a:spcPct val="100000"/>
              </a:lnSpc>
            </a:pPr>
            <a:r>
              <a:rPr lang="en-US" altLang="zh-CN" sz="2100" dirty="0"/>
              <a:t>	</a:t>
            </a:r>
            <a:r>
              <a:rPr lang="en-US" altLang="zh-CN" sz="2100" dirty="0" smtClean="0"/>
              <a:t>					</a:t>
            </a:r>
            <a:r>
              <a:rPr lang="en-US" altLang="zh-CN" sz="3500" dirty="0" smtClean="0"/>
              <a:t>      By </a:t>
            </a:r>
            <a:r>
              <a:rPr lang="en-US" altLang="zh-CN" sz="3500" dirty="0" err="1" smtClean="0"/>
              <a:t>cucrui</a:t>
            </a:r>
            <a:endParaRPr lang="en-US" altLang="zh-CN" sz="3500" dirty="0" smtClean="0"/>
          </a:p>
          <a:p>
            <a:pPr lvl="1">
              <a:lnSpc>
                <a:spcPct val="100000"/>
              </a:lnSpc>
            </a:pPr>
            <a:r>
              <a:rPr lang="en-US" altLang="zh-CN" sz="3500" dirty="0"/>
              <a:t>	</a:t>
            </a:r>
            <a:r>
              <a:rPr lang="en-US" altLang="zh-CN" sz="3500" dirty="0" smtClean="0"/>
              <a:t>						2017/8/4 </a:t>
            </a:r>
            <a:r>
              <a:rPr lang="en-US" altLang="zh-CN" dirty="0" smtClean="0"/>
              <a:t>					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5492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760"/>
        </p:xfrm>
        <a:graphic>
          <a:graphicData uri="http://schemas.openxmlformats.org/drawingml/2006/table">
            <a:tbl>
              <a:tblPr/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796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97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98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99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800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801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802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803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804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805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806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807" name="Text Box 207"/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0     1    2     3     4     5     6     7    8     9    10   11   12   13   14   15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xmlns="" val="2423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760"/>
        </p:xfrm>
        <a:graphic>
          <a:graphicData uri="http://schemas.openxmlformats.org/drawingml/2006/table">
            <a:tbl>
              <a:tblPr/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772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73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74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75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76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77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78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79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80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81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82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83" name="Text Box 207"/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0     1    2     3     4     5     6     7    8     9    10   11   12   13   14   15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xmlns="" val="321584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760"/>
        </p:xfrm>
        <a:graphic>
          <a:graphicData uri="http://schemas.openxmlformats.org/drawingml/2006/table">
            <a:tbl>
              <a:tblPr/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844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845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846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847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848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849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850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851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852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853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854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855" name="Text Box 207"/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0     1    2     3     4     5     6     7    8     9    10   11   12   13   14   15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xmlns="" val="822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760"/>
        </p:xfrm>
        <a:graphic>
          <a:graphicData uri="http://schemas.openxmlformats.org/drawingml/2006/table">
            <a:tbl>
              <a:tblPr/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868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69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70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71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72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73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74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75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76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77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78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79" name="Text Box 207"/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0     1    2     3     4     5     6     7    8     9    10   11   12   13   14   15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xmlns="" val="334581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760"/>
        </p:xfrm>
        <a:graphic>
          <a:graphicData uri="http://schemas.openxmlformats.org/drawingml/2006/table">
            <a:tbl>
              <a:tblPr/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892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93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94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95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96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97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98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99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00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01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02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03" name="Text Box 207"/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0     1    2     3     4     5     6     7    8     9    10   11   12   13   14   15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xmlns="" val="68522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28" name="Group 20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xmlns="" val="1555461683"/>
              </p:ext>
            </p:extLst>
          </p:nvPr>
        </p:nvGraphicFramePr>
        <p:xfrm>
          <a:off x="838200" y="381000"/>
          <a:ext cx="7798117" cy="5699760"/>
        </p:xfrm>
        <a:graphic>
          <a:graphicData uri="http://schemas.openxmlformats.org/drawingml/2006/table">
            <a:tbl>
              <a:tblPr/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473075"/>
                <a:gridCol w="587692"/>
                <a:gridCol w="520700"/>
                <a:gridCol w="517525"/>
              </a:tblGrid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6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17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18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19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20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21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22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23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24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25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26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27" name="Text Box 207"/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0     1    2     3     4     5     6     7    8     9    10   11   12   13   14   15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xmlns="" val="301206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 smtClean="0"/>
              <a:t>动态规划初步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来自维基百科的定义：“</a:t>
            </a:r>
            <a:r>
              <a:rPr lang="en-US" altLang="zh-CN" sz="3200" dirty="0" smtClean="0"/>
              <a:t>method for solving complex problems by breaking them down into simpler </a:t>
            </a:r>
            <a:r>
              <a:rPr lang="en-US" altLang="zh-CN" sz="3200" dirty="0" err="1" smtClean="0"/>
              <a:t>subproblems</a:t>
            </a:r>
            <a:r>
              <a:rPr lang="zh-CN" altLang="en-US" sz="3200" dirty="0" smtClean="0"/>
              <a:t>”</a:t>
            </a:r>
            <a:endParaRPr lang="en-US" altLang="zh-CN" sz="3200" dirty="0" smtClean="0"/>
          </a:p>
          <a:p>
            <a:r>
              <a:rPr lang="zh-CN" altLang="en-US" sz="3200" dirty="0" smtClean="0"/>
              <a:t>利用</a:t>
            </a:r>
            <a:r>
              <a:rPr lang="en-US" altLang="zh-CN" sz="3200" dirty="0" smtClean="0"/>
              <a:t>DP</a:t>
            </a:r>
            <a:r>
              <a:rPr lang="zh-CN" altLang="en-US" sz="3200" dirty="0" smtClean="0"/>
              <a:t>解题的步骤</a:t>
            </a:r>
            <a:endParaRPr lang="en-US" altLang="zh-CN" sz="3200" dirty="0" smtClean="0"/>
          </a:p>
          <a:p>
            <a:pPr lvl="1"/>
            <a:r>
              <a:rPr lang="zh-CN" altLang="en-US" sz="2900" dirty="0" smtClean="0"/>
              <a:t>定义</a:t>
            </a:r>
            <a:r>
              <a:rPr lang="zh-CN" altLang="en-US" sz="2900" dirty="0"/>
              <a:t>子</a:t>
            </a:r>
            <a:r>
              <a:rPr lang="zh-CN" altLang="en-US" sz="2900" dirty="0" smtClean="0"/>
              <a:t>问题（状态）</a:t>
            </a:r>
            <a:endParaRPr lang="en-US" altLang="zh-CN" sz="2900" dirty="0" smtClean="0"/>
          </a:p>
          <a:p>
            <a:pPr lvl="1"/>
            <a:r>
              <a:rPr lang="zh-CN" altLang="en-US" sz="2900" dirty="0"/>
              <a:t>找</a:t>
            </a:r>
            <a:r>
              <a:rPr lang="zh-CN" altLang="en-US" sz="2900" dirty="0" smtClean="0"/>
              <a:t>到与子问题相关的递推公式</a:t>
            </a:r>
            <a:endParaRPr lang="en-US" altLang="zh-CN" sz="2900" dirty="0" smtClean="0"/>
          </a:p>
          <a:p>
            <a:pPr lvl="1"/>
            <a:r>
              <a:rPr lang="zh-CN" altLang="en-US" sz="2900" dirty="0" smtClean="0"/>
              <a:t>确定</a:t>
            </a:r>
            <a:r>
              <a:rPr lang="zh-CN" altLang="en-US" sz="2900" dirty="0"/>
              <a:t>边界条件</a:t>
            </a:r>
            <a:endParaRPr lang="en-US" altLang="zh-CN" sz="2900" dirty="0" smtClean="0"/>
          </a:p>
          <a:p>
            <a:pPr marL="342900" lvl="1" indent="0">
              <a:buNone/>
            </a:pPr>
            <a:r>
              <a:rPr lang="zh-CN" altLang="en-US" sz="2900" b="1" dirty="0"/>
              <a:t>每一</a:t>
            </a:r>
            <a:r>
              <a:rPr lang="zh-CN" altLang="en-US" sz="2900" b="1" dirty="0" smtClean="0"/>
              <a:t>步都很重要！</a:t>
            </a:r>
            <a:r>
              <a:rPr lang="en-US" altLang="zh-CN" sz="2900" dirty="0" smtClean="0"/>
              <a:t>	</a:t>
            </a:r>
          </a:p>
          <a:p>
            <a:pPr lvl="1"/>
            <a:endParaRPr lang="zh-CN" altLang="en-US" sz="2900" dirty="0"/>
          </a:p>
        </p:txBody>
      </p:sp>
    </p:spTree>
    <p:extLst>
      <p:ext uri="{BB962C8B-B14F-4D97-AF65-F5344CB8AC3E}">
        <p14:creationId xmlns:p14="http://schemas.microsoft.com/office/powerpoint/2010/main" xmlns="" val="25386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 smtClean="0"/>
              <a:t>1-dimensional DP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981950" cy="5105400"/>
          </a:xfrm>
        </p:spPr>
        <p:txBody>
          <a:bodyPr>
            <a:normAutofit/>
          </a:bodyPr>
          <a:lstStyle/>
          <a:p>
            <a:r>
              <a:rPr lang="zh-CN" altLang="en-US" sz="3500" dirty="0" smtClean="0"/>
              <a:t>问题：给一个数字</a:t>
            </a:r>
            <a:r>
              <a:rPr lang="en-US" altLang="zh-CN" sz="3500" dirty="0" smtClean="0"/>
              <a:t>n</a:t>
            </a:r>
            <a:r>
              <a:rPr lang="zh-CN" altLang="en-US" sz="3500" dirty="0" smtClean="0"/>
              <a:t>，问将数字</a:t>
            </a:r>
            <a:r>
              <a:rPr lang="en-US" altLang="zh-CN" sz="3500" dirty="0" smtClean="0"/>
              <a:t>n</a:t>
            </a:r>
            <a:r>
              <a:rPr lang="zh-CN" altLang="en-US" sz="3500" dirty="0" smtClean="0"/>
              <a:t>写成</a:t>
            </a:r>
            <a:r>
              <a:rPr lang="en-US" altLang="zh-CN" sz="3500" dirty="0" smtClean="0"/>
              <a:t>1</a:t>
            </a:r>
            <a:r>
              <a:rPr lang="zh-CN" altLang="en-US" sz="3500" dirty="0" smtClean="0"/>
              <a:t>，</a:t>
            </a:r>
            <a:r>
              <a:rPr lang="en-US" altLang="zh-CN" sz="3500" dirty="0" smtClean="0"/>
              <a:t>3</a:t>
            </a:r>
            <a:r>
              <a:rPr lang="zh-CN" altLang="en-US" sz="3500" dirty="0" smtClean="0"/>
              <a:t>，</a:t>
            </a:r>
            <a:r>
              <a:rPr lang="en-US" altLang="zh-CN" sz="3500" dirty="0" smtClean="0"/>
              <a:t>4</a:t>
            </a:r>
            <a:r>
              <a:rPr lang="zh-CN" altLang="en-US" sz="3500" dirty="0" smtClean="0"/>
              <a:t>的和的形式一共有多少种</a:t>
            </a:r>
            <a:endParaRPr lang="en-US" altLang="zh-CN" sz="3500" dirty="0" smtClean="0"/>
          </a:p>
          <a:p>
            <a:r>
              <a:rPr lang="zh-CN" altLang="en-US" sz="3500" dirty="0"/>
              <a:t>样例</a:t>
            </a:r>
            <a:r>
              <a:rPr lang="en-US" altLang="zh-CN" sz="3500" dirty="0" smtClean="0"/>
              <a:t>: n=5</a:t>
            </a:r>
            <a:r>
              <a:rPr lang="zh-CN" altLang="en-US" sz="3500" dirty="0" smtClean="0"/>
              <a:t>，</a:t>
            </a:r>
            <a:r>
              <a:rPr lang="en-US" altLang="zh-CN" sz="3500" dirty="0" smtClean="0"/>
              <a:t>the answer is 6</a:t>
            </a:r>
          </a:p>
          <a:p>
            <a:pPr marL="0" indent="0">
              <a:buNone/>
            </a:pPr>
            <a:r>
              <a:rPr lang="en-US" altLang="zh-CN" sz="3500" dirty="0"/>
              <a:t> </a:t>
            </a:r>
            <a:r>
              <a:rPr lang="en-US" altLang="zh-CN" sz="3500" dirty="0" smtClean="0"/>
              <a:t>		</a:t>
            </a:r>
            <a:r>
              <a:rPr lang="en-US" altLang="zh-CN" sz="3500" dirty="0"/>
              <a:t>	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  </a:t>
            </a:r>
            <a:r>
              <a:rPr lang="en-US" altLang="zh-CN" sz="3200" dirty="0" smtClean="0"/>
              <a:t>5 = 1 + 1 + 1 + 1 + 1</a:t>
            </a:r>
          </a:p>
          <a:p>
            <a:pPr marL="2400300" lvl="7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= 1 + 1 + 3</a:t>
            </a:r>
          </a:p>
          <a:p>
            <a:pPr marL="2400300" lvl="7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= 1 + 3 + 1 </a:t>
            </a:r>
          </a:p>
          <a:p>
            <a:pPr marL="2400300" lvl="7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= 3 + 1 + 1</a:t>
            </a:r>
          </a:p>
          <a:p>
            <a:pPr marL="2400300" lvl="7" indent="0">
              <a:buNone/>
            </a:pPr>
            <a:r>
              <a:rPr lang="en-US" altLang="zh-CN" sz="3200" dirty="0" smtClean="0"/>
              <a:t>   = 1+ 4</a:t>
            </a:r>
          </a:p>
          <a:p>
            <a:pPr marL="2400300" lvl="7" indent="0">
              <a:buNone/>
            </a:pPr>
            <a:r>
              <a:rPr lang="en-US" altLang="zh-CN" sz="3200" dirty="0" smtClean="0"/>
              <a:t>   = 4 + 1</a:t>
            </a:r>
            <a:endParaRPr lang="en-US" altLang="zh-CN" sz="3200" dirty="0"/>
          </a:p>
          <a:p>
            <a:pPr marL="3429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94235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 smtClean="0"/>
              <a:t>1-dimensional DP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2609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500" b="1" dirty="0" smtClean="0"/>
              <a:t>定义子问题：</a:t>
            </a:r>
            <a:endParaRPr lang="en-US" altLang="zh-CN" sz="3500" b="1" dirty="0" smtClean="0"/>
          </a:p>
          <a:p>
            <a:pPr lvl="1"/>
            <a:r>
              <a:rPr lang="en-US" altLang="zh-CN" sz="3500" dirty="0" err="1" smtClean="0">
                <a:latin typeface="+mn-ea"/>
              </a:rPr>
              <a:t>Dn</a:t>
            </a:r>
            <a:r>
              <a:rPr lang="zh-CN" altLang="en-US" sz="3500" dirty="0" smtClean="0">
                <a:latin typeface="+mn-ea"/>
              </a:rPr>
              <a:t>表示数字为</a:t>
            </a:r>
            <a:r>
              <a:rPr lang="en-US" altLang="zh-CN" sz="3500" dirty="0" smtClean="0">
                <a:latin typeface="+mn-ea"/>
              </a:rPr>
              <a:t>n</a:t>
            </a:r>
            <a:r>
              <a:rPr lang="zh-CN" altLang="en-US" sz="3500" dirty="0" smtClean="0">
                <a:latin typeface="+mn-ea"/>
              </a:rPr>
              <a:t>时的方案数</a:t>
            </a:r>
            <a:endParaRPr lang="en-US" altLang="zh-CN" sz="3500" dirty="0">
              <a:latin typeface="+mn-ea"/>
            </a:endParaRPr>
          </a:p>
          <a:p>
            <a:r>
              <a:rPr lang="zh-CN" altLang="en-US" sz="3500" b="1" dirty="0" smtClean="0">
                <a:latin typeface="+mn-ea"/>
              </a:rPr>
              <a:t>找到递推公式：</a:t>
            </a:r>
            <a:endParaRPr lang="en-US" altLang="zh-CN" sz="3500" b="1" dirty="0" smtClean="0">
              <a:latin typeface="+mn-ea"/>
            </a:endParaRPr>
          </a:p>
          <a:p>
            <a:pPr lvl="1"/>
            <a:r>
              <a:rPr lang="zh-CN" altLang="en-US" sz="3500" dirty="0" smtClean="0"/>
              <a:t>考虑一种可能的解</a:t>
            </a:r>
            <a:r>
              <a:rPr lang="en-US" altLang="zh-CN" sz="3500" i="1" dirty="0" smtClean="0"/>
              <a:t>n </a:t>
            </a:r>
            <a:r>
              <a:rPr lang="en-US" altLang="zh-CN" sz="3500" dirty="0"/>
              <a:t>= </a:t>
            </a:r>
            <a:r>
              <a:rPr lang="en-US" altLang="zh-CN" sz="3500" i="1" dirty="0"/>
              <a:t>x</a:t>
            </a:r>
            <a:r>
              <a:rPr lang="en-US" altLang="zh-CN" sz="3500" dirty="0"/>
              <a:t>1 + </a:t>
            </a:r>
            <a:r>
              <a:rPr lang="en-US" altLang="zh-CN" sz="3500" i="1" dirty="0"/>
              <a:t>x</a:t>
            </a:r>
            <a:r>
              <a:rPr lang="en-US" altLang="zh-CN" sz="3500" dirty="0"/>
              <a:t>2 + · · · + </a:t>
            </a:r>
            <a:r>
              <a:rPr lang="en-US" altLang="zh-CN" sz="3500" i="1" dirty="0" err="1" smtClean="0"/>
              <a:t>xm</a:t>
            </a:r>
            <a:endParaRPr lang="en-US" altLang="zh-CN" sz="3500" i="1" dirty="0" smtClean="0"/>
          </a:p>
          <a:p>
            <a:pPr lvl="1"/>
            <a:r>
              <a:rPr lang="zh-CN" altLang="en-US" sz="3500" dirty="0" smtClean="0"/>
              <a:t>如果</a:t>
            </a:r>
            <a:r>
              <a:rPr lang="en-US" altLang="zh-CN" sz="3500" dirty="0" err="1" smtClean="0"/>
              <a:t>xm</a:t>
            </a:r>
            <a:r>
              <a:rPr lang="en-US" altLang="zh-CN" sz="3500" dirty="0" smtClean="0"/>
              <a:t> = 1</a:t>
            </a:r>
            <a:r>
              <a:rPr lang="zh-CN" altLang="en-US" sz="3500" dirty="0" smtClean="0"/>
              <a:t>，那么剩下的和是</a:t>
            </a:r>
            <a:r>
              <a:rPr lang="en-US" altLang="zh-CN" sz="3500" dirty="0" smtClean="0"/>
              <a:t>n-1</a:t>
            </a:r>
          </a:p>
          <a:p>
            <a:pPr lvl="1"/>
            <a:r>
              <a:rPr lang="zh-CN" altLang="en-US" sz="3500" dirty="0" smtClean="0"/>
              <a:t>因此，</a:t>
            </a:r>
            <a:r>
              <a:rPr lang="en-US" altLang="zh-CN" sz="3500" dirty="0" err="1" smtClean="0"/>
              <a:t>Dn</a:t>
            </a:r>
            <a:r>
              <a:rPr lang="en-US" altLang="zh-CN" sz="3500" dirty="0" smtClean="0"/>
              <a:t> = Dn-1</a:t>
            </a:r>
          </a:p>
          <a:p>
            <a:pPr lvl="1"/>
            <a:r>
              <a:rPr lang="zh-CN" altLang="en-US" sz="3500" dirty="0" smtClean="0"/>
              <a:t>当</a:t>
            </a:r>
            <a:r>
              <a:rPr lang="en-US" altLang="zh-CN" sz="3500" dirty="0" err="1" smtClean="0"/>
              <a:t>xm</a:t>
            </a:r>
            <a:r>
              <a:rPr lang="en-US" altLang="zh-CN" sz="3500" dirty="0" smtClean="0"/>
              <a:t> = 3</a:t>
            </a:r>
            <a:r>
              <a:rPr lang="zh-CN" altLang="en-US" sz="3500" dirty="0" smtClean="0"/>
              <a:t>或</a:t>
            </a:r>
            <a:r>
              <a:rPr lang="en-US" altLang="zh-CN" sz="3500" dirty="0" err="1" smtClean="0"/>
              <a:t>xm</a:t>
            </a:r>
            <a:r>
              <a:rPr lang="en-US" altLang="zh-CN" sz="3500" dirty="0" smtClean="0"/>
              <a:t> = 4</a:t>
            </a:r>
            <a:r>
              <a:rPr lang="zh-CN" altLang="en-US" sz="3500" dirty="0" smtClean="0"/>
              <a:t>时，同理</a:t>
            </a:r>
            <a:endParaRPr lang="en-US" altLang="zh-CN" sz="3500" dirty="0" smtClean="0"/>
          </a:p>
          <a:p>
            <a:pPr lvl="1"/>
            <a:r>
              <a:rPr lang="zh-CN" altLang="en-US" sz="3500" dirty="0" smtClean="0"/>
              <a:t>所以递推公式为</a:t>
            </a:r>
            <a:endParaRPr lang="en-US" altLang="zh-CN" sz="3500" dirty="0" smtClean="0"/>
          </a:p>
          <a:p>
            <a:pPr marL="342900" lvl="1" indent="0">
              <a:buNone/>
            </a:pPr>
            <a:r>
              <a:rPr lang="en-US" altLang="zh-CN" sz="3500" dirty="0"/>
              <a:t>	</a:t>
            </a:r>
            <a:r>
              <a:rPr lang="en-US" altLang="zh-CN" sz="3500" dirty="0" err="1" smtClean="0"/>
              <a:t>Dn</a:t>
            </a:r>
            <a:r>
              <a:rPr lang="en-US" altLang="zh-CN" sz="3500" dirty="0" smtClean="0"/>
              <a:t> = Dn-1 + Dn-3 + Dn-4 </a:t>
            </a:r>
          </a:p>
          <a:p>
            <a:r>
              <a:rPr lang="zh-CN" altLang="en-US" sz="3500" b="1" dirty="0" smtClean="0"/>
              <a:t>确定边界条件</a:t>
            </a:r>
            <a:r>
              <a:rPr lang="zh-CN" altLang="en-US" sz="3900" b="1" dirty="0" smtClean="0"/>
              <a:t>：</a:t>
            </a:r>
            <a:endParaRPr lang="en-US" altLang="zh-CN" sz="3900" b="1" dirty="0" smtClean="0"/>
          </a:p>
          <a:p>
            <a:pPr lvl="1"/>
            <a:r>
              <a:rPr lang="en-US" altLang="zh-CN" sz="3500" dirty="0" smtClean="0"/>
              <a:t>D0 = D1 = D2 = 1,D3 = 2</a:t>
            </a:r>
          </a:p>
          <a:p>
            <a:pPr lvl="1"/>
            <a:endParaRPr lang="en-US" altLang="zh-CN" sz="3200" b="1" dirty="0" smtClean="0"/>
          </a:p>
          <a:p>
            <a:endParaRPr lang="en-US" altLang="zh-CN" sz="3500" dirty="0" smtClean="0">
              <a:latin typeface="+mn-ea"/>
            </a:endParaRPr>
          </a:p>
          <a:p>
            <a:endParaRPr lang="en-US" altLang="zh-CN" sz="3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006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 smtClean="0"/>
              <a:t>1-dimensional DP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主要代码：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smtClean="0"/>
              <a:t>BUT!</a:t>
            </a:r>
            <a:r>
              <a:rPr lang="zh-CN" altLang="en-US" sz="3200" dirty="0" smtClean="0"/>
              <a:t>如果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非常大的话（</a:t>
            </a:r>
            <a:r>
              <a:rPr lang="en-US" altLang="zh-CN" sz="3200" i="1" dirty="0"/>
              <a:t>n </a:t>
            </a:r>
            <a:r>
              <a:rPr lang="en-US" altLang="zh-CN" sz="3200" dirty="0" smtClean="0"/>
              <a:t>= 10^12</a:t>
            </a:r>
            <a:r>
              <a:rPr lang="zh-CN" altLang="en-US" sz="3200" dirty="0" smtClean="0"/>
              <a:t>会超时，数字还会特别大），利用矩阵的幂运算（考虑将上述递推公式写成矩阵</a:t>
            </a:r>
            <a:r>
              <a:rPr lang="zh-CN" altLang="en-US" sz="3200" dirty="0" smtClean="0"/>
              <a:t>乘法）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76" y="2254252"/>
            <a:ext cx="739912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10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6589199" cy="823690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 smtClean="0"/>
              <a:t>贪心算法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7924801" cy="4539622"/>
          </a:xfrm>
        </p:spPr>
        <p:txBody>
          <a:bodyPr>
            <a:normAutofit/>
          </a:bodyPr>
          <a:lstStyle/>
          <a:p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/>
          </a:p>
          <a:p>
            <a:r>
              <a:rPr lang="zh-CN" altLang="en-US" sz="3200" dirty="0" smtClean="0"/>
              <a:t>和动规一样，是解决优化问题的利器</a:t>
            </a:r>
            <a:endParaRPr lang="en-US" altLang="zh-CN" sz="3200" dirty="0" smtClean="0"/>
          </a:p>
          <a:p>
            <a:r>
              <a:rPr lang="zh-CN" altLang="en-US" sz="3200" dirty="0" smtClean="0"/>
              <a:t>和动规一样，待解决的问题有最优子结构</a:t>
            </a:r>
            <a:endParaRPr lang="en-US" altLang="zh-CN" sz="3200" dirty="0" smtClean="0"/>
          </a:p>
          <a:p>
            <a:r>
              <a:rPr lang="zh-CN" altLang="en-US" sz="3200" dirty="0"/>
              <a:t>待</a:t>
            </a:r>
            <a:r>
              <a:rPr lang="zh-CN" altLang="en-US" sz="3200" dirty="0" smtClean="0"/>
              <a:t>解决的问题有可以使用贪心的性质</a:t>
            </a:r>
            <a:endParaRPr lang="en-US" altLang="zh-CN" sz="3200" dirty="0" smtClean="0"/>
          </a:p>
          <a:p>
            <a:pPr lvl="1"/>
            <a:r>
              <a:rPr lang="zh-CN" altLang="en-US" sz="2600" dirty="0"/>
              <a:t>当</a:t>
            </a:r>
            <a:r>
              <a:rPr lang="zh-CN" altLang="en-US" sz="2600" dirty="0" smtClean="0"/>
              <a:t>我们需要做出选择的时候，我们只选择当前最优（不需要考虑后效性）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可以由</a:t>
            </a:r>
            <a:r>
              <a:rPr lang="zh-CN" altLang="en-US" sz="2600" b="1" dirty="0" smtClean="0"/>
              <a:t>局部最优</a:t>
            </a:r>
            <a:r>
              <a:rPr lang="zh-CN" altLang="en-US" sz="2600" dirty="0" smtClean="0"/>
              <a:t>得到</a:t>
            </a:r>
            <a:r>
              <a:rPr lang="zh-CN" altLang="en-US" sz="2600" b="1" dirty="0" smtClean="0"/>
              <a:t>全局最优</a:t>
            </a:r>
            <a:endParaRPr lang="en-US" altLang="zh-CN" sz="2600" b="1" dirty="0" smtClean="0"/>
          </a:p>
          <a:p>
            <a:pPr lvl="1"/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xmlns="" val="16514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 smtClean="0"/>
              <a:t>1-dimensional DP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981950" cy="5105400"/>
          </a:xfrm>
        </p:spPr>
        <p:txBody>
          <a:bodyPr>
            <a:normAutofit/>
          </a:bodyPr>
          <a:lstStyle/>
          <a:p>
            <a:r>
              <a:rPr lang="zh-CN" altLang="en-US" sz="3500" b="1" dirty="0" smtClean="0"/>
              <a:t>问题</a:t>
            </a:r>
            <a:r>
              <a:rPr lang="zh-CN" altLang="en-US" sz="3500" dirty="0" smtClean="0"/>
              <a:t>：</a:t>
            </a:r>
            <a:r>
              <a:rPr lang="zh-CN" altLang="en-US" sz="3600" dirty="0"/>
              <a:t>给定一个长度为</a:t>
            </a:r>
            <a:r>
              <a:rPr lang="en-US" altLang="zh-CN" sz="3600" dirty="0"/>
              <a:t>n(1 &lt;= n &lt;= 1000)</a:t>
            </a:r>
            <a:r>
              <a:rPr lang="zh-CN" altLang="en-US" sz="3600" dirty="0"/>
              <a:t>的整数序列</a:t>
            </a:r>
            <a:r>
              <a:rPr lang="en-US" altLang="zh-CN" sz="3600" dirty="0"/>
              <a:t>a[</a:t>
            </a:r>
            <a:r>
              <a:rPr lang="en-US" altLang="zh-CN" sz="3600" dirty="0" err="1"/>
              <a:t>i</a:t>
            </a:r>
            <a:r>
              <a:rPr lang="en-US" altLang="zh-CN" sz="3600" dirty="0"/>
              <a:t>]</a:t>
            </a:r>
            <a:r>
              <a:rPr lang="zh-CN" altLang="en-US" sz="3600" dirty="0"/>
              <a:t>，求它的一</a:t>
            </a:r>
            <a:r>
              <a:rPr lang="zh-CN" altLang="en-US" sz="3600" dirty="0" smtClean="0"/>
              <a:t>个最长单调递增子序列（</a:t>
            </a:r>
            <a:r>
              <a:rPr lang="en-US" altLang="zh-CN" sz="3600" dirty="0" smtClean="0"/>
              <a:t>LIS</a:t>
            </a:r>
            <a:r>
              <a:rPr lang="zh-CN" altLang="en-US" sz="3600" dirty="0" smtClean="0"/>
              <a:t>）的长度。</a:t>
            </a:r>
            <a:endParaRPr lang="en-US" altLang="zh-CN" sz="3600" dirty="0" smtClean="0"/>
          </a:p>
          <a:p>
            <a:r>
              <a:rPr lang="zh-CN" altLang="en-US" sz="3500" b="1" dirty="0" smtClean="0"/>
              <a:t>样</a:t>
            </a:r>
            <a:r>
              <a:rPr lang="zh-CN" altLang="en-US" sz="3500" b="1" dirty="0"/>
              <a:t>例</a:t>
            </a:r>
            <a:r>
              <a:rPr lang="en-US" altLang="zh-CN" sz="3500" dirty="0" smtClean="0"/>
              <a:t>:a[]={1,2,3,3,5,0,1}</a:t>
            </a:r>
          </a:p>
          <a:p>
            <a:pPr marL="0" indent="0">
              <a:buNone/>
            </a:pPr>
            <a:r>
              <a:rPr lang="en-US" altLang="zh-CN" sz="3500" dirty="0"/>
              <a:t>	</a:t>
            </a:r>
            <a:r>
              <a:rPr lang="zh-CN" altLang="en-US" sz="3500" dirty="0" smtClean="0"/>
              <a:t>则最长单增子序列为</a:t>
            </a:r>
            <a:r>
              <a:rPr lang="en-US" altLang="zh-CN" sz="3500" dirty="0" smtClean="0"/>
              <a:t>1,2,3,5</a:t>
            </a:r>
            <a:r>
              <a:rPr lang="zh-CN" altLang="en-US" sz="3500" dirty="0" smtClean="0"/>
              <a:t>，所以     </a:t>
            </a:r>
            <a:r>
              <a:rPr lang="en-US" altLang="zh-CN" sz="3500" dirty="0" smtClean="0"/>
              <a:t>	</a:t>
            </a:r>
            <a:r>
              <a:rPr lang="zh-CN" altLang="en-US" sz="3500" dirty="0" smtClean="0"/>
              <a:t>答案为</a:t>
            </a:r>
            <a:r>
              <a:rPr lang="en-US" altLang="zh-CN" sz="3500" dirty="0" smtClean="0"/>
              <a:t>4</a:t>
            </a:r>
          </a:p>
          <a:p>
            <a:pPr marL="0" indent="0">
              <a:buNone/>
            </a:pPr>
            <a:r>
              <a:rPr lang="zh-CN" altLang="en-US" sz="3500" b="1" dirty="0" smtClean="0"/>
              <a:t>  如果直接搜索</a:t>
            </a:r>
            <a:r>
              <a:rPr lang="en-US" altLang="zh-CN" sz="3500" b="1" dirty="0" smtClean="0"/>
              <a:t>O(2^n),</a:t>
            </a:r>
            <a:r>
              <a:rPr lang="zh-CN" altLang="en-US" sz="3500" b="1" dirty="0" smtClean="0"/>
              <a:t>所以要对搜索做</a:t>
            </a:r>
            <a:r>
              <a:rPr lang="en-US" altLang="zh-CN" sz="3500" b="1" dirty="0"/>
              <a:t> </a:t>
            </a:r>
            <a:r>
              <a:rPr lang="en-US" altLang="zh-CN" sz="3500" b="1" dirty="0" smtClean="0"/>
              <a:t>     </a:t>
            </a:r>
            <a:r>
              <a:rPr lang="zh-CN" altLang="en-US" sz="3500" b="1" dirty="0" smtClean="0"/>
              <a:t>出一些改进！</a:t>
            </a:r>
            <a:endParaRPr lang="en-US" altLang="zh-CN" sz="3500" b="1" dirty="0" smtClean="0"/>
          </a:p>
          <a:p>
            <a:pPr marL="3429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17343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32289"/>
            <a:ext cx="7886700" cy="1325563"/>
          </a:xfrm>
        </p:spPr>
        <p:txBody>
          <a:bodyPr/>
          <a:lstStyle/>
          <a:p>
            <a:pPr algn="ctr"/>
            <a:r>
              <a:rPr lang="en-US" altLang="zh-CN" sz="4800" b="1" dirty="0">
                <a:solidFill>
                  <a:prstClr val="black"/>
                </a:solidFill>
              </a:rPr>
              <a:t>1-dimensional DP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03775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定义子问题：</a:t>
            </a:r>
            <a:endParaRPr lang="en-US" altLang="zh-CN" sz="3200" dirty="0" smtClean="0"/>
          </a:p>
          <a:p>
            <a:pPr lvl="1"/>
            <a:r>
              <a:rPr lang="en-US" altLang="zh-CN" sz="2900" dirty="0" smtClean="0"/>
              <a:t>D[i]</a:t>
            </a:r>
            <a:r>
              <a:rPr lang="zh-CN" altLang="en-US" sz="2900" dirty="0" smtClean="0"/>
              <a:t>表示以</a:t>
            </a:r>
            <a:r>
              <a:rPr lang="en-US" altLang="zh-CN" sz="2900" dirty="0" smtClean="0"/>
              <a:t>a[i]</a:t>
            </a:r>
            <a:r>
              <a:rPr lang="zh-CN" altLang="en-US" sz="2900" dirty="0" smtClean="0"/>
              <a:t>为结尾的</a:t>
            </a:r>
            <a:r>
              <a:rPr lang="en-US" altLang="zh-CN" sz="2900" dirty="0" smtClean="0"/>
              <a:t>LIS</a:t>
            </a:r>
            <a:r>
              <a:rPr lang="zh-CN" altLang="en-US" sz="2900" dirty="0" smtClean="0"/>
              <a:t>的长度</a:t>
            </a:r>
            <a:endParaRPr lang="en-US" altLang="zh-CN" sz="2900" dirty="0" smtClean="0"/>
          </a:p>
          <a:p>
            <a:r>
              <a:rPr lang="zh-CN" altLang="en-US" sz="3200" dirty="0" smtClean="0"/>
              <a:t>找到递推公式：</a:t>
            </a:r>
            <a:endParaRPr lang="en-US" altLang="zh-CN" sz="3200" dirty="0" smtClean="0"/>
          </a:p>
          <a:p>
            <a:pPr lvl="1"/>
            <a:r>
              <a:rPr lang="en-US" altLang="zh-CN" sz="3200" dirty="0"/>
              <a:t> </a:t>
            </a:r>
            <a:r>
              <a:rPr lang="en-US" altLang="zh-CN" sz="3200" dirty="0" smtClean="0"/>
              <a:t>D[</a:t>
            </a:r>
            <a:r>
              <a:rPr lang="en-US" altLang="zh-CN" sz="3200" dirty="0" err="1" smtClean="0"/>
              <a:t>i</a:t>
            </a:r>
            <a:r>
              <a:rPr lang="en-US" altLang="zh-CN" sz="3200" dirty="0"/>
              <a:t>] = max{ </a:t>
            </a:r>
            <a:r>
              <a:rPr lang="en-US" altLang="zh-CN" sz="3200" dirty="0" smtClean="0"/>
              <a:t>D[j</a:t>
            </a:r>
            <a:r>
              <a:rPr lang="en-US" altLang="zh-CN" sz="3200" dirty="0"/>
              <a:t>] | j &lt;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&amp;&amp; a</a:t>
            </a:r>
            <a:r>
              <a:rPr lang="en-US" altLang="zh-CN" sz="3200" dirty="0" smtClean="0"/>
              <a:t>[j</a:t>
            </a:r>
            <a:r>
              <a:rPr lang="en-US" altLang="zh-CN" sz="3200" dirty="0"/>
              <a:t>] &lt; a</a:t>
            </a:r>
            <a:r>
              <a:rPr lang="en-US" altLang="zh-CN" sz="3200" dirty="0" smtClean="0"/>
              <a:t>[</a:t>
            </a:r>
            <a:r>
              <a:rPr lang="en-US" altLang="zh-CN" sz="3200" dirty="0" err="1" smtClean="0"/>
              <a:t>i</a:t>
            </a:r>
            <a:r>
              <a:rPr lang="en-US" altLang="zh-CN" sz="3200" dirty="0"/>
              <a:t>] } + </a:t>
            </a:r>
            <a:r>
              <a:rPr lang="en-US" altLang="zh-CN" sz="3200" dirty="0" smtClean="0"/>
              <a:t>1</a:t>
            </a:r>
            <a:endParaRPr lang="en-US" altLang="zh-CN" sz="2900" dirty="0" smtClean="0"/>
          </a:p>
          <a:p>
            <a:r>
              <a:rPr lang="zh-CN" altLang="en-US" sz="3200" dirty="0" smtClean="0"/>
              <a:t>确定边界条件：</a:t>
            </a:r>
            <a:endParaRPr lang="en-US" altLang="zh-CN" sz="3200" dirty="0"/>
          </a:p>
          <a:p>
            <a:pPr lvl="1"/>
            <a:r>
              <a:rPr lang="en-US" altLang="zh-CN" sz="2900" dirty="0" smtClean="0"/>
              <a:t>D[</a:t>
            </a:r>
            <a:r>
              <a:rPr lang="en-US" altLang="zh-CN" sz="2900" dirty="0" err="1" smtClean="0"/>
              <a:t>i</a:t>
            </a:r>
            <a:r>
              <a:rPr lang="en-US" altLang="zh-CN" sz="2900" dirty="0" smtClean="0"/>
              <a:t>]</a:t>
            </a:r>
            <a:r>
              <a:rPr lang="zh-CN" altLang="en-US" sz="2900" dirty="0" smtClean="0"/>
              <a:t>初始化为</a:t>
            </a:r>
            <a:r>
              <a:rPr lang="en-US" altLang="zh-CN" sz="2900" dirty="0" smtClean="0"/>
              <a:t>1</a:t>
            </a:r>
          </a:p>
          <a:p>
            <a:pPr marL="342900" lvl="1" indent="0">
              <a:buNone/>
            </a:pPr>
            <a:r>
              <a:rPr lang="zh-CN" altLang="en-US" sz="2900" dirty="0" smtClean="0"/>
              <a:t>需要两重循环，复杂度降为</a:t>
            </a:r>
            <a:r>
              <a:rPr lang="en-US" altLang="zh-CN" sz="2900" dirty="0" smtClean="0"/>
              <a:t>O(n^2);</a:t>
            </a:r>
          </a:p>
          <a:p>
            <a:pPr marL="342900" lvl="1" indent="0">
              <a:buNone/>
            </a:pPr>
            <a:r>
              <a:rPr lang="zh-CN" altLang="en-US" sz="2900" dirty="0" smtClean="0"/>
              <a:t>（还有</a:t>
            </a:r>
            <a:r>
              <a:rPr lang="en-US" altLang="zh-CN" sz="2900" dirty="0" smtClean="0"/>
              <a:t>O(</a:t>
            </a:r>
            <a:r>
              <a:rPr lang="en-US" altLang="zh-CN" sz="2900" dirty="0" err="1" smtClean="0"/>
              <a:t>nlog</a:t>
            </a:r>
            <a:r>
              <a:rPr lang="en-US" altLang="zh-CN" sz="2900" dirty="0" smtClean="0"/>
              <a:t>(n))</a:t>
            </a:r>
            <a:r>
              <a:rPr lang="zh-CN" altLang="en-US" sz="2900" dirty="0" smtClean="0"/>
              <a:t>的优化，感兴趣的可以再看看博客）</a:t>
            </a:r>
            <a:endParaRPr lang="en-US" altLang="zh-CN" sz="29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541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800" b="1" dirty="0">
                <a:solidFill>
                  <a:prstClr val="black"/>
                </a:solidFill>
              </a:rPr>
              <a:t>1-dimensional DP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主要代码：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9" y="2629557"/>
            <a:ext cx="3120961" cy="41196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634627"/>
            <a:ext cx="4171950" cy="411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179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/>
              <a:t>背包</a:t>
            </a:r>
            <a:r>
              <a:rPr lang="zh-CN" altLang="en-US" sz="4800" b="1" dirty="0" smtClean="0"/>
              <a:t>问题选讲之</a:t>
            </a:r>
            <a:r>
              <a:rPr lang="en-US" altLang="zh-CN" sz="4800" b="1" dirty="0" smtClean="0"/>
              <a:t>01</a:t>
            </a:r>
            <a:r>
              <a:rPr lang="zh-CN" altLang="en-US" sz="4800" b="1" dirty="0" smtClean="0"/>
              <a:t>背包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 smtClean="0"/>
              <a:t>问题：</a:t>
            </a:r>
            <a:r>
              <a:rPr lang="zh-CN" altLang="zh-CN" sz="4000" dirty="0"/>
              <a:t>有</a:t>
            </a:r>
            <a:r>
              <a:rPr lang="en-US" altLang="zh-CN" sz="4000" dirty="0" smtClean="0"/>
              <a:t>N</a:t>
            </a:r>
            <a:r>
              <a:rPr lang="zh-CN" altLang="en-US" sz="4000" dirty="0" smtClean="0"/>
              <a:t>种</a:t>
            </a:r>
            <a:r>
              <a:rPr lang="en-US" altLang="zh-CN" sz="4000" dirty="0" err="1" smtClean="0"/>
              <a:t>物品</a:t>
            </a:r>
            <a:r>
              <a:rPr lang="zh-CN" altLang="en-US" sz="4000" dirty="0" smtClean="0"/>
              <a:t>（每种只有一个）</a:t>
            </a:r>
            <a:r>
              <a:rPr lang="en-US" altLang="zh-CN" sz="4000" dirty="0" err="1" smtClean="0"/>
              <a:t>和一个容量为</a:t>
            </a:r>
            <a:r>
              <a:rPr lang="en-US" altLang="zh-CN" sz="4000" dirty="0" err="1"/>
              <a:t>C</a:t>
            </a:r>
            <a:r>
              <a:rPr lang="en-US" altLang="zh-CN" sz="4000" dirty="0" err="1" smtClean="0"/>
              <a:t>的背包</a:t>
            </a:r>
            <a:r>
              <a:rPr lang="en-US" altLang="zh-CN" sz="4000" dirty="0" err="1"/>
              <a:t>。第i</a:t>
            </a:r>
            <a:r>
              <a:rPr lang="en-US" altLang="zh-CN" sz="4000" dirty="0" err="1" smtClean="0"/>
              <a:t>件物品</a:t>
            </a:r>
            <a:r>
              <a:rPr lang="zh-CN" altLang="en-US" sz="4000" dirty="0" smtClean="0"/>
              <a:t>的体积为</a:t>
            </a:r>
            <a:r>
              <a:rPr lang="en-US" altLang="zh-CN" sz="4000" dirty="0" smtClean="0"/>
              <a:t>V[</a:t>
            </a:r>
            <a:r>
              <a:rPr lang="en-US" altLang="zh-CN" sz="4000" dirty="0" err="1" smtClean="0"/>
              <a:t>i</a:t>
            </a:r>
            <a:r>
              <a:rPr lang="en-US" altLang="zh-CN" sz="4000" dirty="0" smtClean="0"/>
              <a:t>]，</a:t>
            </a:r>
            <a:r>
              <a:rPr lang="zh-CN" altLang="en-US" sz="4000" dirty="0"/>
              <a:t>重量</a:t>
            </a:r>
            <a:r>
              <a:rPr lang="en-US" altLang="zh-CN" sz="4000" dirty="0" err="1" smtClean="0"/>
              <a:t>是</a:t>
            </a:r>
            <a:r>
              <a:rPr lang="en-US" altLang="zh-CN" sz="4000" dirty="0" err="1"/>
              <a:t>W</a:t>
            </a:r>
            <a:r>
              <a:rPr lang="en-US" altLang="zh-CN" sz="4000" dirty="0" smtClean="0"/>
              <a:t>[</a:t>
            </a:r>
            <a:r>
              <a:rPr lang="en-US" altLang="zh-CN" sz="4000" dirty="0" err="1" smtClean="0"/>
              <a:t>i</a:t>
            </a:r>
            <a:r>
              <a:rPr lang="en-US" altLang="zh-CN" sz="4000" dirty="0"/>
              <a:t>]。</a:t>
            </a:r>
            <a:r>
              <a:rPr lang="en-US" altLang="zh-CN" sz="4000" dirty="0" err="1" smtClean="0"/>
              <a:t>求解将哪些物品装入背包可使</a:t>
            </a:r>
            <a:r>
              <a:rPr lang="zh-CN" altLang="en-US" sz="4000" dirty="0" smtClean="0"/>
              <a:t>重量</a:t>
            </a:r>
            <a:r>
              <a:rPr lang="en-US" altLang="zh-CN" sz="4000" dirty="0" err="1" smtClean="0"/>
              <a:t>总和最大</a:t>
            </a:r>
            <a:endParaRPr lang="en-US" altLang="zh-CN" sz="4000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46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/>
              <a:t>背包问题选讲之</a:t>
            </a:r>
            <a:r>
              <a:rPr lang="en-US" altLang="zh-CN" sz="4800" b="1" dirty="0"/>
              <a:t>01</a:t>
            </a:r>
            <a:r>
              <a:rPr lang="zh-CN" altLang="en-US" sz="4800" b="1" dirty="0"/>
              <a:t>背包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定义子问题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lvl="1"/>
            <a:r>
              <a:rPr lang="zh-CN" altLang="en-US" sz="2900" dirty="0" smtClean="0"/>
              <a:t>用</a:t>
            </a:r>
            <a:r>
              <a:rPr lang="en-US" altLang="zh-CN" sz="2900" dirty="0" smtClean="0"/>
              <a:t>DP[</a:t>
            </a:r>
            <a:r>
              <a:rPr lang="en-US" altLang="zh-CN" sz="2900" dirty="0" err="1" smtClean="0"/>
              <a:t>i</a:t>
            </a:r>
            <a:r>
              <a:rPr lang="en-US" altLang="zh-CN" sz="2900" dirty="0" smtClean="0"/>
              <a:t>][j]</a:t>
            </a:r>
            <a:r>
              <a:rPr lang="zh-CN" altLang="en-US" sz="2900" dirty="0" smtClean="0"/>
              <a:t>表示把前</a:t>
            </a:r>
            <a:r>
              <a:rPr lang="en-US" altLang="zh-CN" sz="2900" dirty="0" err="1" smtClean="0"/>
              <a:t>i</a:t>
            </a:r>
            <a:r>
              <a:rPr lang="zh-CN" altLang="en-US" sz="2900" dirty="0" smtClean="0"/>
              <a:t>个物品装到容量为</a:t>
            </a:r>
            <a:r>
              <a:rPr lang="en-US" altLang="zh-CN" sz="2900" dirty="0" smtClean="0"/>
              <a:t>j</a:t>
            </a:r>
            <a:r>
              <a:rPr lang="zh-CN" altLang="en-US" sz="2900" dirty="0" smtClean="0"/>
              <a:t>的背包里的最大总重量</a:t>
            </a:r>
            <a:endParaRPr lang="en-US" altLang="zh-CN" sz="2900" dirty="0"/>
          </a:p>
          <a:p>
            <a:r>
              <a:rPr lang="zh-CN" altLang="en-US" sz="3200" dirty="0" smtClean="0"/>
              <a:t>找到</a:t>
            </a:r>
            <a:r>
              <a:rPr lang="zh-CN" altLang="en-US" sz="3200" dirty="0"/>
              <a:t>递推公式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lvl="1"/>
            <a:r>
              <a:rPr lang="en-US" altLang="zh-CN" sz="2600" dirty="0" smtClean="0"/>
              <a:t>DP[</a:t>
            </a:r>
            <a:r>
              <a:rPr lang="en-US" altLang="zh-CN" sz="2600" dirty="0" err="1" smtClean="0"/>
              <a:t>i</a:t>
            </a:r>
            <a:r>
              <a:rPr lang="en-US" altLang="zh-CN" sz="2600" dirty="0" smtClean="0"/>
              <a:t>][j] = max(DP[i-1][j]</a:t>
            </a:r>
            <a:r>
              <a:rPr lang="zh-CN" altLang="en-US" sz="2600" dirty="0"/>
              <a:t>，</a:t>
            </a:r>
            <a:r>
              <a:rPr lang="en-US" altLang="zh-CN" sz="2600" dirty="0" smtClean="0"/>
              <a:t>DP[i-1][</a:t>
            </a:r>
            <a:r>
              <a:rPr lang="en-US" altLang="zh-CN" sz="2600" dirty="0" smtClean="0"/>
              <a:t>j-V[</a:t>
            </a:r>
            <a:r>
              <a:rPr lang="en-US" altLang="zh-CN" sz="2600" dirty="0" err="1" smtClean="0"/>
              <a:t>i</a:t>
            </a:r>
            <a:r>
              <a:rPr lang="en-US" altLang="zh-CN" sz="2600" dirty="0" smtClean="0"/>
              <a:t>]]+W[</a:t>
            </a:r>
            <a:r>
              <a:rPr lang="en-US" altLang="zh-CN" sz="2600" dirty="0" err="1" smtClean="0"/>
              <a:t>i</a:t>
            </a:r>
            <a:r>
              <a:rPr lang="en-US" altLang="zh-CN" sz="2600" dirty="0" smtClean="0"/>
              <a:t>])	</a:t>
            </a:r>
          </a:p>
          <a:p>
            <a:pPr lvl="2"/>
            <a:r>
              <a:rPr lang="en-US" altLang="zh-CN" sz="2300" dirty="0" smtClean="0"/>
              <a:t>DP[i-1][j] </a:t>
            </a:r>
            <a:r>
              <a:rPr lang="zh-CN" altLang="en-US" sz="2300" dirty="0" smtClean="0"/>
              <a:t>表示第</a:t>
            </a:r>
            <a:r>
              <a:rPr lang="en-US" altLang="zh-CN" sz="2300" dirty="0" err="1"/>
              <a:t>i</a:t>
            </a:r>
            <a:r>
              <a:rPr lang="zh-CN" altLang="en-US" sz="2300" dirty="0" smtClean="0"/>
              <a:t>个物品不装进去时背包容量为</a:t>
            </a:r>
            <a:r>
              <a:rPr lang="en-US" altLang="zh-CN" sz="2300" dirty="0" smtClean="0"/>
              <a:t>j</a:t>
            </a:r>
            <a:r>
              <a:rPr lang="zh-CN" altLang="en-US" sz="2300" dirty="0" smtClean="0"/>
              <a:t>的最大总重量</a:t>
            </a:r>
            <a:endParaRPr lang="en-US" altLang="zh-CN" sz="2300" dirty="0" smtClean="0"/>
          </a:p>
          <a:p>
            <a:pPr lvl="2"/>
            <a:r>
              <a:rPr lang="en-US" altLang="zh-CN" sz="2300" dirty="0" smtClean="0"/>
              <a:t>DP[i-1][</a:t>
            </a:r>
            <a:r>
              <a:rPr lang="en-US" altLang="zh-CN" sz="2300" dirty="0" smtClean="0"/>
              <a:t>j-V[</a:t>
            </a:r>
            <a:r>
              <a:rPr lang="en-US" altLang="zh-CN" sz="2300" dirty="0" err="1" smtClean="0"/>
              <a:t>i</a:t>
            </a:r>
            <a:r>
              <a:rPr lang="en-US" altLang="zh-CN" sz="2300" dirty="0" smtClean="0"/>
              <a:t>]]</a:t>
            </a:r>
            <a:r>
              <a:rPr lang="zh-CN" altLang="en-US" sz="2300" dirty="0" smtClean="0"/>
              <a:t>表示前</a:t>
            </a:r>
            <a:r>
              <a:rPr lang="en-US" altLang="zh-CN" sz="2300" dirty="0" smtClean="0"/>
              <a:t>i-1</a:t>
            </a:r>
            <a:r>
              <a:rPr lang="zh-CN" altLang="en-US" sz="2300" dirty="0" smtClean="0"/>
              <a:t>个</a:t>
            </a:r>
            <a:r>
              <a:rPr lang="zh-CN" altLang="en-US" sz="2300" dirty="0" smtClean="0"/>
              <a:t>物品装进去时背包容量为</a:t>
            </a:r>
            <a:r>
              <a:rPr lang="en-US" altLang="zh-CN" sz="2300" dirty="0" smtClean="0"/>
              <a:t>j-V[</a:t>
            </a:r>
            <a:r>
              <a:rPr lang="en-US" altLang="zh-CN" sz="2300" dirty="0" err="1" smtClean="0"/>
              <a:t>i</a:t>
            </a:r>
            <a:r>
              <a:rPr lang="en-US" altLang="zh-CN" sz="2300" dirty="0" smtClean="0"/>
              <a:t>]</a:t>
            </a:r>
            <a:r>
              <a:rPr lang="zh-CN" altLang="en-US" sz="2300" dirty="0" smtClean="0"/>
              <a:t>的最大总重量</a:t>
            </a:r>
            <a:endParaRPr lang="en-US" altLang="zh-CN" sz="2300" dirty="0" smtClean="0"/>
          </a:p>
          <a:p>
            <a:r>
              <a:rPr lang="zh-CN" altLang="en-US" sz="3200" dirty="0" smtClean="0"/>
              <a:t>确定边界条件：</a:t>
            </a:r>
            <a:r>
              <a:rPr lang="en-US" altLang="zh-CN" sz="3200" dirty="0" smtClean="0"/>
              <a:t>DP[</a:t>
            </a:r>
            <a:r>
              <a:rPr lang="en-US" altLang="zh-CN" sz="3200" dirty="0"/>
              <a:t>0</a:t>
            </a:r>
            <a:r>
              <a:rPr lang="en-US" altLang="zh-CN" sz="3200" dirty="0" smtClean="0"/>
              <a:t>][j]=0;</a:t>
            </a:r>
          </a:p>
          <a:p>
            <a:pPr lvl="1"/>
            <a:endParaRPr lang="en-US" altLang="zh-CN" sz="2900" dirty="0"/>
          </a:p>
        </p:txBody>
      </p:sp>
    </p:spTree>
    <p:extLst>
      <p:ext uri="{BB962C8B-B14F-4D97-AF65-F5344CB8AC3E}">
        <p14:creationId xmlns:p14="http://schemas.microsoft.com/office/powerpoint/2010/main" xmlns="" val="33811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/>
              <a:t>背包问题选讲之</a:t>
            </a:r>
            <a:r>
              <a:rPr lang="en-US" altLang="zh-CN" sz="4800" b="1" dirty="0"/>
              <a:t>01</a:t>
            </a:r>
            <a:r>
              <a:rPr lang="zh-CN" altLang="en-US" sz="4800" b="1" dirty="0"/>
              <a:t>背包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主要代码：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286000"/>
            <a:ext cx="7995549" cy="38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15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/>
              <a:t>背包问题选讲之</a:t>
            </a:r>
            <a:r>
              <a:rPr lang="en-US" altLang="zh-CN" sz="4800" b="1" dirty="0"/>
              <a:t>01</a:t>
            </a:r>
            <a:r>
              <a:rPr lang="zh-CN" altLang="en-US" sz="4800" b="1" dirty="0"/>
              <a:t>背包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优化：当我们输出中间过程时会发现，次行数组的值总是由上一行得到的，所以我们用一个一维数组保存结果就可以，每次都在该数组的基础上进行值得更新，代码如下：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3200" dirty="0"/>
              <a:t>	</a:t>
            </a:r>
            <a:endParaRPr lang="en-US" altLang="zh-CN" sz="3200" dirty="0" smtClean="0"/>
          </a:p>
          <a:p>
            <a:pPr marL="342900" lvl="1" indent="0">
              <a:buNone/>
            </a:pPr>
            <a:endParaRPr lang="en-US" altLang="zh-CN" sz="29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485" y="3581400"/>
            <a:ext cx="1551916" cy="29773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4110696"/>
            <a:ext cx="6709821" cy="19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411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/>
              <a:t>背包问题选讲</a:t>
            </a:r>
            <a:r>
              <a:rPr lang="zh-CN" altLang="en-US" sz="4800" b="1" dirty="0" smtClean="0"/>
              <a:t>之完全背包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问题：</a:t>
            </a:r>
            <a:r>
              <a:rPr lang="zh-CN" altLang="zh-CN" sz="4000" dirty="0"/>
              <a:t>有</a:t>
            </a:r>
            <a:r>
              <a:rPr lang="en-US" altLang="zh-CN" sz="4000" dirty="0"/>
              <a:t>N</a:t>
            </a:r>
            <a:r>
              <a:rPr lang="zh-CN" altLang="en-US" sz="4000" dirty="0"/>
              <a:t>种</a:t>
            </a:r>
            <a:r>
              <a:rPr lang="en-US" altLang="zh-CN" sz="4000" dirty="0" err="1"/>
              <a:t>物品</a:t>
            </a:r>
            <a:r>
              <a:rPr lang="zh-CN" altLang="en-US" sz="4000" dirty="0"/>
              <a:t>（每</a:t>
            </a:r>
            <a:r>
              <a:rPr lang="zh-CN" altLang="en-US" sz="4000" dirty="0" smtClean="0"/>
              <a:t>种都有无限个</a:t>
            </a:r>
            <a:r>
              <a:rPr lang="zh-CN" altLang="en-US" sz="4000" dirty="0"/>
              <a:t>）</a:t>
            </a:r>
            <a:r>
              <a:rPr lang="en-US" altLang="zh-CN" sz="4000" dirty="0" err="1"/>
              <a:t>和一个容量为C的背包。第i件物品</a:t>
            </a:r>
            <a:r>
              <a:rPr lang="zh-CN" altLang="en-US" sz="4000" dirty="0"/>
              <a:t>的体积为</a:t>
            </a:r>
            <a:r>
              <a:rPr lang="en-US" altLang="zh-CN" sz="4000" dirty="0"/>
              <a:t>V[</a:t>
            </a:r>
            <a:r>
              <a:rPr lang="en-US" altLang="zh-CN" sz="4000" dirty="0" err="1"/>
              <a:t>i</a:t>
            </a:r>
            <a:r>
              <a:rPr lang="en-US" altLang="zh-CN" sz="4000" dirty="0"/>
              <a:t>]，</a:t>
            </a:r>
            <a:r>
              <a:rPr lang="zh-CN" altLang="en-US" sz="4000" dirty="0"/>
              <a:t>重量</a:t>
            </a:r>
            <a:r>
              <a:rPr lang="en-US" altLang="zh-CN" sz="4000" dirty="0" err="1"/>
              <a:t>是W</a:t>
            </a:r>
            <a:r>
              <a:rPr lang="en-US" altLang="zh-CN" sz="4000" dirty="0"/>
              <a:t>[</a:t>
            </a:r>
            <a:r>
              <a:rPr lang="en-US" altLang="zh-CN" sz="4000" dirty="0" err="1"/>
              <a:t>i</a:t>
            </a:r>
            <a:r>
              <a:rPr lang="en-US" altLang="zh-CN" sz="4000" dirty="0"/>
              <a:t>]。</a:t>
            </a:r>
            <a:r>
              <a:rPr lang="en-US" altLang="zh-CN" sz="4000" dirty="0" err="1"/>
              <a:t>求解将哪些物品装入背包可使</a:t>
            </a:r>
            <a:r>
              <a:rPr lang="zh-CN" altLang="en-US" sz="4000" dirty="0"/>
              <a:t>重量</a:t>
            </a:r>
            <a:r>
              <a:rPr lang="en-US" altLang="zh-CN" sz="4000" dirty="0" err="1"/>
              <a:t>总和最大</a:t>
            </a:r>
            <a:endParaRPr lang="en-US" altLang="zh-CN" sz="4000" dirty="0"/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41982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/>
              <a:t>背包问题选讲之完全背包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与</a:t>
            </a:r>
            <a:r>
              <a:rPr lang="en-US" altLang="zh-CN" sz="4000" dirty="0" smtClean="0"/>
              <a:t>01</a:t>
            </a:r>
            <a:r>
              <a:rPr lang="zh-CN" altLang="en-US" sz="4000" dirty="0"/>
              <a:t>背包</a:t>
            </a:r>
            <a:r>
              <a:rPr lang="zh-CN" altLang="en-US" sz="4000" dirty="0" smtClean="0"/>
              <a:t>问题的不同之处在于，物品的选择方式不在只有选和不选两种情况，而是有选</a:t>
            </a:r>
            <a:r>
              <a:rPr lang="en-US" altLang="zh-CN" sz="4000" dirty="0" smtClean="0"/>
              <a:t>0,1,2,3,4…</a:t>
            </a:r>
            <a:r>
              <a:rPr lang="zh-CN" altLang="en-US" sz="4000" dirty="0" smtClean="0"/>
              <a:t>件等情况，那么如何得到递推公式呢。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0644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3546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b="1" dirty="0"/>
              <a:t>背包问题选讲</a:t>
            </a:r>
            <a:r>
              <a:rPr lang="zh-CN" altLang="en-US" sz="4800" b="1" dirty="0" smtClean="0"/>
              <a:t>之完全背包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2209800"/>
            <a:ext cx="9372600" cy="5334000"/>
          </a:xfrm>
        </p:spPr>
        <p:txBody>
          <a:bodyPr/>
          <a:lstStyle/>
          <a:p>
            <a:r>
              <a:rPr lang="zh-CN" altLang="en-US" sz="3200" dirty="0"/>
              <a:t>定义子问题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lvl="1"/>
            <a:r>
              <a:rPr lang="en-US" altLang="zh-CN" sz="2900" dirty="0" smtClean="0"/>
              <a:t>DP[</a:t>
            </a:r>
            <a:r>
              <a:rPr lang="en-US" altLang="zh-CN" sz="2900" dirty="0" err="1" smtClean="0"/>
              <a:t>i</a:t>
            </a:r>
            <a:r>
              <a:rPr lang="en-US" altLang="zh-CN" sz="2900" dirty="0" smtClean="0"/>
              <a:t>][j]</a:t>
            </a:r>
            <a:r>
              <a:rPr lang="zh-CN" altLang="en-US" sz="2900" dirty="0" smtClean="0"/>
              <a:t>表示装进第</a:t>
            </a:r>
            <a:r>
              <a:rPr lang="en-US" altLang="zh-CN" sz="2900" dirty="0" err="1" smtClean="0"/>
              <a:t>i</a:t>
            </a:r>
            <a:r>
              <a:rPr lang="zh-CN" altLang="en-US" sz="2900" dirty="0" smtClean="0"/>
              <a:t>件物品时，容量</a:t>
            </a:r>
            <a:r>
              <a:rPr lang="en-US" altLang="zh-CN" sz="2900" dirty="0" err="1" smtClean="0"/>
              <a:t>i</a:t>
            </a:r>
            <a:r>
              <a:rPr lang="zh-CN" altLang="en-US" sz="2900" dirty="0" smtClean="0"/>
              <a:t>的最达重量。</a:t>
            </a:r>
            <a:endParaRPr lang="en-US" altLang="zh-CN" sz="2900" dirty="0"/>
          </a:p>
          <a:p>
            <a:r>
              <a:rPr lang="zh-CN" altLang="en-US" sz="3200" dirty="0"/>
              <a:t>找到递推公式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lvl="1"/>
            <a:r>
              <a:rPr lang="en-US" altLang="zh-CN" sz="2600" dirty="0" smtClean="0"/>
              <a:t>DP[</a:t>
            </a:r>
            <a:r>
              <a:rPr lang="en-US" altLang="zh-CN" sz="2600" dirty="0" err="1" smtClean="0"/>
              <a:t>i</a:t>
            </a:r>
            <a:r>
              <a:rPr lang="en-US" altLang="zh-CN" sz="2600" dirty="0" smtClean="0"/>
              <a:t>][j] = max(DP[i-1][j-k*V[</a:t>
            </a:r>
            <a:r>
              <a:rPr lang="en-US" altLang="zh-CN" sz="2600" dirty="0" err="1" smtClean="0"/>
              <a:t>i</a:t>
            </a:r>
            <a:r>
              <a:rPr lang="en-US" altLang="zh-CN" sz="2600" dirty="0" smtClean="0"/>
              <a:t>]]+k*W[</a:t>
            </a:r>
            <a:r>
              <a:rPr lang="en-US" altLang="zh-CN" sz="2600" dirty="0" err="1" smtClean="0"/>
              <a:t>i</a:t>
            </a:r>
            <a:r>
              <a:rPr lang="en-US" altLang="zh-CN" sz="2600" dirty="0" smtClean="0"/>
              <a:t>])(k</a:t>
            </a:r>
            <a:r>
              <a:rPr lang="zh-CN" altLang="en-US" sz="2600" dirty="0" smtClean="0"/>
              <a:t>*</a:t>
            </a:r>
            <a:r>
              <a:rPr lang="en-US" altLang="zh-CN" sz="2600" dirty="0" smtClean="0"/>
              <a:t>V[</a:t>
            </a:r>
            <a:r>
              <a:rPr lang="en-US" altLang="zh-CN" sz="2600" dirty="0" err="1" smtClean="0"/>
              <a:t>i</a:t>
            </a:r>
            <a:r>
              <a:rPr lang="en-US" altLang="zh-CN" sz="2600" dirty="0" smtClean="0"/>
              <a:t>]&gt;=0&amp;&amp;k</a:t>
            </a:r>
            <a:r>
              <a:rPr lang="zh-CN" altLang="en-US" sz="2600" dirty="0" smtClean="0"/>
              <a:t>*</a:t>
            </a:r>
            <a:r>
              <a:rPr lang="en-US" altLang="zh-CN" sz="2600" dirty="0" smtClean="0"/>
              <a:t>V[</a:t>
            </a:r>
            <a:r>
              <a:rPr lang="en-US" altLang="zh-CN" sz="2600" dirty="0" err="1" smtClean="0"/>
              <a:t>i</a:t>
            </a:r>
            <a:r>
              <a:rPr lang="en-US" altLang="zh-CN" sz="2600" dirty="0" smtClean="0"/>
              <a:t>]&lt;=j)</a:t>
            </a:r>
          </a:p>
          <a:p>
            <a:pPr lvl="1"/>
            <a:r>
              <a:rPr lang="en-US" altLang="zh-CN" sz="2600" dirty="0" smtClean="0"/>
              <a:t>DP[i-1][j-k*V[</a:t>
            </a:r>
            <a:r>
              <a:rPr lang="en-US" altLang="zh-CN" sz="2600" dirty="0" err="1" smtClean="0"/>
              <a:t>i</a:t>
            </a:r>
            <a:r>
              <a:rPr lang="en-US" altLang="zh-CN" sz="2600" dirty="0" smtClean="0"/>
              <a:t>]]</a:t>
            </a:r>
            <a:r>
              <a:rPr lang="zh-CN" altLang="en-US" sz="2600" dirty="0" smtClean="0"/>
              <a:t>表示第</a:t>
            </a:r>
            <a:r>
              <a:rPr lang="en-US" altLang="zh-CN" sz="2600" dirty="0" err="1" smtClean="0"/>
              <a:t>i</a:t>
            </a:r>
            <a:r>
              <a:rPr lang="zh-CN" altLang="en-US" sz="2600" dirty="0" smtClean="0"/>
              <a:t>件物品拿</a:t>
            </a:r>
            <a:r>
              <a:rPr lang="en-US" altLang="zh-CN" sz="2600" dirty="0" smtClean="0"/>
              <a:t>k</a:t>
            </a:r>
            <a:r>
              <a:rPr lang="zh-CN" altLang="en-US" sz="2600" dirty="0" smtClean="0"/>
              <a:t>件时</a:t>
            </a:r>
            <a:r>
              <a:rPr lang="zh-CN" altLang="en-US" sz="2600" dirty="0" smtClean="0"/>
              <a:t>的</a:t>
            </a:r>
            <a:r>
              <a:rPr lang="zh-CN" altLang="en-US" sz="2600" dirty="0" smtClean="0"/>
              <a:t>背包最大重量</a:t>
            </a:r>
            <a:endParaRPr lang="en-US" altLang="zh-CN" sz="2600" dirty="0" smtClean="0"/>
          </a:p>
          <a:p>
            <a:pPr lvl="1"/>
            <a:r>
              <a:rPr lang="en-US" altLang="zh-CN" sz="2600" b="1" dirty="0" smtClean="0"/>
              <a:t>K=0</a:t>
            </a:r>
            <a:r>
              <a:rPr lang="zh-CN" altLang="en-US" sz="2600" b="1" dirty="0"/>
              <a:t>，</a:t>
            </a:r>
            <a:r>
              <a:rPr lang="en-US" altLang="zh-CN" sz="2600" b="1" dirty="0" smtClean="0"/>
              <a:t>1</a:t>
            </a:r>
            <a:r>
              <a:rPr lang="zh-CN" altLang="en-US" sz="2600" b="1" dirty="0" smtClean="0"/>
              <a:t>时就是</a:t>
            </a:r>
            <a:r>
              <a:rPr lang="en-US" altLang="zh-CN" sz="2600" b="1" dirty="0" smtClean="0"/>
              <a:t>01</a:t>
            </a:r>
            <a:r>
              <a:rPr lang="zh-CN" altLang="en-US" sz="2600" b="1" dirty="0" smtClean="0"/>
              <a:t>背包问题的递推公式！</a:t>
            </a:r>
            <a:endParaRPr lang="en-US" altLang="zh-CN" sz="2600" b="1" dirty="0"/>
          </a:p>
          <a:p>
            <a:r>
              <a:rPr lang="zh-CN" altLang="en-US" sz="3200" dirty="0"/>
              <a:t>确定边界条件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DP[</a:t>
            </a:r>
            <a:r>
              <a:rPr lang="en-US" altLang="zh-CN" sz="3200" dirty="0"/>
              <a:t>0</a:t>
            </a:r>
            <a:r>
              <a:rPr lang="en-US" altLang="zh-CN" sz="3200" dirty="0" smtClean="0"/>
              <a:t>][j]=0;</a:t>
            </a:r>
            <a:endParaRPr lang="en-US" altLang="zh-CN" sz="3200" dirty="0"/>
          </a:p>
          <a:p>
            <a:pPr lvl="1"/>
            <a:endParaRPr lang="en-US" altLang="zh-CN" sz="29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6642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 smtClean="0"/>
              <a:t>背包相关问题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最</a:t>
            </a:r>
            <a:r>
              <a:rPr lang="zh-CN" altLang="en-US" sz="3200" b="1" dirty="0" smtClean="0"/>
              <a:t>优装载问题</a:t>
            </a:r>
            <a:r>
              <a:rPr lang="zh-CN" altLang="en-US" sz="2900" dirty="0" smtClean="0"/>
              <a:t>：给出</a:t>
            </a:r>
            <a:r>
              <a:rPr lang="en-US" altLang="zh-CN" sz="2900" dirty="0"/>
              <a:t>n</a:t>
            </a:r>
            <a:r>
              <a:rPr lang="zh-CN" altLang="en-US" sz="2900" dirty="0" smtClean="0"/>
              <a:t>个物体，第</a:t>
            </a:r>
            <a:r>
              <a:rPr lang="en-US" altLang="zh-CN" sz="2900" dirty="0" err="1" smtClean="0"/>
              <a:t>i</a:t>
            </a:r>
            <a:r>
              <a:rPr lang="zh-CN" altLang="en-US" sz="2900" dirty="0" smtClean="0"/>
              <a:t>个物体重量为</a:t>
            </a:r>
            <a:r>
              <a:rPr lang="en-US" altLang="zh-CN" sz="2900" dirty="0" err="1" smtClean="0"/>
              <a:t>wi</a:t>
            </a:r>
            <a:r>
              <a:rPr lang="zh-CN" altLang="en-US" sz="2900" dirty="0" smtClean="0"/>
              <a:t>。选择尽量多的物体，使得总重量不超过</a:t>
            </a:r>
            <a:r>
              <a:rPr lang="en-US" altLang="zh-CN" sz="2900" dirty="0" smtClean="0"/>
              <a:t>c</a:t>
            </a:r>
            <a:r>
              <a:rPr lang="zh-CN" altLang="en-US" sz="2900" dirty="0" smtClean="0"/>
              <a:t>。</a:t>
            </a:r>
            <a:endParaRPr lang="en-US" altLang="zh-CN" sz="2900" dirty="0" smtClean="0"/>
          </a:p>
          <a:p>
            <a:r>
              <a:rPr lang="zh-CN" altLang="en-US" sz="2900" b="1" dirty="0" smtClean="0"/>
              <a:t>分析</a:t>
            </a:r>
            <a:r>
              <a:rPr lang="zh-CN" altLang="en-US" sz="2900" dirty="0" smtClean="0"/>
              <a:t>：由于只关心物体的数量，所以装重的没有装轻的划算。只需要吧所有物体按重量从小到大排序，依次选择每个物体，直到装不下为止。</a:t>
            </a:r>
            <a:endParaRPr lang="en-US" altLang="zh-CN" sz="3200" dirty="0"/>
          </a:p>
          <a:p>
            <a:r>
              <a:rPr lang="zh-CN" altLang="en-US" sz="2900" b="1" dirty="0" smtClean="0"/>
              <a:t>这是典型的贪心问题，只顾眼前，但是可以得到最优解！</a:t>
            </a:r>
            <a:endParaRPr lang="en-US" altLang="zh-CN" sz="29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6540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/>
              <a:t>背包问题选讲</a:t>
            </a:r>
            <a:r>
              <a:rPr lang="zh-CN" altLang="en-US" sz="4800" b="1" dirty="0" smtClean="0"/>
              <a:t>之完全背包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主要代码：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33" y="2498876"/>
            <a:ext cx="8604962" cy="245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670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/>
              <a:t>背包问题选讲之完全背包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4351338"/>
          </a:xfrm>
        </p:spPr>
        <p:txBody>
          <a:bodyPr/>
          <a:lstStyle/>
          <a:p>
            <a:r>
              <a:rPr lang="zh-CN" altLang="en-US" sz="2800" dirty="0" smtClean="0"/>
              <a:t>优化：考虑这样一段伪代码！</a:t>
            </a:r>
            <a:endParaRPr lang="en-US" altLang="zh-CN" sz="28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800" b="1" dirty="0" smtClean="0"/>
              <a:t>        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/>
              <a:t>	</a:t>
            </a:r>
            <a:r>
              <a:rPr lang="zh-CN" altLang="en-US" sz="2800" b="1" dirty="0" smtClean="0"/>
              <a:t>和</a:t>
            </a:r>
            <a:r>
              <a:rPr lang="en-US" altLang="zh-CN" sz="2800" b="1" dirty="0" smtClean="0"/>
              <a:t>01</a:t>
            </a:r>
            <a:r>
              <a:rPr lang="zh-CN" altLang="en-US" sz="2800" b="1" dirty="0" smtClean="0"/>
              <a:t>背包在第二层循环上有什么区别？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/>
              <a:t>	</a:t>
            </a:r>
            <a:r>
              <a:rPr lang="en-US" altLang="zh-CN" sz="2800" b="1" dirty="0" smtClean="0"/>
              <a:t>j</a:t>
            </a:r>
            <a:r>
              <a:rPr lang="zh-CN" altLang="en-US" sz="2800" b="1" dirty="0" smtClean="0"/>
              <a:t>的循环顺序不同了！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/>
              <a:t>	</a:t>
            </a:r>
            <a:r>
              <a:rPr lang="zh-CN" altLang="en-US" sz="2800" b="1" dirty="0" smtClean="0"/>
              <a:t>为什么？</a:t>
            </a:r>
            <a:endParaRPr lang="en-US" altLang="zh-CN" sz="2800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362200"/>
            <a:ext cx="504062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48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/>
              <a:t>背包问题选讲之完全背包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8286750" cy="4879975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解释：</a:t>
            </a:r>
            <a:r>
              <a:rPr lang="en-US" altLang="zh-CN" sz="2800" dirty="0"/>
              <a:t>首先想想为什么P01中要按照v=V..0的逆序来循环。这是因为要</a:t>
            </a:r>
            <a:r>
              <a:rPr lang="en-US" altLang="zh-CN" sz="2800" b="1" dirty="0"/>
              <a:t>保证第i次循环中的状态f[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][v]</a:t>
            </a:r>
            <a:r>
              <a:rPr lang="en-US" altLang="zh-CN" sz="2800" b="1" dirty="0" err="1"/>
              <a:t>是由状态f</a:t>
            </a:r>
            <a:r>
              <a:rPr lang="en-US" altLang="zh-CN" sz="2800" b="1" dirty="0"/>
              <a:t>[i-1] [v-c[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]]递推而来</a:t>
            </a:r>
            <a:r>
              <a:rPr lang="en-US" altLang="zh-CN" sz="2800" dirty="0"/>
              <a:t>。换句话说，这正是为了</a:t>
            </a:r>
            <a:r>
              <a:rPr lang="en-US" altLang="zh-CN" sz="2800" b="1" dirty="0"/>
              <a:t>保证每件物品只选一次</a:t>
            </a:r>
            <a:r>
              <a:rPr lang="en-US" altLang="zh-CN" sz="2800" dirty="0"/>
              <a:t>，保证在考虑“选入第i件物品”这件策略时，依据的是一个绝无已经选入第i件物品的 </a:t>
            </a:r>
            <a:r>
              <a:rPr lang="en-US" altLang="zh-CN" sz="2800" b="1" dirty="0" err="1"/>
              <a:t>子结果f</a:t>
            </a:r>
            <a:r>
              <a:rPr lang="en-US" altLang="zh-CN" sz="2800" b="1" dirty="0"/>
              <a:t>[i-1][v-c[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]]</a:t>
            </a:r>
            <a:r>
              <a:rPr lang="en-US" altLang="zh-CN" sz="2800" dirty="0"/>
              <a:t>。而现在完全背包的特点恰是每种物品可选无限件，所以在考虑</a:t>
            </a:r>
            <a:r>
              <a:rPr lang="en-US" altLang="zh-CN" sz="2800" b="1" dirty="0"/>
              <a:t>“加选一件第i种物品”</a:t>
            </a:r>
            <a:r>
              <a:rPr lang="en-US" altLang="zh-CN" sz="2800" dirty="0"/>
              <a:t>这种策略时</a:t>
            </a:r>
            <a:r>
              <a:rPr lang="en-US" altLang="zh-CN" sz="2800" dirty="0" smtClean="0"/>
              <a:t>，却正需要一个</a:t>
            </a:r>
            <a:r>
              <a:rPr lang="en-US" altLang="zh-CN" sz="2800" b="1" dirty="0" smtClean="0"/>
              <a:t>可能已选入第i种物品的子结果f[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][v-c[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]]，</a:t>
            </a:r>
            <a:r>
              <a:rPr lang="en-US" altLang="zh-CN" sz="2800" dirty="0" err="1"/>
              <a:t>所以就可以并且必须采用v</a:t>
            </a:r>
            <a:r>
              <a:rPr lang="en-US" altLang="zh-CN" sz="2800" dirty="0"/>
              <a:t>=0..V的顺序循环</a:t>
            </a:r>
            <a:r>
              <a:rPr lang="en-US" altLang="zh-CN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5594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/>
              <a:t>2</a:t>
            </a:r>
            <a:r>
              <a:rPr lang="en-US" altLang="zh-CN" sz="4800" b="1" dirty="0" smtClean="0"/>
              <a:t>-dimensional DP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89375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问题</a:t>
            </a:r>
            <a:r>
              <a:rPr lang="zh-CN" altLang="en-US" sz="3600" dirty="0" smtClean="0"/>
              <a:t>：给两个字符串</a:t>
            </a:r>
            <a:r>
              <a:rPr lang="en-US" altLang="zh-CN" sz="3600" dirty="0" smtClean="0"/>
              <a:t>x</a:t>
            </a:r>
            <a:r>
              <a:rPr lang="zh-CN" altLang="en-US" sz="3600" dirty="0" smtClean="0"/>
              <a:t>，</a:t>
            </a:r>
            <a:r>
              <a:rPr lang="en-US" altLang="zh-CN" sz="3600" dirty="0" smtClean="0"/>
              <a:t>y</a:t>
            </a:r>
            <a:r>
              <a:rPr lang="zh-CN" altLang="en-US" sz="3600" dirty="0" smtClean="0"/>
              <a:t>，找到最长公共子串</a:t>
            </a:r>
            <a:r>
              <a:rPr lang="en-US" altLang="zh-CN" sz="3600" dirty="0" smtClean="0"/>
              <a:t>(LCS)</a:t>
            </a:r>
            <a:r>
              <a:rPr lang="zh-CN" altLang="en-US" sz="3600" dirty="0" smtClean="0"/>
              <a:t>并打印长度</a:t>
            </a:r>
            <a:endParaRPr lang="en-US" altLang="zh-CN" sz="3600" dirty="0" smtClean="0"/>
          </a:p>
          <a:p>
            <a:r>
              <a:rPr lang="zh-CN" altLang="en-US" sz="3600" b="1" dirty="0"/>
              <a:t>样</a:t>
            </a:r>
            <a:r>
              <a:rPr lang="zh-CN" altLang="en-US" sz="3600" b="1" dirty="0" smtClean="0"/>
              <a:t>例</a:t>
            </a:r>
            <a:r>
              <a:rPr lang="zh-CN" altLang="en-US" sz="3600" dirty="0" smtClean="0"/>
              <a:t>：</a:t>
            </a:r>
            <a:r>
              <a:rPr lang="en-US" altLang="zh-CN" sz="3600" dirty="0" smtClean="0"/>
              <a:t>	</a:t>
            </a:r>
          </a:p>
          <a:p>
            <a:pPr marL="1028700" lvl="3" indent="0">
              <a:buNone/>
            </a:pPr>
            <a:r>
              <a:rPr lang="en-US" altLang="zh-CN" sz="3200" i="1" dirty="0" smtClean="0"/>
              <a:t>x</a:t>
            </a:r>
            <a:r>
              <a:rPr lang="en-US" altLang="zh-CN" sz="3200" dirty="0"/>
              <a:t>: A</a:t>
            </a:r>
            <a:r>
              <a:rPr lang="en-US" altLang="zh-CN" sz="3200" b="1" dirty="0"/>
              <a:t>BC</a:t>
            </a:r>
            <a:r>
              <a:rPr lang="en-US" altLang="zh-CN" sz="3200" dirty="0"/>
              <a:t>BD</a:t>
            </a:r>
            <a:r>
              <a:rPr lang="en-US" altLang="zh-CN" sz="3200" b="1" dirty="0"/>
              <a:t>AB</a:t>
            </a:r>
          </a:p>
          <a:p>
            <a:pPr marL="1028700" lvl="3" indent="0">
              <a:buNone/>
            </a:pPr>
            <a:r>
              <a:rPr lang="en-US" altLang="zh-CN" sz="3200" i="1" dirty="0" smtClean="0"/>
              <a:t>y</a:t>
            </a:r>
            <a:r>
              <a:rPr lang="en-US" altLang="zh-CN" sz="3200" dirty="0"/>
              <a:t>: </a:t>
            </a:r>
            <a:r>
              <a:rPr lang="en-US" altLang="zh-CN" sz="3200" b="1" dirty="0"/>
              <a:t>B</a:t>
            </a:r>
            <a:r>
              <a:rPr lang="en-US" altLang="zh-CN" sz="3200" dirty="0"/>
              <a:t>D</a:t>
            </a:r>
            <a:r>
              <a:rPr lang="en-US" altLang="zh-CN" sz="3200" b="1" dirty="0"/>
              <a:t>CAB</a:t>
            </a:r>
            <a:r>
              <a:rPr lang="en-US" altLang="zh-CN" sz="3200" dirty="0"/>
              <a:t>C</a:t>
            </a:r>
          </a:p>
          <a:p>
            <a:pPr marL="1028700" lvl="3" indent="0">
              <a:buNone/>
            </a:pPr>
            <a:r>
              <a:rPr lang="en-US" altLang="zh-CN" sz="3200" dirty="0" smtClean="0"/>
              <a:t>“</a:t>
            </a:r>
            <a:r>
              <a:rPr lang="en-US" altLang="zh-CN" sz="3200" dirty="0"/>
              <a:t>BCAB” </a:t>
            </a:r>
            <a:r>
              <a:rPr lang="zh-CN" altLang="en-US" sz="3200" dirty="0" smtClean="0"/>
              <a:t>是最长公共子序列之一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所以答案是</a:t>
            </a:r>
            <a:r>
              <a:rPr lang="en-US" altLang="zh-CN" sz="3200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374748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/>
              <a:t>2</a:t>
            </a:r>
            <a:r>
              <a:rPr lang="en-US" altLang="zh-CN" sz="4800" b="1" dirty="0" smtClean="0"/>
              <a:t>-dimensional DP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904999"/>
            <a:ext cx="7886700" cy="495300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500" b="1" dirty="0" smtClean="0"/>
              <a:t>定义子问题：</a:t>
            </a:r>
            <a:endParaRPr lang="en-US" altLang="zh-CN" sz="3500" b="1" dirty="0" smtClean="0"/>
          </a:p>
          <a:p>
            <a:pPr lvl="1"/>
            <a:r>
              <a:rPr lang="en-US" altLang="zh-CN" sz="3900" i="1" dirty="0" err="1" smtClean="0"/>
              <a:t>Dij</a:t>
            </a:r>
            <a:r>
              <a:rPr lang="en-US" altLang="zh-CN" sz="3500" dirty="0"/>
              <a:t> </a:t>
            </a:r>
            <a:r>
              <a:rPr lang="zh-CN" altLang="en-US" sz="3500" dirty="0" smtClean="0"/>
              <a:t>表示字符串</a:t>
            </a:r>
            <a:r>
              <a:rPr lang="en-US" altLang="zh-CN" sz="3500" dirty="0" smtClean="0"/>
              <a:t> </a:t>
            </a:r>
            <a:r>
              <a:rPr lang="en-US" altLang="zh-CN" sz="3500" i="1" dirty="0" smtClean="0"/>
              <a:t>x</a:t>
            </a:r>
            <a:r>
              <a:rPr lang="en-US" altLang="zh-CN" sz="3500" dirty="0" smtClean="0"/>
              <a:t>1</a:t>
            </a:r>
            <a:r>
              <a:rPr lang="en-US" altLang="zh-CN" sz="3500" i="1" dirty="0"/>
              <a:t>...</a:t>
            </a:r>
            <a:r>
              <a:rPr lang="en-US" altLang="zh-CN" sz="3500" i="1" dirty="0" err="1"/>
              <a:t>i</a:t>
            </a:r>
            <a:r>
              <a:rPr lang="en-US" altLang="zh-CN" sz="3500" i="1" dirty="0"/>
              <a:t> </a:t>
            </a:r>
            <a:r>
              <a:rPr lang="zh-CN" altLang="en-US" sz="3500" dirty="0"/>
              <a:t>和</a:t>
            </a:r>
            <a:r>
              <a:rPr lang="en-US" altLang="zh-CN" sz="3500" i="1" dirty="0" smtClean="0"/>
              <a:t>y</a:t>
            </a:r>
            <a:r>
              <a:rPr lang="en-US" altLang="zh-CN" sz="3500" dirty="0" smtClean="0"/>
              <a:t>1</a:t>
            </a:r>
            <a:r>
              <a:rPr lang="en-US" altLang="zh-CN" sz="3500" i="1" dirty="0"/>
              <a:t>...</a:t>
            </a:r>
            <a:r>
              <a:rPr lang="en-US" altLang="zh-CN" sz="3500" i="1" dirty="0" smtClean="0"/>
              <a:t>j</a:t>
            </a:r>
            <a:r>
              <a:rPr lang="zh-CN" altLang="en-US" sz="3500" i="1" dirty="0" smtClean="0"/>
              <a:t>的</a:t>
            </a:r>
            <a:r>
              <a:rPr lang="en-US" altLang="zh-CN" sz="3500" i="1" dirty="0" smtClean="0"/>
              <a:t>LCS</a:t>
            </a:r>
            <a:endParaRPr lang="en-US" altLang="zh-CN" sz="3900" dirty="0" smtClean="0">
              <a:latin typeface="+mn-ea"/>
            </a:endParaRPr>
          </a:p>
          <a:p>
            <a:r>
              <a:rPr lang="zh-CN" altLang="en-US" sz="3500" b="1" dirty="0" smtClean="0">
                <a:latin typeface="+mn-ea"/>
              </a:rPr>
              <a:t>找到递推公式：</a:t>
            </a:r>
            <a:endParaRPr lang="en-US" altLang="zh-CN" sz="3500" b="1" dirty="0" smtClean="0">
              <a:latin typeface="+mn-ea"/>
            </a:endParaRPr>
          </a:p>
          <a:p>
            <a:pPr lvl="1"/>
            <a:r>
              <a:rPr lang="zh-CN" altLang="en-US" sz="3000" dirty="0"/>
              <a:t>如果</a:t>
            </a:r>
            <a:r>
              <a:rPr lang="en-US" altLang="zh-CN" sz="4300" dirty="0" smtClean="0"/>
              <a:t> </a:t>
            </a:r>
            <a:r>
              <a:rPr lang="en-US" altLang="zh-CN" sz="3500" i="1" dirty="0" smtClean="0"/>
              <a:t>x</a:t>
            </a:r>
            <a:r>
              <a:rPr lang="en-US" altLang="zh-CN" sz="2200" i="1" dirty="0" smtClean="0"/>
              <a:t>i </a:t>
            </a:r>
            <a:r>
              <a:rPr lang="en-US" altLang="zh-CN" sz="3500" dirty="0" smtClean="0"/>
              <a:t>= </a:t>
            </a:r>
            <a:r>
              <a:rPr lang="en-US" altLang="zh-CN" sz="3500" i="1" dirty="0" err="1" smtClean="0"/>
              <a:t>y</a:t>
            </a:r>
            <a:r>
              <a:rPr lang="en-US" altLang="zh-CN" sz="1900" i="1" dirty="0" err="1" smtClean="0"/>
              <a:t>j</a:t>
            </a:r>
            <a:r>
              <a:rPr lang="en-US" altLang="zh-CN" sz="1900" i="1" dirty="0" smtClean="0"/>
              <a:t> </a:t>
            </a:r>
            <a:r>
              <a:rPr lang="en-US" altLang="zh-CN" sz="3500" dirty="0" smtClean="0"/>
              <a:t>, </a:t>
            </a:r>
            <a:r>
              <a:rPr lang="zh-CN" altLang="en-US" sz="3500" dirty="0" smtClean="0"/>
              <a:t>那么这两个字符都对</a:t>
            </a:r>
            <a:r>
              <a:rPr lang="en-US" altLang="zh-CN" sz="3500" dirty="0" smtClean="0"/>
              <a:t> LCS</a:t>
            </a:r>
            <a:r>
              <a:rPr lang="zh-CN" altLang="en-US" sz="3500" dirty="0" smtClean="0"/>
              <a:t>做出“贡献”</a:t>
            </a:r>
            <a:endParaRPr lang="en-US" altLang="zh-CN" sz="3500" dirty="0" smtClean="0"/>
          </a:p>
          <a:p>
            <a:pPr marL="685800" lvl="2" indent="0">
              <a:buNone/>
            </a:pPr>
            <a:r>
              <a:rPr lang="en-US" altLang="zh-CN" sz="3900" i="1" dirty="0" err="1" smtClean="0"/>
              <a:t>D</a:t>
            </a:r>
            <a:r>
              <a:rPr lang="en-US" altLang="zh-CN" sz="2600" i="1" dirty="0" err="1" smtClean="0"/>
              <a:t>ij</a:t>
            </a:r>
            <a:r>
              <a:rPr lang="en-US" altLang="zh-CN" sz="2600" i="1" dirty="0" smtClean="0"/>
              <a:t> </a:t>
            </a:r>
            <a:r>
              <a:rPr lang="en-US" altLang="zh-CN" sz="3900" dirty="0" smtClean="0"/>
              <a:t>= </a:t>
            </a:r>
            <a:r>
              <a:rPr lang="en-US" altLang="zh-CN" sz="3900" i="1" dirty="0" smtClean="0"/>
              <a:t>D</a:t>
            </a:r>
            <a:r>
              <a:rPr lang="en-US" altLang="zh-CN" sz="3000" i="1" dirty="0" smtClean="0"/>
              <a:t>i</a:t>
            </a:r>
            <a:r>
              <a:rPr lang="en-US" altLang="zh-CN" sz="3000" dirty="0" smtClean="0"/>
              <a:t>−1</a:t>
            </a:r>
            <a:r>
              <a:rPr lang="en-US" altLang="zh-CN" sz="3000" i="1" dirty="0" smtClean="0"/>
              <a:t>,j</a:t>
            </a:r>
            <a:r>
              <a:rPr lang="en-US" altLang="zh-CN" sz="2600" dirty="0" smtClean="0"/>
              <a:t>−1 </a:t>
            </a:r>
            <a:r>
              <a:rPr lang="en-US" altLang="zh-CN" sz="3900" dirty="0" smtClean="0"/>
              <a:t>+ 1</a:t>
            </a:r>
          </a:p>
          <a:p>
            <a:pPr lvl="1"/>
            <a:r>
              <a:rPr lang="zh-CN" altLang="en-US" sz="3000" dirty="0" smtClean="0"/>
              <a:t>否则，两个字符对</a:t>
            </a:r>
            <a:r>
              <a:rPr lang="en-US" altLang="zh-CN" sz="3000" dirty="0" smtClean="0"/>
              <a:t>LCS</a:t>
            </a:r>
            <a:r>
              <a:rPr lang="zh-CN" altLang="en-US" sz="3000" dirty="0" smtClean="0"/>
              <a:t>都没有做出“贡献”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1200" dirty="0"/>
              <a:t>	</a:t>
            </a:r>
            <a:r>
              <a:rPr lang="en-US" altLang="zh-CN" sz="3900" i="1" dirty="0" err="1" smtClean="0"/>
              <a:t>D</a:t>
            </a:r>
            <a:r>
              <a:rPr lang="en-US" altLang="zh-CN" sz="1100" i="1" dirty="0" err="1" smtClean="0"/>
              <a:t>ij</a:t>
            </a:r>
            <a:r>
              <a:rPr lang="en-US" altLang="zh-CN" sz="1100" i="1" dirty="0" smtClean="0"/>
              <a:t> </a:t>
            </a:r>
            <a:r>
              <a:rPr lang="en-US" altLang="zh-CN" sz="3900" dirty="0"/>
              <a:t>= max{</a:t>
            </a:r>
            <a:r>
              <a:rPr lang="en-US" altLang="zh-CN" sz="3900" i="1" dirty="0"/>
              <a:t>D</a:t>
            </a:r>
            <a:r>
              <a:rPr lang="en-US" altLang="zh-CN" sz="2600" i="1" dirty="0"/>
              <a:t>i</a:t>
            </a:r>
            <a:r>
              <a:rPr lang="en-US" altLang="zh-CN" sz="2600" dirty="0"/>
              <a:t>−1</a:t>
            </a:r>
            <a:r>
              <a:rPr lang="en-US" altLang="zh-CN" sz="2600" i="1" dirty="0"/>
              <a:t>,j </a:t>
            </a:r>
            <a:r>
              <a:rPr lang="en-US" altLang="zh-CN" sz="3900" i="1" dirty="0"/>
              <a:t>,D</a:t>
            </a:r>
            <a:r>
              <a:rPr lang="en-US" altLang="zh-CN" sz="2600" i="1" dirty="0"/>
              <a:t>i,j</a:t>
            </a:r>
            <a:r>
              <a:rPr lang="en-US" altLang="zh-CN" sz="2600" dirty="0"/>
              <a:t>−1</a:t>
            </a:r>
            <a:r>
              <a:rPr lang="en-US" altLang="zh-CN" sz="3900" dirty="0"/>
              <a:t>}</a:t>
            </a:r>
          </a:p>
          <a:p>
            <a:r>
              <a:rPr lang="zh-CN" altLang="en-US" sz="3500" b="1" dirty="0" smtClean="0"/>
              <a:t>确定边界条件</a:t>
            </a:r>
            <a:endParaRPr lang="en-US" altLang="zh-CN" sz="3500" b="1" dirty="0" smtClean="0"/>
          </a:p>
          <a:p>
            <a:pPr marL="342900" lvl="1" indent="0">
              <a:buNone/>
            </a:pPr>
            <a:r>
              <a:rPr lang="en-US" altLang="zh-CN" i="1" dirty="0"/>
              <a:t>	</a:t>
            </a:r>
            <a:r>
              <a:rPr lang="en-US" altLang="zh-CN" sz="3200" i="1" dirty="0" smtClean="0"/>
              <a:t>D</a:t>
            </a:r>
            <a:r>
              <a:rPr lang="en-US" altLang="zh-CN" sz="2400" i="1" dirty="0" smtClean="0"/>
              <a:t>i</a:t>
            </a:r>
            <a:r>
              <a:rPr lang="en-US" altLang="zh-CN" sz="2400" dirty="0" smtClean="0"/>
              <a:t>0 </a:t>
            </a:r>
            <a:r>
              <a:rPr lang="en-US" altLang="zh-CN" sz="3200" dirty="0"/>
              <a:t>= </a:t>
            </a:r>
            <a:r>
              <a:rPr lang="en-US" altLang="zh-CN" sz="3200" i="1" dirty="0"/>
              <a:t>D</a:t>
            </a:r>
            <a:r>
              <a:rPr lang="en-US" altLang="zh-CN" sz="2000" dirty="0"/>
              <a:t>0</a:t>
            </a:r>
            <a:r>
              <a:rPr lang="en-US" altLang="zh-CN" sz="2000" i="1" dirty="0"/>
              <a:t>j </a:t>
            </a:r>
            <a:r>
              <a:rPr lang="en-US" altLang="zh-CN" sz="3200" dirty="0"/>
              <a:t>= 0</a:t>
            </a:r>
            <a:endParaRPr lang="en-US" altLang="zh-CN" sz="9600" b="1" dirty="0" smtClean="0">
              <a:latin typeface="+mn-ea"/>
            </a:endParaRPr>
          </a:p>
          <a:p>
            <a:pPr lvl="1"/>
            <a:endParaRPr lang="en-US" altLang="zh-CN" sz="3200" b="1" dirty="0" smtClean="0"/>
          </a:p>
          <a:p>
            <a:endParaRPr lang="en-US" altLang="zh-CN" sz="3500" dirty="0" smtClean="0">
              <a:latin typeface="+mn-ea"/>
            </a:endParaRPr>
          </a:p>
          <a:p>
            <a:endParaRPr lang="en-US" altLang="zh-CN" sz="3500" dirty="0" smtClean="0">
              <a:latin typeface="+mn-ea"/>
            </a:endParaRPr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25907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/>
              <a:t>2</a:t>
            </a:r>
            <a:r>
              <a:rPr lang="en-US" altLang="zh-CN" sz="4800" b="1" dirty="0" smtClean="0"/>
              <a:t>-dimensional DP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主要代码：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28" y="2445956"/>
            <a:ext cx="7209943" cy="359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40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11500" dirty="0" smtClean="0"/>
              <a:t> 谢谢观看</a:t>
            </a:r>
            <a:endParaRPr lang="zh-CN" altLang="en-US" sz="11500" dirty="0"/>
          </a:p>
        </p:txBody>
      </p:sp>
    </p:spTree>
    <p:extLst>
      <p:ext uri="{BB962C8B-B14F-4D97-AF65-F5344CB8AC3E}">
        <p14:creationId xmlns:p14="http://schemas.microsoft.com/office/powerpoint/2010/main" xmlns="" val="321548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 smtClean="0"/>
              <a:t>背包相关问题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部分背包问题</a:t>
            </a:r>
            <a:r>
              <a:rPr lang="zh-CN" altLang="en-US" sz="3200" dirty="0" smtClean="0"/>
              <a:t>：有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个物体，第</a:t>
            </a:r>
            <a:r>
              <a:rPr lang="en-US" altLang="zh-CN" sz="3200" dirty="0" err="1" smtClean="0"/>
              <a:t>i</a:t>
            </a:r>
            <a:r>
              <a:rPr lang="zh-CN" altLang="en-US" sz="3200" dirty="0" smtClean="0"/>
              <a:t>个物体的重量为</a:t>
            </a:r>
            <a:r>
              <a:rPr lang="en-US" altLang="zh-CN" sz="3200" dirty="0" err="1" smtClean="0"/>
              <a:t>wi</a:t>
            </a:r>
            <a:r>
              <a:rPr lang="zh-CN" altLang="en-US" sz="3200" dirty="0" smtClean="0"/>
              <a:t>，价值为</a:t>
            </a:r>
            <a:r>
              <a:rPr lang="en-US" altLang="zh-CN" sz="3200" dirty="0" smtClean="0"/>
              <a:t>vi</a:t>
            </a:r>
            <a:r>
              <a:rPr lang="zh-CN" altLang="en-US" sz="3200" dirty="0" smtClean="0"/>
              <a:t>。在总重量不超过</a:t>
            </a:r>
            <a:r>
              <a:rPr lang="en-US" altLang="zh-CN" sz="3200" dirty="0" smtClean="0"/>
              <a:t>c</a:t>
            </a:r>
            <a:r>
              <a:rPr lang="zh-CN" altLang="en-US" sz="3200" dirty="0" smtClean="0"/>
              <a:t>的情况下让总价值最高。每个物体都可以取走一部分，价值和重量按比例算。</a:t>
            </a:r>
            <a:endParaRPr lang="en-US" altLang="zh-CN" sz="3200" dirty="0" smtClean="0"/>
          </a:p>
          <a:p>
            <a:r>
              <a:rPr lang="zh-CN" altLang="en-US" sz="3200" b="1" dirty="0" smtClean="0"/>
              <a:t>分析</a:t>
            </a:r>
            <a:r>
              <a:rPr lang="zh-CN" altLang="en-US" sz="3200" dirty="0" smtClean="0"/>
              <a:t>：该题在上一题的基础上增加了价值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所以不能简单的从轻往重的拿（轻的可能      价值也小，价值大的可能比较重），所以一种直观的策略是优先拿性价比高的（单 位重量的价值大），直到重量和正好为</a:t>
            </a:r>
            <a:r>
              <a:rPr lang="en-US" altLang="zh-CN" sz="3200" dirty="0"/>
              <a:t>c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87172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 smtClean="0"/>
              <a:t>背包相关问题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乘船问题</a:t>
            </a:r>
            <a:r>
              <a:rPr lang="zh-CN" altLang="en-US" sz="3200" dirty="0" smtClean="0"/>
              <a:t>：有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个人，第</a:t>
            </a:r>
            <a:r>
              <a:rPr lang="en-US" altLang="zh-CN" sz="3200" dirty="0" err="1" smtClean="0"/>
              <a:t>i</a:t>
            </a:r>
            <a:r>
              <a:rPr lang="zh-CN" altLang="en-US" sz="3200" dirty="0" smtClean="0"/>
              <a:t>个人重量为</a:t>
            </a:r>
            <a:r>
              <a:rPr lang="en-US" altLang="zh-CN" sz="3200" dirty="0" err="1" smtClean="0"/>
              <a:t>wi</a:t>
            </a:r>
            <a:r>
              <a:rPr lang="zh-CN" altLang="en-US" sz="3200" dirty="0" smtClean="0"/>
              <a:t>。每艘船最大载重为</a:t>
            </a:r>
            <a:r>
              <a:rPr lang="en-US" altLang="zh-CN" sz="3200" dirty="0" smtClean="0"/>
              <a:t>c</a:t>
            </a:r>
            <a:r>
              <a:rPr lang="zh-CN" altLang="en-US" sz="3200" dirty="0" smtClean="0"/>
              <a:t>，且最多只能乘两个人。用最少的船装载所有人。</a:t>
            </a:r>
            <a:endParaRPr lang="en-US" altLang="zh-CN" sz="3200" dirty="0" smtClean="0"/>
          </a:p>
          <a:p>
            <a:r>
              <a:rPr lang="zh-CN" altLang="en-US" sz="3200" b="1" dirty="0" smtClean="0"/>
              <a:t>分析</a:t>
            </a:r>
            <a:r>
              <a:rPr lang="zh-CN" altLang="en-US" sz="3200" dirty="0" smtClean="0"/>
              <a:t>：考虑最轻的人。如果其他人和最轻的人同坐一条船都会超重，那么乘船方式是每人一艘（为什么？）。否则，和最重的人一起坐。该策略可以让当前“浪费”最少。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343187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 smtClean="0"/>
              <a:t>活动选择问题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032" y="1219200"/>
            <a:ext cx="7886700" cy="4724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900" dirty="0" smtClean="0"/>
          </a:p>
          <a:p>
            <a:r>
              <a:rPr lang="zh-CN" altLang="en-US" sz="3200" dirty="0"/>
              <a:t>输入</a:t>
            </a:r>
            <a:r>
              <a:rPr lang="en-US" altLang="zh-CN" sz="3900" dirty="0" smtClean="0"/>
              <a:t>: </a:t>
            </a:r>
            <a:r>
              <a:rPr lang="zh-CN" altLang="en-US" sz="3200" dirty="0" smtClean="0">
                <a:latin typeface="+mn-ea"/>
              </a:rPr>
              <a:t>一系列活动</a:t>
            </a:r>
            <a:r>
              <a:rPr lang="en-US" altLang="zh-CN" sz="3200" dirty="0" smtClean="0">
                <a:latin typeface="+mn-ea"/>
              </a:rPr>
              <a:t> </a:t>
            </a:r>
            <a:r>
              <a:rPr lang="en-US" altLang="zh-CN" sz="3900" dirty="0" smtClean="0"/>
              <a:t>A= </a:t>
            </a:r>
            <a:r>
              <a:rPr lang="en-US" altLang="zh-CN" sz="3900" dirty="0"/>
              <a:t>{</a:t>
            </a:r>
            <a:r>
              <a:rPr lang="en-US" altLang="zh-CN" sz="3900" i="1" dirty="0"/>
              <a:t>a</a:t>
            </a:r>
            <a:r>
              <a:rPr lang="en-US" altLang="zh-CN" sz="3900" i="1" baseline="-25000" dirty="0"/>
              <a:t>1</a:t>
            </a:r>
            <a:r>
              <a:rPr lang="en-US" altLang="zh-CN" sz="3900" dirty="0"/>
              <a:t>,…, </a:t>
            </a:r>
            <a:r>
              <a:rPr lang="en-US" altLang="zh-CN" sz="3900" i="1" dirty="0"/>
              <a:t>a</a:t>
            </a:r>
            <a:r>
              <a:rPr lang="en-US" altLang="zh-CN" sz="3900" i="1" baseline="-25000" dirty="0"/>
              <a:t>n</a:t>
            </a:r>
            <a:r>
              <a:rPr lang="en-US" altLang="zh-CN" sz="3900" dirty="0"/>
              <a:t>}</a:t>
            </a:r>
          </a:p>
          <a:p>
            <a:pPr lvl="1"/>
            <a:r>
              <a:rPr lang="zh-CN" altLang="en-US" sz="3200" dirty="0">
                <a:latin typeface="+mn-ea"/>
              </a:rPr>
              <a:t>每个</a:t>
            </a:r>
            <a:r>
              <a:rPr lang="zh-CN" altLang="en-US" sz="3200" dirty="0" smtClean="0">
                <a:latin typeface="+mn-ea"/>
              </a:rPr>
              <a:t>活动有起始时间和终止时间</a:t>
            </a:r>
            <a:endParaRPr lang="en-US" altLang="zh-CN" sz="3200" dirty="0" smtClean="0">
              <a:latin typeface="+mn-ea"/>
            </a:endParaRPr>
          </a:p>
          <a:p>
            <a:pPr marL="342900" lvl="1" indent="0">
              <a:buNone/>
            </a:pPr>
            <a:r>
              <a:rPr lang="en-US" altLang="zh-CN" sz="3500" i="1" dirty="0" err="1" smtClean="0"/>
              <a:t>a</a:t>
            </a:r>
            <a:r>
              <a:rPr lang="en-US" altLang="zh-CN" sz="3500" i="1" baseline="-25000" dirty="0" err="1" smtClean="0"/>
              <a:t>i</a:t>
            </a:r>
            <a:r>
              <a:rPr lang="en-US" altLang="zh-CN" sz="3500" dirty="0"/>
              <a:t>=(</a:t>
            </a:r>
            <a:r>
              <a:rPr lang="en-US" altLang="zh-CN" sz="3500" i="1" dirty="0" err="1" smtClean="0"/>
              <a:t>s</a:t>
            </a:r>
            <a:r>
              <a:rPr lang="en-US" altLang="zh-CN" sz="3500" i="1" baseline="-25000" dirty="0" err="1" smtClean="0"/>
              <a:t>i</a:t>
            </a:r>
            <a:r>
              <a:rPr lang="en-US" altLang="zh-CN" sz="3500" dirty="0"/>
              <a:t>, </a:t>
            </a:r>
            <a:r>
              <a:rPr lang="en-US" altLang="zh-CN" sz="3500" i="1" dirty="0" smtClean="0"/>
              <a:t>f</a:t>
            </a:r>
            <a:r>
              <a:rPr lang="en-US" altLang="zh-CN" sz="3500" i="1" baseline="-25000" dirty="0" smtClean="0"/>
              <a:t>i</a:t>
            </a:r>
            <a:r>
              <a:rPr lang="en-US" altLang="zh-CN" sz="3500" dirty="0"/>
              <a:t>)</a:t>
            </a:r>
          </a:p>
          <a:p>
            <a:r>
              <a:rPr lang="zh-CN" altLang="en-US" sz="3200" dirty="0" smtClean="0"/>
              <a:t>要求</a:t>
            </a:r>
            <a:r>
              <a:rPr lang="zh-CN" altLang="en-US" sz="3200" dirty="0"/>
              <a:t>：</a:t>
            </a:r>
            <a:r>
              <a:rPr lang="zh-CN" altLang="en-US" sz="3200" dirty="0" smtClean="0"/>
              <a:t>两个活动的时间不能有重合部分</a:t>
            </a:r>
            <a:endParaRPr lang="en-US" altLang="zh-CN" sz="3200" dirty="0" smtClean="0"/>
          </a:p>
          <a:p>
            <a:r>
              <a:rPr lang="zh-CN" altLang="en-US" sz="3200" dirty="0" smtClean="0"/>
              <a:t>输出：最多可以选择的活动的数量</a:t>
            </a:r>
            <a:endParaRPr lang="en-US" altLang="zh-CN" sz="3200" dirty="0" smtClean="0"/>
          </a:p>
          <a:p>
            <a:endParaRPr lang="en-US" altLang="zh-CN" sz="3200" dirty="0"/>
          </a:p>
          <a:p>
            <a:endParaRPr lang="zh-CN" altLang="en-US" dirty="0"/>
          </a:p>
        </p:txBody>
      </p:sp>
      <p:pic>
        <p:nvPicPr>
          <p:cNvPr id="5" name="Picture 2" descr="C:\cs5110\ch16\pg371a.pc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24400"/>
            <a:ext cx="7825107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668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 smtClean="0"/>
              <a:t>活动选择问题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策略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r>
              <a:rPr lang="zh-CN" altLang="en-US" sz="3200" dirty="0" smtClean="0"/>
              <a:t>按结束时间从小到大排序</a:t>
            </a:r>
            <a:endParaRPr lang="en-US" altLang="zh-CN" sz="3200" dirty="0" smtClean="0"/>
          </a:p>
          <a:p>
            <a:r>
              <a:rPr lang="zh-CN" altLang="en-US" sz="3200" dirty="0"/>
              <a:t>遍历一</a:t>
            </a:r>
            <a:r>
              <a:rPr lang="zh-CN" altLang="en-US" sz="3200" dirty="0" smtClean="0"/>
              <a:t>遍，选择结束时间早的活动</a:t>
            </a:r>
            <a:endParaRPr lang="en-US" altLang="zh-CN" sz="3200" dirty="0" smtClean="0"/>
          </a:p>
          <a:p>
            <a:r>
              <a:rPr lang="zh-CN" altLang="en-US" sz="3200" dirty="0" smtClean="0"/>
              <a:t>如果当前活动的时间与已选时间有冲突则跳过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3200" dirty="0" smtClean="0"/>
              <a:t>为什么？</a:t>
            </a:r>
            <a:endParaRPr lang="en-US" altLang="zh-CN" sz="3200" dirty="0" smtClean="0"/>
          </a:p>
          <a:p>
            <a:r>
              <a:rPr lang="zh-CN" altLang="en-US" sz="3200" b="1" dirty="0" smtClean="0"/>
              <a:t>这样的贪心策略会给剩下的活动更留下更多的时间</a:t>
            </a:r>
            <a:endParaRPr lang="en-US" altLang="zh-CN" sz="3200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974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 smtClean="0"/>
              <a:t>活动选择问题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主要代码：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62199"/>
            <a:ext cx="5924550" cy="43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43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760"/>
        </p:xfrm>
        <a:graphic>
          <a:graphicData uri="http://schemas.openxmlformats.org/drawingml/2006/table">
            <a:tbl>
              <a:tblPr/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820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821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822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823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824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825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826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827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828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829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830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831" name="Text Box 207"/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0     1    2     3     4     5     6     7    8     9    10   11   12   13   14   15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xmlns="" val="188542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5510</TotalTime>
  <Words>1412</Words>
  <Application>Microsoft Office PowerPoint</Application>
  <PresentationFormat>全屏显示(4:3)</PresentationFormat>
  <Paragraphs>168</Paragraphs>
  <Slides>36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 贪心与动态规划入门</vt:lpstr>
      <vt:lpstr>贪心算法</vt:lpstr>
      <vt:lpstr>背包相关问题</vt:lpstr>
      <vt:lpstr>背包相关问题</vt:lpstr>
      <vt:lpstr>背包相关问题</vt:lpstr>
      <vt:lpstr>活动选择问题</vt:lpstr>
      <vt:lpstr>活动选择问题</vt:lpstr>
      <vt:lpstr>活动选择问题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动态规划初步</vt:lpstr>
      <vt:lpstr>1-dimensional DP</vt:lpstr>
      <vt:lpstr>1-dimensional DP</vt:lpstr>
      <vt:lpstr>1-dimensional DP</vt:lpstr>
      <vt:lpstr>1-dimensional DP</vt:lpstr>
      <vt:lpstr>1-dimensional DP</vt:lpstr>
      <vt:lpstr>1-dimensional DP</vt:lpstr>
      <vt:lpstr>背包问题选讲之01背包</vt:lpstr>
      <vt:lpstr>背包问题选讲之01背包</vt:lpstr>
      <vt:lpstr>背包问题选讲之01背包</vt:lpstr>
      <vt:lpstr>背包问题选讲之01背包</vt:lpstr>
      <vt:lpstr>背包问题选讲之完全背包</vt:lpstr>
      <vt:lpstr>背包问题选讲之完全背包</vt:lpstr>
      <vt:lpstr>背包问题选讲之完全背包</vt:lpstr>
      <vt:lpstr>背包问题选讲之完全背包</vt:lpstr>
      <vt:lpstr>背包问题选讲之完全背包</vt:lpstr>
      <vt:lpstr>背包问题选讲之完全背包</vt:lpstr>
      <vt:lpstr>2-dimensional DP</vt:lpstr>
      <vt:lpstr>2-dimensional DP</vt:lpstr>
      <vt:lpstr>2-dimensional DP</vt:lpstr>
      <vt:lpstr>幻灯片 36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贪心与动态规划入门</dc:title>
  <dc:creator>Administrator</dc:creator>
  <cp:lastModifiedBy>admin</cp:lastModifiedBy>
  <cp:revision>56</cp:revision>
  <dcterms:created xsi:type="dcterms:W3CDTF">2006-08-16T00:00:00Z</dcterms:created>
  <dcterms:modified xsi:type="dcterms:W3CDTF">2017-08-04T00:51:48Z</dcterms:modified>
</cp:coreProperties>
</file>