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96" r:id="rId5"/>
    <p:sldId id="285" r:id="rId6"/>
    <p:sldId id="300" r:id="rId7"/>
    <p:sldId id="299" r:id="rId8"/>
    <p:sldId id="289" r:id="rId9"/>
    <p:sldId id="286" r:id="rId10"/>
    <p:sldId id="288" r:id="rId11"/>
    <p:sldId id="290" r:id="rId12"/>
    <p:sldId id="291" r:id="rId13"/>
    <p:sldId id="292" r:id="rId14"/>
    <p:sldId id="294" r:id="rId15"/>
    <p:sldId id="295" r:id="rId16"/>
    <p:sldId id="297" r:id="rId17"/>
    <p:sldId id="298" r:id="rId18"/>
    <p:sldId id="274" r:id="rId19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67"/>
    <p:restoredTop sz="94618"/>
  </p:normalViewPr>
  <p:slideViewPr>
    <p:cSldViewPr>
      <p:cViewPr varScale="1">
        <p:scale>
          <a:sx n="50" d="100"/>
          <a:sy n="50" d="100"/>
        </p:scale>
        <p:origin x="160" y="1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2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6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5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5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2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67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4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1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3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49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36106" y="3156023"/>
            <a:ext cx="588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Emergency </a:t>
            </a:r>
            <a:r>
              <a:rPr lang="en-US" sz="3600" smtClean="0"/>
              <a:t>Medical System </a:t>
            </a:r>
            <a:endParaRPr lang="zh-CN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Group : </a:t>
            </a:r>
            <a:r>
              <a:rPr lang="en-US" altLang="zh-CN" dirty="0" err="1" smtClean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Tiercel</a:t>
            </a:r>
            <a:endParaRPr lang="zh-CN" altLang="en-US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94593" y="2295118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9042039" y="2202739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7054" y="2929983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Screen </a:t>
            </a:r>
            <a:r>
              <a:rPr lang="en-US" altLang="zh-CN" sz="3600" b="1" dirty="0" smtClean="0"/>
              <a:t>Shots</a:t>
            </a:r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804536" y="67805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Main </a:t>
            </a:r>
            <a:r>
              <a:rPr lang="en-US" altLang="zh-CN" b="1" dirty="0" smtClean="0"/>
              <a:t>Page</a:t>
            </a:r>
            <a:r>
              <a:rPr lang="zh-CN" altLang="en-US" b="1" dirty="0" smtClean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457522" y="4149080"/>
            <a:ext cx="13105456" cy="28803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38822" y="5553946"/>
            <a:ext cx="7488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1. Log In Part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2. SOS Button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: Patient send SOS request to EMS Conductor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3. Enroll Button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: Patient input personal information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0750" y="-171400"/>
            <a:ext cx="8784976" cy="6469988"/>
            <a:chOff x="1846734" y="0"/>
            <a:chExt cx="8712968" cy="6781109"/>
          </a:xfrm>
        </p:grpSpPr>
        <p:pic>
          <p:nvPicPr>
            <p:cNvPr id="11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6734" y="0"/>
              <a:ext cx="8712968" cy="67811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886" y="1226937"/>
              <a:ext cx="5832648" cy="3646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7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4647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en-US" altLang="zh-CN" b="1" dirty="0" smtClean="0"/>
              <a:t>Patient </a:t>
            </a:r>
            <a:r>
              <a:rPr lang="mr-IN" altLang="zh-CN" b="1" dirty="0" smtClean="0"/>
              <a:t>–</a:t>
            </a:r>
            <a:r>
              <a:rPr lang="en-US" altLang="zh-CN" b="1" dirty="0" smtClean="0"/>
              <a:t> Send And View SOS Request</a:t>
            </a:r>
            <a:endParaRPr lang="zh-CN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772816"/>
            <a:ext cx="5976664" cy="4261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7215" y="3068960"/>
            <a:ext cx="3013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Select body parts and 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relevant symptom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404939" y="290553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252055" y="487845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72" y="2336935"/>
            <a:ext cx="4536504" cy="23356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40578" y="3903781"/>
            <a:ext cx="354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Input contact information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7215" y="4466644"/>
            <a:ext cx="2819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 SOS Request Procedure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65" y="1791269"/>
            <a:ext cx="4637429" cy="42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en-US" altLang="zh-CN" b="1" dirty="0" smtClean="0"/>
              <a:t>Patient </a:t>
            </a:r>
            <a:r>
              <a:rPr lang="mr-IN" altLang="zh-CN" b="1" dirty="0" smtClean="0"/>
              <a:t>–</a:t>
            </a:r>
            <a:r>
              <a:rPr lang="en-US" altLang="zh-CN" b="1" dirty="0" smtClean="0"/>
              <a:t> Make appointment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606" y="3258849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Choose doctor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</a:t>
            </a: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        date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</a:t>
            </a: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        time slot</a:t>
            </a:r>
          </a:p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 doctor’s picture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606" y="26276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Doctor Reservation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30610" y="5013176"/>
            <a:ext cx="35643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2" y="817518"/>
            <a:ext cx="741645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483920" y="678052"/>
            <a:ext cx="592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EMS Conductor </a:t>
            </a:r>
            <a:r>
              <a:rPr lang="mr-IN" altLang="zh-CN" b="1" dirty="0" smtClean="0"/>
              <a:t>–</a:t>
            </a:r>
            <a:r>
              <a:rPr lang="en-US" altLang="zh-CN" b="1" dirty="0" smtClean="0"/>
              <a:t> Assign Ambulance and Therapy  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10630" y="3918054"/>
            <a:ext cx="250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Assign ambulance and first-aiders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445" y="3356992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Conduct Ambulance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4720" y="3189169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Conduct </a:t>
            </a:r>
            <a:r>
              <a: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Doctor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45089" y="3789040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39135" y="3726324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2" y="1613065"/>
            <a:ext cx="5299866" cy="43519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2" t="6257"/>
          <a:stretch/>
        </p:blipFill>
        <p:spPr>
          <a:xfrm>
            <a:off x="3529182" y="1613065"/>
            <a:ext cx="5299866" cy="43519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6" t="3148"/>
          <a:stretch/>
        </p:blipFill>
        <p:spPr>
          <a:xfrm>
            <a:off x="3549596" y="1589628"/>
            <a:ext cx="5279452" cy="43173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0724" y="3894148"/>
            <a:ext cx="263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Assign Therapy</a:t>
            </a:r>
          </a:p>
          <a:p>
            <a:r>
              <a: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to patients and </a:t>
            </a:r>
          </a:p>
          <a:p>
            <a:r>
              <a: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first-aiders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4" t="3396"/>
          <a:stretch/>
        </p:blipFill>
        <p:spPr>
          <a:xfrm>
            <a:off x="3598658" y="1578397"/>
            <a:ext cx="5230390" cy="43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b="1" dirty="0" smtClean="0"/>
              <a:t>  </a:t>
            </a:r>
            <a:r>
              <a:rPr lang="en-US" altLang="zh-CN" b="1" dirty="0" smtClean="0"/>
              <a:t>First-aider </a:t>
            </a:r>
            <a:r>
              <a:rPr lang="mr-IN" altLang="zh-CN" b="1" dirty="0" smtClean="0"/>
              <a:t>–</a:t>
            </a:r>
            <a:r>
              <a:rPr lang="en-US" altLang="zh-CN" b="1" dirty="0" smtClean="0"/>
              <a:t> Execute medical service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8194" y="2572600"/>
            <a:ext cx="2937396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Send Action Message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68194" y="3071162"/>
            <a:ext cx="2710788" cy="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8" y="1367188"/>
            <a:ext cx="6975433" cy="5157192"/>
          </a:xfrm>
          <a:prstGeom prst="rect">
            <a:avLst/>
          </a:prstGeom>
        </p:spPr>
      </p:pic>
      <p:sp>
        <p:nvSpPr>
          <p:cNvPr id="16" name="Rectangle 80"/>
          <p:cNvSpPr/>
          <p:nvPr/>
        </p:nvSpPr>
        <p:spPr>
          <a:xfrm>
            <a:off x="1368194" y="3071162"/>
            <a:ext cx="2361919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View Navigation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49" y="1367188"/>
            <a:ext cx="736056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58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/>
              <a:t>  Doctor</a:t>
            </a:r>
            <a:r>
              <a:rPr lang="en-US" altLang="zh-CN" b="1" dirty="0" smtClean="0"/>
              <a:t> </a:t>
            </a:r>
            <a:r>
              <a:rPr lang="mr-IN" altLang="zh-CN" b="1" dirty="0" smtClean="0"/>
              <a:t>–</a:t>
            </a:r>
            <a:r>
              <a:rPr lang="en-US" altLang="zh-CN" b="1" dirty="0" smtClean="0"/>
              <a:t> Deal with SOS request and Appointment</a:t>
            </a:r>
            <a:endParaRPr lang="zh-CN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4" y="1772816"/>
            <a:ext cx="6061502" cy="4261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7215" y="3068960"/>
            <a:ext cx="301355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View SOS request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404939" y="2905532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252055" y="4878452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7215" y="3824960"/>
            <a:ext cx="354575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Manage Appointment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7215" y="4466644"/>
            <a:ext cx="281919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Make Diagnose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772816"/>
            <a:ext cx="6131885" cy="42619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3" y="1772816"/>
            <a:ext cx="6061503" cy="42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7054" y="2929983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Project Demo</a:t>
            </a:r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429397"/>
            <a:chOff x="3862958" y="1655787"/>
            <a:chExt cx="3816424" cy="3429397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6"/>
              <a:ext cx="1944216" cy="4320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Group</a:t>
              </a:r>
              <a:r>
                <a:rPr lang="zh-CN" altLang="en-US" dirty="0" smtClean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 ：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Tiercel</a:t>
              </a:r>
              <a:endPara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48932" y="2360078"/>
            <a:ext cx="225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CONTENTS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124744"/>
            <a:ext cx="2935878" cy="488790"/>
            <a:chOff x="4727054" y="1768670"/>
            <a:chExt cx="2935878" cy="488790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Problem Statement</a:t>
              </a:r>
              <a:endParaRPr lang="zh-CN" altLang="en-US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07596" y="2039568"/>
            <a:ext cx="1909956" cy="488790"/>
            <a:chOff x="4727054" y="3140968"/>
            <a:chExt cx="1909956" cy="488790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Approach</a:t>
              </a:r>
              <a:endParaRPr lang="zh-CN" altLang="en-US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07596" y="2954392"/>
            <a:ext cx="2281853" cy="488790"/>
            <a:chOff x="4727054" y="4413802"/>
            <a:chExt cx="2281853" cy="488790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Object Model</a:t>
              </a:r>
              <a:endParaRPr lang="zh-CN" altLang="en-US" b="1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3CAD1D57-A211-44D8-892B-97DAE6828F5A}"/>
              </a:ext>
            </a:extLst>
          </p:cNvPr>
          <p:cNvGrpSpPr/>
          <p:nvPr/>
        </p:nvGrpSpPr>
        <p:grpSpPr>
          <a:xfrm>
            <a:off x="4707596" y="3928945"/>
            <a:ext cx="2307501" cy="488790"/>
            <a:chOff x="4727054" y="4413802"/>
            <a:chExt cx="2307501" cy="488790"/>
          </a:xfrm>
        </p:grpSpPr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xmlns="" id="{A9FBF5A1-7233-4BFB-BE52-3C7EBE48845D}"/>
                </a:ext>
              </a:extLst>
            </p:cNvPr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xmlns="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>
                <a:extLst>
                  <a:ext uri="{FF2B5EF4-FFF2-40B4-BE49-F238E27FC236}">
                    <a16:creationId xmlns:a16="http://schemas.microsoft.com/office/drawing/2014/main" xmlns="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xmlns="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xmlns="" id="{B0330DDB-0C00-4A43-9F13-06FDADEF338B}"/>
                </a:ext>
              </a:extLst>
            </p:cNvPr>
            <p:cNvSpPr txBox="1"/>
            <p:nvPr/>
          </p:nvSpPr>
          <p:spPr>
            <a:xfrm>
              <a:off x="5375126" y="4417948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Screen Shots</a:t>
              </a:r>
              <a:endParaRPr lang="zh-CN" altLang="en-US" b="1" dirty="0"/>
            </a:p>
          </p:txBody>
        </p:sp>
      </p:grpSp>
      <p:grpSp>
        <p:nvGrpSpPr>
          <p:cNvPr id="47" name="组合 37">
            <a:extLst>
              <a:ext uri="{FF2B5EF4-FFF2-40B4-BE49-F238E27FC236}">
                <a16:creationId xmlns:a16="http://schemas.microsoft.com/office/drawing/2014/main" xmlns="" id="{3CAD1D57-A211-44D8-892B-97DAE6828F5A}"/>
              </a:ext>
            </a:extLst>
          </p:cNvPr>
          <p:cNvGrpSpPr/>
          <p:nvPr/>
        </p:nvGrpSpPr>
        <p:grpSpPr>
          <a:xfrm>
            <a:off x="4707596" y="4847915"/>
            <a:ext cx="2320325" cy="488790"/>
            <a:chOff x="4727054" y="4413802"/>
            <a:chExt cx="2320325" cy="488790"/>
          </a:xfrm>
        </p:grpSpPr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xmlns="" id="{A9FBF5A1-7233-4BFB-BE52-3C7EBE48845D}"/>
                </a:ext>
              </a:extLst>
            </p:cNvPr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grpSp>
          <p:nvGrpSpPr>
            <p:cNvPr id="49" name="组合 41">
              <a:extLst>
                <a:ext uri="{FF2B5EF4-FFF2-40B4-BE49-F238E27FC236}">
                  <a16:creationId xmlns:a16="http://schemas.microsoft.com/office/drawing/2014/main" xmlns="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51" name="左中括号 44">
                <a:extLst>
                  <a:ext uri="{FF2B5EF4-FFF2-40B4-BE49-F238E27FC236}">
                    <a16:creationId xmlns:a16="http://schemas.microsoft.com/office/drawing/2014/main" xmlns="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左中括号 45">
                <a:extLst>
                  <a:ext uri="{FF2B5EF4-FFF2-40B4-BE49-F238E27FC236}">
                    <a16:creationId xmlns:a16="http://schemas.microsoft.com/office/drawing/2014/main" xmlns="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xmlns="" id="{B0330DDB-0C00-4A43-9F13-06FDADEF338B}"/>
                </a:ext>
              </a:extLst>
            </p:cNvPr>
            <p:cNvSpPr txBox="1"/>
            <p:nvPr/>
          </p:nvSpPr>
          <p:spPr>
            <a:xfrm>
              <a:off x="5375126" y="4417948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Project Demo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14659" y="2929983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Problem Statement</a:t>
            </a:r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Problem Statement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0"/>
          <p:cNvSpPr/>
          <p:nvPr/>
        </p:nvSpPr>
        <p:spPr>
          <a:xfrm>
            <a:off x="3120572" y="1568752"/>
            <a:ext cx="3591358" cy="54344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Information</a:t>
            </a:r>
            <a:r>
              <a:rPr lang="zh-CN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altLang="zh-CN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</a:t>
            </a:r>
            <a:r>
              <a:rPr 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naccuracy</a:t>
            </a:r>
            <a:endParaRPr lang="en-US" altLang="zh-CN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8820" y="1355212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Calling emergency </a:t>
            </a:r>
            <a:r>
              <a:rPr lang="en-US" altLang="zh-CN" sz="1400" dirty="0" smtClean="0"/>
              <a:t>service</a:t>
            </a:r>
          </a:p>
          <a:p>
            <a:pPr algn="ctr">
              <a:lnSpc>
                <a:spcPct val="150000"/>
              </a:lnSpc>
            </a:pP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sz="1400" dirty="0" smtClean="0"/>
              <a:t>Specific</a:t>
            </a:r>
            <a:r>
              <a:rPr lang="zh-CN" altLang="en-US" sz="1400" dirty="0"/>
              <a:t>、</a:t>
            </a:r>
            <a:r>
              <a:rPr lang="en-US" sz="1400" dirty="0"/>
              <a:t>accurate information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22622" y="1483531"/>
            <a:ext cx="4183603" cy="4330210"/>
            <a:chOff x="7683929" y="2978422"/>
            <a:chExt cx="8677039" cy="8670987"/>
          </a:xfrm>
        </p:grpSpPr>
        <p:cxnSp>
          <p:nvCxnSpPr>
            <p:cNvPr id="19" name="Straight Connector 3"/>
            <p:cNvCxnSpPr/>
            <p:nvPr/>
          </p:nvCxnSpPr>
          <p:spPr>
            <a:xfrm rot="21316916" flipV="1">
              <a:off x="8016485" y="4034182"/>
              <a:ext cx="7978030" cy="6692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051014" y="175365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5909" y="290578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0774" y="398590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7157" y="5066020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094312" y="1819173"/>
            <a:ext cx="299048" cy="358546"/>
            <a:chOff x="1918742" y="4005064"/>
            <a:chExt cx="288032" cy="5760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062758" y="4005064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18742" y="414908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80"/>
          <p:cNvSpPr/>
          <p:nvPr/>
        </p:nvSpPr>
        <p:spPr>
          <a:xfrm>
            <a:off x="3016386" y="2634057"/>
            <a:ext cx="2690406" cy="54344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Untimely</a:t>
            </a: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altLang="zh-CN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Rescue</a:t>
            </a:r>
            <a:endParaRPr lang="en-US" altLang="zh-CN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2" name="Rectangle 80"/>
          <p:cNvSpPr/>
          <p:nvPr/>
        </p:nvSpPr>
        <p:spPr>
          <a:xfrm>
            <a:off x="1391298" y="3742097"/>
            <a:ext cx="3261972" cy="54742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Untraceable Process</a:t>
            </a:r>
            <a:endParaRPr lang="en-US" altLang="zh-CN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13908" y="4009037"/>
            <a:ext cx="3347690" cy="82794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emergency </a:t>
            </a:r>
            <a:r>
              <a:rPr lang="en-US" sz="1400" dirty="0"/>
              <a:t>response procedures </a:t>
            </a:r>
            <a:r>
              <a:rPr lang="en-US" sz="1400" dirty="0" smtClean="0"/>
              <a:t>ambulance's </a:t>
            </a:r>
            <a:r>
              <a:rPr lang="en-US" sz="1400" dirty="0"/>
              <a:t>real-time status</a:t>
            </a:r>
            <a:endParaRPr lang="en-US" altLang="zh-CN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425439" y="2733245"/>
            <a:ext cx="3347690" cy="115104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Waiting for an ambulance</a:t>
            </a:r>
          </a:p>
          <a:p>
            <a:pPr algn="ctr">
              <a:lnSpc>
                <a:spcPct val="150000"/>
              </a:lnSpc>
            </a:pP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en-US" sz="1400" dirty="0"/>
              <a:t>Proper</a:t>
            </a:r>
            <a:r>
              <a:rPr lang="zh-CN" altLang="en-US" sz="1400" dirty="0"/>
              <a:t>、</a:t>
            </a:r>
            <a:r>
              <a:rPr lang="en-US" sz="1400" dirty="0"/>
              <a:t>effective treatment </a:t>
            </a:r>
            <a:endParaRPr lang="en-US" altLang="zh-CN" sz="1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924479" y="3177503"/>
            <a:ext cx="299048" cy="358546"/>
            <a:chOff x="1918742" y="4005064"/>
            <a:chExt cx="288032" cy="57606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062758" y="4005064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918742" y="414908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80"/>
          <p:cNvSpPr/>
          <p:nvPr/>
        </p:nvSpPr>
        <p:spPr>
          <a:xfrm>
            <a:off x="1224913" y="4873567"/>
            <a:ext cx="2284974" cy="91675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Inaccessible</a:t>
            </a:r>
          </a:p>
          <a:p>
            <a:pPr>
              <a:lnSpc>
                <a:spcPct val="150000"/>
              </a:lnSpc>
            </a:pPr>
            <a:r>
              <a:rPr lang="en-US" altLang="zh-CN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Appointment</a:t>
            </a:r>
            <a:endParaRPr lang="en-US" altLang="zh-CN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12215" y="5050276"/>
            <a:ext cx="3561788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hospital doctors </a:t>
            </a:r>
            <a:r>
              <a:rPr lang="en-US" altLang="zh-CN" sz="1400" dirty="0"/>
              <a:t>reservation</a:t>
            </a:r>
            <a:r>
              <a:rPr lang="en-US" sz="1400" dirty="0"/>
              <a:t>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manage health </a:t>
            </a:r>
            <a:r>
              <a:rPr lang="en-US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uniformly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37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1" grpId="0"/>
      <p:bldP spid="52" grpId="0"/>
      <p:bldP spid="53" grpId="0"/>
      <p:bldP spid="5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7054" y="2929983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Interesting Features</a:t>
            </a:r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F7CFA86-C7F1-4EA8-BFA9-B322A177D5C0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FAEC2DA8-8886-474A-AAF3-860C3EDD3613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596007ED-2AAD-450F-9D80-0836C7C78446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B0630F5-6E77-4360-9E7E-A1F91209EDCC}"/>
              </a:ext>
            </a:extLst>
          </p:cNvPr>
          <p:cNvSpPr/>
          <p:nvPr/>
        </p:nvSpPr>
        <p:spPr>
          <a:xfrm>
            <a:off x="9263558" y="69269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Interesting Feature</a:t>
            </a:r>
            <a:r>
              <a:rPr lang="zh-CN" altLang="en-US" b="1" dirty="0" smtClean="0"/>
              <a:t>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="" xmlns:a16="http://schemas.microsoft.com/office/drawing/2014/main" id="{08D745BD-7DC3-46AA-BE7A-C043283783E1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2E76B58-103C-4AC4-894B-0006A74F2EDD}"/>
              </a:ext>
            </a:extLst>
          </p:cNvPr>
          <p:cNvSpPr/>
          <p:nvPr/>
        </p:nvSpPr>
        <p:spPr>
          <a:xfrm>
            <a:off x="5159102" y="2060848"/>
            <a:ext cx="6048672" cy="3672408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3CBC109-1CE9-4EAD-87DD-4EBCF99B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949771"/>
            <a:ext cx="3181772" cy="5391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8" r="16331"/>
          <a:stretch/>
        </p:blipFill>
        <p:spPr>
          <a:xfrm>
            <a:off x="5647133" y="2478295"/>
            <a:ext cx="5256585" cy="2837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2"/>
          <a:stretch/>
        </p:blipFill>
        <p:spPr>
          <a:xfrm>
            <a:off x="5624210" y="2478296"/>
            <a:ext cx="5279507" cy="28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7054" y="2929983"/>
            <a:ext cx="645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Object Model And Key Roles</a:t>
            </a:r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1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0255" y="576965"/>
            <a:ext cx="220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Object </a:t>
            </a:r>
            <a:r>
              <a:rPr lang="en-US" altLang="zh-CN" b="1" dirty="0" smtClean="0"/>
              <a:t>model</a:t>
            </a:r>
            <a:endParaRPr lang="zh-CN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873016" y="509603"/>
            <a:ext cx="47239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38" y="0"/>
            <a:ext cx="8352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78017" y="61139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b="1" dirty="0" smtClean="0"/>
              <a:t>  </a:t>
            </a:r>
            <a:r>
              <a:rPr lang="en-US" altLang="zh-CN" b="1" dirty="0" smtClean="0"/>
              <a:t>Key Role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18" y="870890"/>
            <a:ext cx="3974604" cy="222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4" y="4270738"/>
            <a:ext cx="3279884" cy="2288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18" y="3905215"/>
            <a:ext cx="3760136" cy="2255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35" y="2531461"/>
            <a:ext cx="3485406" cy="2522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2" y="1114628"/>
            <a:ext cx="3183068" cy="26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234</Words>
  <Application>Microsoft Macintosh PowerPoint</Application>
  <PresentationFormat>Custom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Aparajita</vt:lpstr>
      <vt:lpstr>Arial Rounded MT Bold</vt:lpstr>
      <vt:lpstr>Calibri</vt:lpstr>
      <vt:lpstr>Open Sans</vt:lpstr>
      <vt:lpstr>宋体</vt:lpstr>
      <vt:lpstr>微软雅黑 Light</vt:lpstr>
      <vt:lpstr>汉仪大圣体简</vt:lpstr>
      <vt:lpstr>造字工房尚雅体演示版常规体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Xinyun Chen</cp:lastModifiedBy>
  <cp:revision>114</cp:revision>
  <dcterms:modified xsi:type="dcterms:W3CDTF">2017-12-13T02:08:57Z</dcterms:modified>
</cp:coreProperties>
</file>