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7" r:id="rId6"/>
    <p:sldId id="280" r:id="rId7"/>
    <p:sldId id="293" r:id="rId8"/>
    <p:sldId id="260" r:id="rId9"/>
    <p:sldId id="292" r:id="rId10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 autoAdjust="0"/>
    <p:restoredTop sz="94624"/>
  </p:normalViewPr>
  <p:slideViewPr>
    <p:cSldViewPr showGuides="1">
      <p:cViewPr varScale="1">
        <p:scale>
          <a:sx n="120" d="100"/>
          <a:sy n="120" d="100"/>
        </p:scale>
        <p:origin x="552" y="17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240823" y="1578005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Image Classification Using CNN </a:t>
            </a:r>
          </a:p>
          <a:p>
            <a:r>
              <a:rPr lang="en-US" altLang="zh-CN" sz="28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                         On CIFAR10</a:t>
            </a:r>
            <a:endParaRPr lang="zh-CN" altLang="en-US" sz="28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491880" y="2539714"/>
            <a:ext cx="4268373" cy="576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XinYun</a:t>
            </a:r>
            <a:r>
              <a:rPr lang="en-US" altLang="zh-CN" dirty="0"/>
              <a:t> Chen, </a:t>
            </a:r>
            <a:r>
              <a:rPr lang="en-US" altLang="zh-CN" dirty="0" err="1"/>
              <a:t>Haimin</a:t>
            </a:r>
            <a:r>
              <a:rPr lang="en-US" altLang="zh-CN" dirty="0"/>
              <a:t> Zhang</a:t>
            </a:r>
          </a:p>
          <a:p>
            <a:pPr algn="ctr"/>
            <a:r>
              <a:rPr lang="en-US" altLang="zh-CN" dirty="0" err="1"/>
              <a:t>Ninad</a:t>
            </a:r>
            <a:r>
              <a:rPr lang="en-US" altLang="zh-CN" dirty="0"/>
              <a:t> </a:t>
            </a:r>
            <a:r>
              <a:rPr lang="en-US" altLang="zh-CN" dirty="0" err="1"/>
              <a:t>Gadre</a:t>
            </a:r>
            <a:r>
              <a:rPr lang="en-US" altLang="zh-CN" dirty="0"/>
              <a:t>, </a:t>
            </a:r>
            <a:r>
              <a:rPr lang="en-US" altLang="zh-CN" dirty="0" err="1"/>
              <a:t>Krutika</a:t>
            </a:r>
            <a:r>
              <a:rPr lang="en-US" altLang="zh-CN" dirty="0"/>
              <a:t> Deshpande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椭圆 115"/>
          <p:cNvSpPr/>
          <p:nvPr/>
        </p:nvSpPr>
        <p:spPr>
          <a:xfrm>
            <a:off x="3116427" y="2329575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397686" y="248426"/>
            <a:ext cx="210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CONTENTS</a:t>
            </a:r>
            <a:endParaRPr lang="zh-CN" altLang="en-US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7C50E-9369-6A47-96DD-DEECC4D80C25}"/>
              </a:ext>
            </a:extLst>
          </p:cNvPr>
          <p:cNvGrpSpPr/>
          <p:nvPr/>
        </p:nvGrpSpPr>
        <p:grpSpPr>
          <a:xfrm>
            <a:off x="6135542" y="4088746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2AA47-6013-BF4C-9D67-E7FE0DF133D7}"/>
              </a:ext>
            </a:extLst>
          </p:cNvPr>
          <p:cNvGrpSpPr/>
          <p:nvPr/>
        </p:nvGrpSpPr>
        <p:grpSpPr>
          <a:xfrm>
            <a:off x="1891539" y="1486770"/>
            <a:ext cx="716648" cy="665195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AD1721-E67E-CE48-A90F-E843E99EFA97}"/>
              </a:ext>
            </a:extLst>
          </p:cNvPr>
          <p:cNvGrpSpPr/>
          <p:nvPr/>
        </p:nvGrpSpPr>
        <p:grpSpPr>
          <a:xfrm>
            <a:off x="4608067" y="3254518"/>
            <a:ext cx="716648" cy="716648"/>
            <a:chOff x="5849649" y="2714972"/>
            <a:chExt cx="716648" cy="716648"/>
          </a:xfrm>
        </p:grpSpPr>
        <p:sp>
          <p:nvSpPr>
            <p:cNvPr id="117" name="椭圆 116"/>
            <p:cNvSpPr/>
            <p:nvPr/>
          </p:nvSpPr>
          <p:spPr>
            <a:xfrm>
              <a:off x="58496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6084764" y="2916758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3367646" y="2533982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A95AE-01B4-774B-96F5-E5C6DEE1A722}"/>
              </a:ext>
            </a:extLst>
          </p:cNvPr>
          <p:cNvGrpSpPr/>
          <p:nvPr/>
        </p:nvGrpSpPr>
        <p:grpSpPr>
          <a:xfrm>
            <a:off x="817847" y="771646"/>
            <a:ext cx="716648" cy="716648"/>
            <a:chOff x="506784" y="2729274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506784" y="2729274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736541" y="2950133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534495" y="913031"/>
            <a:ext cx="107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Objective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41540" y="1616300"/>
            <a:ext cx="1552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Dataset</a:t>
            </a:r>
            <a:r>
              <a:rPr lang="zh-Hans" altLang="en-US" dirty="0"/>
              <a:t> </a:t>
            </a:r>
            <a:r>
              <a:rPr lang="en-US" altLang="zh-CN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Tool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62713" y="2432968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Modeling</a:t>
            </a:r>
            <a:r>
              <a:rPr lang="zh-Hans" altLang="en-US" dirty="0"/>
              <a:t> </a:t>
            </a:r>
            <a:r>
              <a:rPr lang="en-US" altLang="zh-CN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49856" y="3400048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Results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20272" y="4262404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Conclusion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539218" y="2415201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Set &amp; Tool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71703" y="2892974"/>
            <a:ext cx="1000595" cy="306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Xinyun Chen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83073" y="1028215"/>
            <a:ext cx="3528392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60000 32x32 color images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in 10 classes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 training batches + 1 test batch each with 10000 images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batch: 1000 randomly-selected images from each class training batches: 5000 images from each class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923928" y="1336804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87824" y="338708"/>
            <a:ext cx="269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CIFAR 10 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44313-14F0-0D47-B151-C22334D4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058788"/>
            <a:ext cx="4584593" cy="3495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2235200" y="3461791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4</a:t>
            </a: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2992662" y="2800057"/>
            <a:ext cx="2016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 point values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235200" y="1102246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235200" y="1872399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235200" y="2667095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Processing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D26B6E2B-58F5-9F4C-8C95-F8D543CF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818" y="4389449"/>
            <a:ext cx="38774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Concatenate into table</a:t>
            </a:r>
            <a:r>
              <a:rPr lang="zh-Hans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Han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zh-Hans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Han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column order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51">
            <a:extLst>
              <a:ext uri="{FF2B5EF4-FFF2-40B4-BE49-F238E27FC236}">
                <a16:creationId xmlns:a16="http://schemas.microsoft.com/office/drawing/2014/main" id="{3EA5AC9C-13E4-8847-A872-31F76257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2" y="1102246"/>
            <a:ext cx="26944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Reshape as (10000,3,32,32)</a:t>
            </a:r>
          </a:p>
          <a:p>
            <a:pPr>
              <a:buFont typeface="Arial" charset="0"/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Transpose as (0,2,3,1)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C8DA73E9-F32A-0145-ACF1-9B141471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2" y="1996997"/>
            <a:ext cx="22645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 pixel values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51">
            <a:extLst>
              <a:ext uri="{FF2B5EF4-FFF2-40B4-BE49-F238E27FC236}">
                <a16:creationId xmlns:a16="http://schemas.microsoft.com/office/drawing/2014/main" id="{1309CDCD-482A-0C4B-BCB5-5CA11CA0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720" y="3594753"/>
            <a:ext cx="2016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Store them in array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55">
            <a:extLst>
              <a:ext uri="{FF2B5EF4-FFF2-40B4-BE49-F238E27FC236}">
                <a16:creationId xmlns:a16="http://schemas.microsoft.com/office/drawing/2014/main" id="{83637AB7-710C-8947-93BE-FFA36020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4256487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1723715" y="2441209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380410" y="3438508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5089776" y="3368456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6575322" y="3630240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EEA6AA-9FC2-9842-A352-A727E07E1D51}"/>
              </a:ext>
            </a:extLst>
          </p:cNvPr>
          <p:cNvGrpSpPr/>
          <p:nvPr/>
        </p:nvGrpSpPr>
        <p:grpSpPr>
          <a:xfrm>
            <a:off x="220386" y="2567806"/>
            <a:ext cx="1174750" cy="1173162"/>
            <a:chOff x="635000" y="1891507"/>
            <a:chExt cx="1174750" cy="1173162"/>
          </a:xfrm>
        </p:grpSpPr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635000" y="1891507"/>
              <a:ext cx="1174750" cy="1173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869637" y="2271664"/>
              <a:ext cx="813593" cy="50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Layer 1</a:t>
              </a:r>
              <a:endParaRPr lang="zh-CN" altLang="en-US" sz="20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287176" y="264078"/>
            <a:ext cx="222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CNN Model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A098F-8D3E-5447-B890-F1D518A86BC8}"/>
              </a:ext>
            </a:extLst>
          </p:cNvPr>
          <p:cNvGrpSpPr/>
          <p:nvPr/>
        </p:nvGrpSpPr>
        <p:grpSpPr>
          <a:xfrm>
            <a:off x="2850271" y="2555078"/>
            <a:ext cx="1147762" cy="1150938"/>
            <a:chOff x="2824428" y="1902619"/>
            <a:chExt cx="1147762" cy="1150938"/>
          </a:xfrm>
        </p:grpSpPr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824428" y="1902619"/>
              <a:ext cx="1147762" cy="1150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C10FCAF8-E12E-8F46-8F7C-D2F251ACB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150" y="2252242"/>
              <a:ext cx="813593" cy="50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Layer 2</a:t>
              </a:r>
              <a:endParaRPr lang="zh-CN" altLang="en-US" sz="20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C9994-79F2-FB4E-ACDC-65183AA9628D}"/>
              </a:ext>
            </a:extLst>
          </p:cNvPr>
          <p:cNvGrpSpPr/>
          <p:nvPr/>
        </p:nvGrpSpPr>
        <p:grpSpPr>
          <a:xfrm>
            <a:off x="1422090" y="2843658"/>
            <a:ext cx="603250" cy="603250"/>
            <a:chOff x="1558926" y="2186781"/>
            <a:chExt cx="603250" cy="603250"/>
          </a:xfrm>
        </p:grpSpPr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7B16459C-AA97-284A-A1F5-369E7480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926" y="2186781"/>
              <a:ext cx="603250" cy="603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43">
              <a:extLst>
                <a:ext uri="{FF2B5EF4-FFF2-40B4-BE49-F238E27FC236}">
                  <a16:creationId xmlns:a16="http://schemas.microsoft.com/office/drawing/2014/main" id="{1DC8353F-5066-A949-B658-AD50F198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80" y="2363042"/>
              <a:ext cx="504511" cy="39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conv 1</a:t>
              </a:r>
              <a:endParaRPr lang="zh-CN" altLang="en-US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A8C74E8-C90F-D74F-BA62-3C06458197C7}"/>
              </a:ext>
            </a:extLst>
          </p:cNvPr>
          <p:cNvGrpSpPr/>
          <p:nvPr/>
        </p:nvGrpSpPr>
        <p:grpSpPr>
          <a:xfrm>
            <a:off x="2085894" y="2857046"/>
            <a:ext cx="603250" cy="603250"/>
            <a:chOff x="2060145" y="2026816"/>
            <a:chExt cx="603250" cy="603250"/>
          </a:xfrm>
        </p:grpSpPr>
        <p:sp>
          <p:nvSpPr>
            <p:cNvPr id="66" name="Oval 16">
              <a:extLst>
                <a:ext uri="{FF2B5EF4-FFF2-40B4-BE49-F238E27FC236}">
                  <a16:creationId xmlns:a16="http://schemas.microsoft.com/office/drawing/2014/main" id="{1008AC1F-9A67-5842-B1C2-734EE4AC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145" y="2026816"/>
              <a:ext cx="603250" cy="603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3">
              <a:extLst>
                <a:ext uri="{FF2B5EF4-FFF2-40B4-BE49-F238E27FC236}">
                  <a16:creationId xmlns:a16="http://schemas.microsoft.com/office/drawing/2014/main" id="{4658B307-5402-1846-BB22-3F514F5F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79" y="2211823"/>
              <a:ext cx="504511" cy="39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pool 1</a:t>
              </a:r>
              <a:endParaRPr lang="zh-CN" altLang="en-US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9E378C-8AE4-6B4F-A875-143B24F7145F}"/>
              </a:ext>
            </a:extLst>
          </p:cNvPr>
          <p:cNvGrpSpPr/>
          <p:nvPr/>
        </p:nvGrpSpPr>
        <p:grpSpPr>
          <a:xfrm>
            <a:off x="4073550" y="2789813"/>
            <a:ext cx="603250" cy="603250"/>
            <a:chOff x="1558926" y="2186781"/>
            <a:chExt cx="603250" cy="603250"/>
          </a:xfrm>
        </p:grpSpPr>
        <p:sp>
          <p:nvSpPr>
            <p:cNvPr id="70" name="Oval 16">
              <a:extLst>
                <a:ext uri="{FF2B5EF4-FFF2-40B4-BE49-F238E27FC236}">
                  <a16:creationId xmlns:a16="http://schemas.microsoft.com/office/drawing/2014/main" id="{D5AF4B83-3B7D-C94F-938E-E81935F3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926" y="2186781"/>
              <a:ext cx="603250" cy="603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2AD253B3-0B65-3F46-A9B6-95D3562E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80" y="2363042"/>
              <a:ext cx="504511" cy="39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conv 2</a:t>
              </a:r>
              <a:endParaRPr lang="zh-CN" altLang="en-US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287477-E6C7-6E43-98AE-CF3CE29AE069}"/>
              </a:ext>
            </a:extLst>
          </p:cNvPr>
          <p:cNvGrpSpPr/>
          <p:nvPr/>
        </p:nvGrpSpPr>
        <p:grpSpPr>
          <a:xfrm>
            <a:off x="4765387" y="2789813"/>
            <a:ext cx="603250" cy="603250"/>
            <a:chOff x="2060145" y="2026816"/>
            <a:chExt cx="603250" cy="603250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55A38312-86EC-8E4A-89DB-F26E8DC0C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145" y="2026816"/>
              <a:ext cx="603250" cy="603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:a16="http://schemas.microsoft.com/office/drawing/2014/main" id="{4BBFDE64-08B5-6347-84F8-09910E3C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79" y="2211823"/>
              <a:ext cx="504511" cy="39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pool 2</a:t>
              </a:r>
              <a:endParaRPr lang="zh-CN" altLang="en-US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F30142-776C-CB48-9C10-6C5F9D8D54CD}"/>
              </a:ext>
            </a:extLst>
          </p:cNvPr>
          <p:cNvGrpSpPr/>
          <p:nvPr/>
        </p:nvGrpSpPr>
        <p:grpSpPr>
          <a:xfrm>
            <a:off x="5876982" y="2441209"/>
            <a:ext cx="1389115" cy="1201688"/>
            <a:chOff x="3733568" y="1922835"/>
            <a:chExt cx="1154047" cy="1150938"/>
          </a:xfrm>
        </p:grpSpPr>
        <p:sp>
          <p:nvSpPr>
            <p:cNvPr id="84" name="Oval 20">
              <a:extLst>
                <a:ext uri="{FF2B5EF4-FFF2-40B4-BE49-F238E27FC236}">
                  <a16:creationId xmlns:a16="http://schemas.microsoft.com/office/drawing/2014/main" id="{90230822-8E84-6148-8094-9C68AFBA9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853" y="1922835"/>
              <a:ext cx="1147762" cy="1150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43">
              <a:extLst>
                <a:ext uri="{FF2B5EF4-FFF2-40B4-BE49-F238E27FC236}">
                  <a16:creationId xmlns:a16="http://schemas.microsoft.com/office/drawing/2014/main" id="{16465B1F-8036-0746-879C-CA3D9D3BD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568" y="2071122"/>
              <a:ext cx="1150243" cy="87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Hans" sz="2000" b="1" dirty="0">
                  <a:solidFill>
                    <a:schemeClr val="bg1"/>
                  </a:solidFill>
                </a:rPr>
                <a:t>F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ully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Hans" sz="2000" b="1" dirty="0">
                  <a:solidFill>
                    <a:schemeClr val="bg1"/>
                  </a:solidFill>
                </a:rPr>
                <a:t>connected</a:t>
              </a:r>
              <a:endParaRPr lang="zh-CN" altLang="en-US" sz="20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3B6B4C-9E50-FC43-8F19-119F55463D99}"/>
              </a:ext>
            </a:extLst>
          </p:cNvPr>
          <p:cNvGrpSpPr/>
          <p:nvPr/>
        </p:nvGrpSpPr>
        <p:grpSpPr>
          <a:xfrm>
            <a:off x="7726724" y="2740428"/>
            <a:ext cx="794646" cy="603250"/>
            <a:chOff x="2060145" y="2045250"/>
            <a:chExt cx="794646" cy="603250"/>
          </a:xfrm>
        </p:grpSpPr>
        <p:sp>
          <p:nvSpPr>
            <p:cNvPr id="92" name="Oval 16">
              <a:extLst>
                <a:ext uri="{FF2B5EF4-FFF2-40B4-BE49-F238E27FC236}">
                  <a16:creationId xmlns:a16="http://schemas.microsoft.com/office/drawing/2014/main" id="{B0ECAB24-1B5E-2F49-BED8-B47EA9D51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145" y="2045250"/>
              <a:ext cx="794646" cy="603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43">
              <a:extLst>
                <a:ext uri="{FF2B5EF4-FFF2-40B4-BE49-F238E27FC236}">
                  <a16:creationId xmlns:a16="http://schemas.microsoft.com/office/drawing/2014/main" id="{B59D3CE6-6E52-714C-8278-C979A1C6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383" y="2211931"/>
              <a:ext cx="619610" cy="24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dropout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7" name="Rectangle 167">
            <a:extLst>
              <a:ext uri="{FF2B5EF4-FFF2-40B4-BE49-F238E27FC236}">
                <a16:creationId xmlns:a16="http://schemas.microsoft.com/office/drawing/2014/main" id="{086AE43C-F479-6549-9676-C9BBE626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23" y="1465392"/>
            <a:ext cx="1008112" cy="8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32 features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5x5 filter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ReLU</a:t>
            </a: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activation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32, 32, 32]</a:t>
            </a:r>
            <a:endParaRPr lang="zh-CN" altLang="en-US" sz="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Rectangle 167">
            <a:extLst>
              <a:ext uri="{FF2B5EF4-FFF2-40B4-BE49-F238E27FC236}">
                <a16:creationId xmlns:a16="http://schemas.microsoft.com/office/drawing/2014/main" id="{FBD34629-707D-8A47-B890-441F878B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937" y="1472766"/>
            <a:ext cx="1032184" cy="8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64 features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5x5 filter </a:t>
            </a:r>
          </a:p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ReLU</a:t>
            </a: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activation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16, 16, 64]</a:t>
            </a:r>
            <a:endParaRPr lang="zh-CN" altLang="en-US" sz="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ectangle 167">
            <a:extLst>
              <a:ext uri="{FF2B5EF4-FFF2-40B4-BE49-F238E27FC236}">
                <a16:creationId xmlns:a16="http://schemas.microsoft.com/office/drawing/2014/main" id="{8F3F10AD-3870-F148-8B91-7808D10B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55" y="3870301"/>
            <a:ext cx="849116" cy="8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max pooling 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2x2 filter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stride of 2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16, 16, 32]</a:t>
            </a:r>
            <a:endParaRPr lang="zh-CN" altLang="en-US" sz="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Line 6">
            <a:extLst>
              <a:ext uri="{FF2B5EF4-FFF2-40B4-BE49-F238E27FC236}">
                <a16:creationId xmlns:a16="http://schemas.microsoft.com/office/drawing/2014/main" id="{6ED00A78-15A0-564D-8E19-752B8171C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359" y="2407225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Rectangle 167">
            <a:extLst>
              <a:ext uri="{FF2B5EF4-FFF2-40B4-BE49-F238E27FC236}">
                <a16:creationId xmlns:a16="http://schemas.microsoft.com/office/drawing/2014/main" id="{9B75CA88-680E-8E44-AF92-EA331CE4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775" y="3838461"/>
            <a:ext cx="789474" cy="8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max pooling 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2x2 filter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stride of 2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8, 8, 64]</a:t>
            </a:r>
            <a:endParaRPr lang="zh-CN" altLang="en-US" sz="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Line 6">
            <a:extLst>
              <a:ext uri="{FF2B5EF4-FFF2-40B4-BE49-F238E27FC236}">
                <a16:creationId xmlns:a16="http://schemas.microsoft.com/office/drawing/2014/main" id="{016A994F-5569-9E49-961B-8963A270F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2220" y="2058621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Rectangle 167">
            <a:extLst>
              <a:ext uri="{FF2B5EF4-FFF2-40B4-BE49-F238E27FC236}">
                <a16:creationId xmlns:a16="http://schemas.microsoft.com/office/drawing/2014/main" id="{04FF97D2-3824-8B46-9DAC-40AEFAFB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472766"/>
            <a:ext cx="936104" cy="42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Flatten tensor 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8 * 8 * 64]</a:t>
            </a:r>
            <a:endParaRPr lang="zh-CN" altLang="en-US" sz="1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Rectangle 167">
            <a:extLst>
              <a:ext uri="{FF2B5EF4-FFF2-40B4-BE49-F238E27FC236}">
                <a16:creationId xmlns:a16="http://schemas.microsoft.com/office/drawing/2014/main" id="{87B78E1C-FAE6-CF4A-B88B-14E0C5B4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06" y="4109568"/>
            <a:ext cx="1537117" cy="65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1024 neurons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2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batch_size</a:t>
            </a: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, 8 * 8 * 64]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2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batch_size</a:t>
            </a: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, 1024]</a:t>
            </a:r>
            <a:endParaRPr lang="zh-CN" altLang="en-US" sz="1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Line 6">
            <a:extLst>
              <a:ext uri="{FF2B5EF4-FFF2-40B4-BE49-F238E27FC236}">
                <a16:creationId xmlns:a16="http://schemas.microsoft.com/office/drawing/2014/main" id="{0D12C549-5292-6143-8201-69DC3700B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0392" y="2344415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67">
            <a:extLst>
              <a:ext uri="{FF2B5EF4-FFF2-40B4-BE49-F238E27FC236}">
                <a16:creationId xmlns:a16="http://schemas.microsoft.com/office/drawing/2014/main" id="{017C127D-323A-7547-BFFC-67756FF2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715" y="1955195"/>
            <a:ext cx="93610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0.6 probability</a:t>
            </a:r>
            <a:endParaRPr lang="zh-CN" altLang="en-US" sz="1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67">
            <a:extLst>
              <a:ext uri="{FF2B5EF4-FFF2-40B4-BE49-F238E27FC236}">
                <a16:creationId xmlns:a16="http://schemas.microsoft.com/office/drawing/2014/main" id="{522D9C4A-83B1-5C43-98DB-49B0BB7C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09" y="725743"/>
            <a:ext cx="936104" cy="42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Input tensor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[5, 32, 32, 3]</a:t>
            </a:r>
            <a:endParaRPr lang="zh-CN" altLang="en-US" sz="1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2120788" y="2480097"/>
            <a:ext cx="2238721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3" name="Freeform 63"/>
          <p:cNvSpPr/>
          <p:nvPr/>
        </p:nvSpPr>
        <p:spPr bwMode="auto">
          <a:xfrm>
            <a:off x="2120788" y="1922884"/>
            <a:ext cx="2238722" cy="413197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4569059" y="2480097"/>
            <a:ext cx="2232248" cy="201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5905" name="Freeform 65"/>
          <p:cNvSpPr/>
          <p:nvPr/>
        </p:nvSpPr>
        <p:spPr bwMode="auto">
          <a:xfrm>
            <a:off x="4569059" y="1922884"/>
            <a:ext cx="2232248" cy="413197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2394083" y="1940126"/>
            <a:ext cx="1692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 * 5 kernel size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4686534" y="2825626"/>
            <a:ext cx="18447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endParaRPr lang="en-US" altLang="zh-CN" sz="1200" dirty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600" b="1" dirty="0">
                <a:solidFill>
                  <a:schemeClr val="bg1"/>
                </a:solidFill>
              </a:rPr>
              <a:t>accuracy: 0.6297</a:t>
            </a:r>
          </a:p>
          <a:p>
            <a:pPr algn="ctr">
              <a:buFont typeface="Arial" charset="0"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600" b="1" dirty="0">
                <a:solidFill>
                  <a:schemeClr val="bg1"/>
                </a:solidFill>
              </a:rPr>
              <a:t>loss: 1.0620928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58817" y="358586"/>
            <a:ext cx="222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70">
            <a:extLst>
              <a:ext uri="{FF2B5EF4-FFF2-40B4-BE49-F238E27FC236}">
                <a16:creationId xmlns:a16="http://schemas.microsoft.com/office/drawing/2014/main" id="{0C6D90FB-99DB-4243-8087-D6B14E7D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17" y="1944816"/>
            <a:ext cx="1692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 * 3 kernel size</a:t>
            </a: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04E5F243-68F7-264F-987D-2A26BAA6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991" y="1038088"/>
            <a:ext cx="1386136" cy="57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Size : 128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Steps: 2000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75">
            <a:extLst>
              <a:ext uri="{FF2B5EF4-FFF2-40B4-BE49-F238E27FC236}">
                <a16:creationId xmlns:a16="http://schemas.microsoft.com/office/drawing/2014/main" id="{5BBCE90A-FB0A-DB41-BE61-1B9EB16A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499" y="2840137"/>
            <a:ext cx="18447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endParaRPr lang="en-US" altLang="zh-CN" sz="1200" dirty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600" b="1" dirty="0">
                <a:solidFill>
                  <a:schemeClr val="bg1"/>
                </a:solidFill>
              </a:rPr>
              <a:t>accuracy: 0.4516</a:t>
            </a:r>
          </a:p>
          <a:p>
            <a:pPr algn="ctr">
              <a:buFont typeface="Arial" charset="0"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600" b="1" dirty="0">
                <a:solidFill>
                  <a:schemeClr val="bg1"/>
                </a:solidFill>
              </a:rPr>
              <a:t>loss: 1.5138574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25503" y="2388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75708" y="2892974"/>
            <a:ext cx="992579" cy="10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3183121" y="1918137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55129" y="1917640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283</Words>
  <Application>Microsoft Macintosh PowerPoint</Application>
  <PresentationFormat>Custom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宋体</vt:lpstr>
      <vt:lpstr>Arial</vt:lpstr>
      <vt:lpstr>Calibri</vt:lpstr>
      <vt:lpstr>Impact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创意毕业答辩</dc:title>
  <dc:creator>第一PPT</dc:creator>
  <cp:keywords>www.1ppt.com</cp:keywords>
  <dc:description>www.1ppt.com</dc:description>
  <cp:lastModifiedBy>Xinyun Chen</cp:lastModifiedBy>
  <cp:revision>109</cp:revision>
  <dcterms:created xsi:type="dcterms:W3CDTF">2016-03-21T01:49:00Z</dcterms:created>
  <dcterms:modified xsi:type="dcterms:W3CDTF">2018-04-25T19:02:18Z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