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Bebas Neue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</p:embeddedFont>
    <p:embeddedFont>
      <p:font typeface="Montserrat Classic" panose="020B0604020202020204" charset="0"/>
      <p:regular r:id="rId19"/>
    </p:embeddedFont>
    <p:embeddedFont>
      <p:font typeface="Montserrat Classic Bold" panose="020B0604020202020204" charset="0"/>
      <p:regular r:id="rId20"/>
    </p:embeddedFont>
    <p:embeddedFont>
      <p:font typeface="Poppins" panose="00000500000000000000" pitchFamily="2" charset="0"/>
      <p:regular r:id="rId21"/>
    </p:embeddedFont>
    <p:embeddedFont>
      <p:font typeface="Poppins Medium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ee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skamiliya" TargetMode="External"/><Relationship Id="rId4" Type="http://schemas.openxmlformats.org/officeDocument/2006/relationships/hyperlink" Target="https://github.com/ZulfikarHadzali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04798" y="3385496"/>
            <a:ext cx="11878404" cy="1758004"/>
          </a:xfrm>
          <a:custGeom>
            <a:avLst/>
            <a:gdLst/>
            <a:ahLst/>
            <a:cxnLst/>
            <a:rect l="l" t="t" r="r" b="b"/>
            <a:pathLst>
              <a:path w="11878404" h="1758004">
                <a:moveTo>
                  <a:pt x="0" y="0"/>
                </a:moveTo>
                <a:lnTo>
                  <a:pt x="11878404" y="0"/>
                </a:lnTo>
                <a:lnTo>
                  <a:pt x="11878404" y="1758004"/>
                </a:lnTo>
                <a:lnTo>
                  <a:pt x="0" y="175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113709" y="5329524"/>
            <a:ext cx="12388167" cy="91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68"/>
              </a:lnSpc>
              <a:spcBef>
                <a:spcPct val="0"/>
              </a:spcBef>
            </a:pPr>
            <a:r>
              <a:rPr lang="en-US" sz="5334">
                <a:solidFill>
                  <a:srgbClr val="5479F7"/>
                </a:solidFill>
                <a:latin typeface="Montserrat Classic"/>
              </a:rPr>
              <a:t>A patient-to-doctor web portal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6014279" y="0"/>
            <a:ext cx="12273721" cy="10287000"/>
          </a:xfrm>
          <a:custGeom>
            <a:avLst/>
            <a:gdLst/>
            <a:ahLst/>
            <a:cxnLst/>
            <a:rect l="l" t="t" r="r" b="b"/>
            <a:pathLst>
              <a:path w="12273721" h="10287000">
                <a:moveTo>
                  <a:pt x="0" y="0"/>
                </a:moveTo>
                <a:lnTo>
                  <a:pt x="12273721" y="0"/>
                </a:lnTo>
                <a:lnTo>
                  <a:pt x="1227372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1" b="-163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35482" y="3892550"/>
            <a:ext cx="4018725" cy="258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50"/>
              </a:lnSpc>
            </a:pPr>
            <a:r>
              <a:rPr lang="en-US" sz="5000">
                <a:solidFill>
                  <a:srgbClr val="000000"/>
                </a:solidFill>
                <a:latin typeface="Bebas Neue Bold"/>
              </a:rPr>
              <a:t>ERD</a:t>
            </a:r>
          </a:p>
          <a:p>
            <a:pPr marL="0" lvl="0" indent="0">
              <a:lnSpc>
                <a:spcPts val="5050"/>
              </a:lnSpc>
            </a:pPr>
            <a:r>
              <a:rPr lang="en-US" sz="5000">
                <a:solidFill>
                  <a:srgbClr val="000000"/>
                </a:solidFill>
                <a:latin typeface="Bebas Neue Bold"/>
              </a:rPr>
              <a:t>(Entity Relationship Diagram)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6452525" y="0"/>
            <a:ext cx="11835475" cy="10287000"/>
          </a:xfrm>
          <a:custGeom>
            <a:avLst/>
            <a:gdLst/>
            <a:ahLst/>
            <a:cxnLst/>
            <a:rect l="l" t="t" r="r" b="b"/>
            <a:pathLst>
              <a:path w="11835475" h="10287000">
                <a:moveTo>
                  <a:pt x="0" y="0"/>
                </a:moveTo>
                <a:lnTo>
                  <a:pt x="11835475" y="0"/>
                </a:lnTo>
                <a:lnTo>
                  <a:pt x="118354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17263" y="4849812"/>
            <a:ext cx="4018725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50"/>
              </a:lnSpc>
            </a:pPr>
            <a:r>
              <a:rPr lang="en-US" sz="5000">
                <a:solidFill>
                  <a:srgbClr val="000000"/>
                </a:solidFill>
                <a:latin typeface="Bebas Neue Bold"/>
              </a:rPr>
              <a:t>FLOWCHART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95015" y="3603562"/>
            <a:ext cx="6450787" cy="4114800"/>
            <a:chOff x="0" y="0"/>
            <a:chExt cx="1698973" cy="10837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98973" cy="1083733"/>
            </a:xfrm>
            <a:custGeom>
              <a:avLst/>
              <a:gdLst/>
              <a:ahLst/>
              <a:cxnLst/>
              <a:rect l="l" t="t" r="r" b="b"/>
              <a:pathLst>
                <a:path w="1698973" h="1083733">
                  <a:moveTo>
                    <a:pt x="61208" y="0"/>
                  </a:moveTo>
                  <a:lnTo>
                    <a:pt x="1637765" y="0"/>
                  </a:lnTo>
                  <a:cubicBezTo>
                    <a:pt x="1653998" y="0"/>
                    <a:pt x="1669567" y="6449"/>
                    <a:pt x="1681045" y="17927"/>
                  </a:cubicBezTo>
                  <a:cubicBezTo>
                    <a:pt x="1692524" y="29406"/>
                    <a:pt x="1698973" y="44974"/>
                    <a:pt x="1698973" y="61208"/>
                  </a:cubicBezTo>
                  <a:lnTo>
                    <a:pt x="1698973" y="1022526"/>
                  </a:lnTo>
                  <a:cubicBezTo>
                    <a:pt x="1698973" y="1056330"/>
                    <a:pt x="1671569" y="1083733"/>
                    <a:pt x="1637765" y="1083733"/>
                  </a:cubicBezTo>
                  <a:lnTo>
                    <a:pt x="61208" y="1083733"/>
                  </a:lnTo>
                  <a:cubicBezTo>
                    <a:pt x="27404" y="1083733"/>
                    <a:pt x="0" y="1056330"/>
                    <a:pt x="0" y="1022526"/>
                  </a:cubicBezTo>
                  <a:lnTo>
                    <a:pt x="0" y="61208"/>
                  </a:lnTo>
                  <a:cubicBezTo>
                    <a:pt x="0" y="27404"/>
                    <a:pt x="27404" y="0"/>
                    <a:pt x="61208" y="0"/>
                  </a:cubicBezTo>
                  <a:close/>
                </a:path>
              </a:pathLst>
            </a:custGeom>
            <a:solidFill>
              <a:srgbClr val="5479F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131719" y="2030722"/>
            <a:ext cx="6225556" cy="6225556"/>
          </a:xfrm>
          <a:custGeom>
            <a:avLst/>
            <a:gdLst/>
            <a:ahLst/>
            <a:cxnLst/>
            <a:rect l="l" t="t" r="r" b="b"/>
            <a:pathLst>
              <a:path w="6225556" h="6225556">
                <a:moveTo>
                  <a:pt x="0" y="0"/>
                </a:moveTo>
                <a:lnTo>
                  <a:pt x="6225557" y="0"/>
                </a:lnTo>
                <a:lnTo>
                  <a:pt x="6225557" y="6225556"/>
                </a:lnTo>
                <a:lnTo>
                  <a:pt x="0" y="6225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95015" y="1589642"/>
            <a:ext cx="5872871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 spc="-179">
                <a:solidFill>
                  <a:srgbClr val="216AD9"/>
                </a:solidFill>
                <a:latin typeface="Poppins Medium Bold"/>
              </a:rPr>
              <a:t>Group B-2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95015" y="3142856"/>
            <a:ext cx="6450787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1999" spc="779">
                <a:solidFill>
                  <a:srgbClr val="216AD9"/>
                </a:solidFill>
                <a:latin typeface="Poppins"/>
              </a:rPr>
              <a:t>MEMBER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83478" y="4057894"/>
            <a:ext cx="4273861" cy="424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 u="sng" spc="-59">
                <a:solidFill>
                  <a:srgbClr val="FFFFFF"/>
                </a:solidFill>
                <a:latin typeface="Poppins Medium Bold"/>
                <a:hlinkClick r:id="rId3" tooltip="https://github.com/aleeein"/>
              </a:rPr>
              <a:t>Muhammad Suhaili</a:t>
            </a:r>
            <a:r>
              <a:rPr lang="en-US" sz="2399" spc="-59">
                <a:solidFill>
                  <a:srgbClr val="FFFFFF"/>
                </a:solidFill>
                <a:latin typeface="Poppins Medium Bold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83478" y="5236146"/>
            <a:ext cx="4273861" cy="424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 u="sng" spc="-59">
                <a:solidFill>
                  <a:srgbClr val="FFFFFF"/>
                </a:solidFill>
                <a:latin typeface="Poppins Medium Bold"/>
                <a:hlinkClick r:id="rId4" tooltip="https://github.com/ZulfikarHadzalic"/>
              </a:rPr>
              <a:t>Zulfikar Hadzalic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83478" y="6419055"/>
            <a:ext cx="4851777" cy="424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 u="sng" spc="-59">
                <a:solidFill>
                  <a:srgbClr val="FFFFFF"/>
                </a:solidFill>
                <a:latin typeface="Poppins Medium Bold"/>
                <a:hlinkClick r:id="rId5" tooltip="https://github.com/skamiliya"/>
              </a:rPr>
              <a:t>Shabrina Kamiliya Wiyana</a:t>
            </a:r>
            <a:r>
              <a:rPr lang="en-US" sz="2399" spc="-59">
                <a:solidFill>
                  <a:srgbClr val="FFFFFF"/>
                </a:solidFill>
                <a:latin typeface="Poppins Medium Bold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83478" y="4512557"/>
            <a:ext cx="2603026" cy="309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9"/>
              </a:lnSpc>
              <a:spcBef>
                <a:spcPct val="0"/>
              </a:spcBef>
            </a:pPr>
            <a:r>
              <a:rPr lang="en-US" sz="1699" spc="-42">
                <a:solidFill>
                  <a:srgbClr val="FFFFFF"/>
                </a:solidFill>
                <a:latin typeface="Poppins"/>
              </a:rPr>
              <a:t>2106731535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83478" y="5690808"/>
            <a:ext cx="3350269" cy="309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9"/>
              </a:lnSpc>
              <a:spcBef>
                <a:spcPct val="0"/>
              </a:spcBef>
            </a:pPr>
            <a:r>
              <a:rPr lang="en-US" sz="1699" spc="-42">
                <a:solidFill>
                  <a:srgbClr val="FFFFFF"/>
                </a:solidFill>
                <a:latin typeface="Poppins"/>
              </a:rPr>
              <a:t>2106636224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983478" y="6873717"/>
            <a:ext cx="3350269" cy="309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9"/>
              </a:lnSpc>
              <a:spcBef>
                <a:spcPct val="0"/>
              </a:spcBef>
            </a:pPr>
            <a:r>
              <a:rPr lang="en-US" sz="1699" spc="-42">
                <a:solidFill>
                  <a:srgbClr val="FFFFFF"/>
                </a:solidFill>
                <a:latin typeface="Poppins"/>
              </a:rPr>
              <a:t>2106733894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14400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037" b="-500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88658" y="3526155"/>
            <a:ext cx="8477637" cy="4160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Kesulitan pasien dalam mencari dan menghubungi dokter yang tepat.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Kesulitan dokter dalam mengelola jadwal mereka yang padat.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Panggilan telepon, antrean panjang, dan koordinasi manual yang rumit.</a:t>
            </a:r>
          </a:p>
          <a:p>
            <a:pPr marL="604519" lvl="1" indent="-302260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Keterbatasan akses dan waktu tunggu yang lama.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98072" y="1162050"/>
            <a:ext cx="6118937" cy="1086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Background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3536" y="3624291"/>
            <a:ext cx="927410" cy="92741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3536" y="4854237"/>
            <a:ext cx="927410" cy="92741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663536" y="6084183"/>
            <a:ext cx="927410" cy="92741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663536" y="7314130"/>
            <a:ext cx="927410" cy="92741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839950" y="3452367"/>
            <a:ext cx="3517587" cy="5634009"/>
          </a:xfrm>
          <a:custGeom>
            <a:avLst/>
            <a:gdLst/>
            <a:ahLst/>
            <a:cxnLst/>
            <a:rect l="l" t="t" r="r" b="b"/>
            <a:pathLst>
              <a:path w="3517587" h="5634009">
                <a:moveTo>
                  <a:pt x="0" y="0"/>
                </a:moveTo>
                <a:lnTo>
                  <a:pt x="3517586" y="0"/>
                </a:lnTo>
                <a:lnTo>
                  <a:pt x="3517586" y="5634010"/>
                </a:lnTo>
                <a:lnTo>
                  <a:pt x="0" y="5634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194" b="-11972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8181496" y="3487307"/>
            <a:ext cx="947683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Register dan Login,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sehingga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patient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dapat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memanfaatkan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website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93950" y="3523729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181496" y="5987255"/>
            <a:ext cx="795821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Jadwal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Real-Time,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sehingga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pasien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dapat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memilih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dokter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yang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tersedia</a:t>
            </a:r>
            <a:endParaRPr lang="en-US" sz="2499" dirty="0">
              <a:solidFill>
                <a:srgbClr val="000000"/>
              </a:solidFill>
              <a:latin typeface="Montserrat Classic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993950" y="4753676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93950" y="5983622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993950" y="7213568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05417" y="822993"/>
            <a:ext cx="4186651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solidFill>
                  <a:srgbClr val="000000"/>
                </a:solidFill>
                <a:latin typeface="Bebas Neue Bold"/>
              </a:rPr>
              <a:t>Features For Patient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181496" y="4681107"/>
            <a:ext cx="947683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Search Doctor, Patient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dapat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mencari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doctor yang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diinginkan</a:t>
            </a:r>
            <a:endParaRPr lang="en-US" sz="2499" dirty="0">
              <a:solidFill>
                <a:srgbClr val="000000"/>
              </a:solidFill>
              <a:latin typeface="Montserrat Classic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181496" y="7219155"/>
            <a:ext cx="795821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Review Appointment,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memungkinkan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patient untuk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melihat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status appointment request</a:t>
            </a:r>
          </a:p>
        </p:txBody>
      </p:sp>
      <p:sp>
        <p:nvSpPr>
          <p:cNvPr id="24" name="Freeform 24"/>
          <p:cNvSpPr/>
          <p:nvPr/>
        </p:nvSpPr>
        <p:spPr>
          <a:xfrm>
            <a:off x="0" y="9258300"/>
            <a:ext cx="5442594" cy="805504"/>
          </a:xfrm>
          <a:custGeom>
            <a:avLst/>
            <a:gdLst/>
            <a:ahLst/>
            <a:cxnLst/>
            <a:rect l="l" t="t" r="r" b="b"/>
            <a:pathLst>
              <a:path w="5442594" h="805504">
                <a:moveTo>
                  <a:pt x="0" y="0"/>
                </a:moveTo>
                <a:lnTo>
                  <a:pt x="5442594" y="0"/>
                </a:lnTo>
                <a:lnTo>
                  <a:pt x="5442594" y="805504"/>
                </a:lnTo>
                <a:lnTo>
                  <a:pt x="0" y="805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3536" y="3624291"/>
            <a:ext cx="927410" cy="92741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3536" y="4854237"/>
            <a:ext cx="927410" cy="92741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663536" y="6084183"/>
            <a:ext cx="927410" cy="92741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33200" y="9258300"/>
            <a:ext cx="5458868" cy="807912"/>
          </a:xfrm>
          <a:custGeom>
            <a:avLst/>
            <a:gdLst/>
            <a:ahLst/>
            <a:cxnLst/>
            <a:rect l="l" t="t" r="r" b="b"/>
            <a:pathLst>
              <a:path w="5458868" h="807912">
                <a:moveTo>
                  <a:pt x="0" y="0"/>
                </a:moveTo>
                <a:lnTo>
                  <a:pt x="5458868" y="0"/>
                </a:lnTo>
                <a:lnTo>
                  <a:pt x="5458868" y="807912"/>
                </a:lnTo>
                <a:lnTo>
                  <a:pt x="0" y="807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1846221" y="3415918"/>
            <a:ext cx="3505044" cy="5821196"/>
          </a:xfrm>
          <a:custGeom>
            <a:avLst/>
            <a:gdLst/>
            <a:ahLst/>
            <a:cxnLst/>
            <a:rect l="l" t="t" r="r" b="b"/>
            <a:pathLst>
              <a:path w="3505044" h="5821196">
                <a:moveTo>
                  <a:pt x="3505044" y="0"/>
                </a:moveTo>
                <a:lnTo>
                  <a:pt x="0" y="0"/>
                </a:lnTo>
                <a:lnTo>
                  <a:pt x="0" y="5821195"/>
                </a:lnTo>
                <a:lnTo>
                  <a:pt x="3505044" y="5821195"/>
                </a:lnTo>
                <a:lnTo>
                  <a:pt x="3505044" y="0"/>
                </a:lnTo>
                <a:close/>
              </a:path>
            </a:pathLst>
          </a:custGeom>
          <a:blipFill>
            <a:blip r:embed="rId3"/>
            <a:stretch>
              <a:fillRect l="-3349" t="-8325" r="-3349" b="-59845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8149185" y="3433791"/>
            <a:ext cx="947683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Register dan Login, sehingga doctors dapat memanfaatkan website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93950" y="3523729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149185" y="5802066"/>
            <a:ext cx="795821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Approval Appointmens, memungkinkan doctors untuk menerima atau menolak appointment req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93950" y="4753676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993950" y="5983622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25082" y="881039"/>
            <a:ext cx="4186651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solidFill>
                  <a:srgbClr val="000000"/>
                </a:solidFill>
                <a:latin typeface="Bebas Neue Bold"/>
              </a:rPr>
              <a:t>Features For Doctors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149185" y="4571143"/>
            <a:ext cx="947683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Make Schedule, sehingga doctors dapat membuat agenda untuk melayani patient pada waktu yang diinginkan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3536" y="3624291"/>
            <a:ext cx="927410" cy="92741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3536" y="4854237"/>
            <a:ext cx="927410" cy="92741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33200" y="9258300"/>
            <a:ext cx="5458868" cy="807912"/>
          </a:xfrm>
          <a:custGeom>
            <a:avLst/>
            <a:gdLst/>
            <a:ahLst/>
            <a:cxnLst/>
            <a:rect l="l" t="t" r="r" b="b"/>
            <a:pathLst>
              <a:path w="5458868" h="807912">
                <a:moveTo>
                  <a:pt x="0" y="0"/>
                </a:moveTo>
                <a:lnTo>
                  <a:pt x="5458868" y="0"/>
                </a:lnTo>
                <a:lnTo>
                  <a:pt x="5458868" y="807912"/>
                </a:lnTo>
                <a:lnTo>
                  <a:pt x="0" y="807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149185" y="3433791"/>
            <a:ext cx="947683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CRUD Operations, memungkinkan admin untuk dapat melakukan operasi CRUD pada departement doctors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93950" y="3523729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93950" y="4753676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65348" y="723900"/>
            <a:ext cx="4186651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solidFill>
                  <a:srgbClr val="000000"/>
                </a:solidFill>
                <a:latin typeface="Bebas Neue Bold"/>
              </a:rPr>
              <a:t>Features For ADMIN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49185" y="4571143"/>
            <a:ext cx="947683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View all list, memungkinkan admin untuk bisa melihat list doctors dan patient yang terdaftar pada website</a:t>
            </a:r>
          </a:p>
        </p:txBody>
      </p:sp>
      <p:sp>
        <p:nvSpPr>
          <p:cNvPr id="14" name="Freeform 14"/>
          <p:cNvSpPr/>
          <p:nvPr/>
        </p:nvSpPr>
        <p:spPr>
          <a:xfrm>
            <a:off x="1825281" y="3415918"/>
            <a:ext cx="3866787" cy="5842382"/>
          </a:xfrm>
          <a:custGeom>
            <a:avLst/>
            <a:gdLst/>
            <a:ahLst/>
            <a:cxnLst/>
            <a:rect l="l" t="t" r="r" b="b"/>
            <a:pathLst>
              <a:path w="3866787" h="5842382">
                <a:moveTo>
                  <a:pt x="0" y="0"/>
                </a:moveTo>
                <a:lnTo>
                  <a:pt x="3866787" y="0"/>
                </a:lnTo>
                <a:lnTo>
                  <a:pt x="3866787" y="5842382"/>
                </a:lnTo>
                <a:lnTo>
                  <a:pt x="0" y="5842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503" b="-25973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11863" y="3189447"/>
            <a:ext cx="4031210" cy="5440427"/>
            <a:chOff x="0" y="0"/>
            <a:chExt cx="909057" cy="12268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65297" y="0"/>
                  </a:moveTo>
                  <a:lnTo>
                    <a:pt x="843760" y="0"/>
                  </a:lnTo>
                  <a:cubicBezTo>
                    <a:pt x="879822" y="0"/>
                    <a:pt x="909057" y="29234"/>
                    <a:pt x="909057" y="65297"/>
                  </a:cubicBezTo>
                  <a:lnTo>
                    <a:pt x="909057" y="1161545"/>
                  </a:lnTo>
                  <a:cubicBezTo>
                    <a:pt x="909057" y="1197607"/>
                    <a:pt x="879822" y="1226842"/>
                    <a:pt x="843760" y="1226842"/>
                  </a:cubicBezTo>
                  <a:lnTo>
                    <a:pt x="65297" y="1226842"/>
                  </a:lnTo>
                  <a:cubicBezTo>
                    <a:pt x="29234" y="1226842"/>
                    <a:pt x="0" y="1197607"/>
                    <a:pt x="0" y="1161545"/>
                  </a:cubicBezTo>
                  <a:lnTo>
                    <a:pt x="0" y="65297"/>
                  </a:lnTo>
                  <a:cubicBezTo>
                    <a:pt x="0" y="29234"/>
                    <a:pt x="29234" y="0"/>
                    <a:pt x="65297" y="0"/>
                  </a:cubicBezTo>
                  <a:close/>
                </a:path>
              </a:pathLst>
            </a:custGeom>
            <a:solidFill>
              <a:srgbClr val="CADDFF"/>
            </a:solidFill>
            <a:ln w="1905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44928" y="3189447"/>
            <a:ext cx="4031210" cy="5440427"/>
            <a:chOff x="0" y="0"/>
            <a:chExt cx="909057" cy="12268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65297" y="0"/>
                  </a:moveTo>
                  <a:lnTo>
                    <a:pt x="843760" y="0"/>
                  </a:lnTo>
                  <a:cubicBezTo>
                    <a:pt x="879822" y="0"/>
                    <a:pt x="909057" y="29234"/>
                    <a:pt x="909057" y="65297"/>
                  </a:cubicBezTo>
                  <a:lnTo>
                    <a:pt x="909057" y="1161545"/>
                  </a:lnTo>
                  <a:cubicBezTo>
                    <a:pt x="909057" y="1197607"/>
                    <a:pt x="879822" y="1226842"/>
                    <a:pt x="843760" y="1226842"/>
                  </a:cubicBezTo>
                  <a:lnTo>
                    <a:pt x="65297" y="1226842"/>
                  </a:lnTo>
                  <a:cubicBezTo>
                    <a:pt x="29234" y="1226842"/>
                    <a:pt x="0" y="1197607"/>
                    <a:pt x="0" y="1161545"/>
                  </a:cubicBezTo>
                  <a:lnTo>
                    <a:pt x="0" y="65297"/>
                  </a:lnTo>
                  <a:cubicBezTo>
                    <a:pt x="0" y="29234"/>
                    <a:pt x="29234" y="0"/>
                    <a:pt x="65297" y="0"/>
                  </a:cubicBezTo>
                  <a:close/>
                </a:path>
              </a:pathLst>
            </a:custGeom>
            <a:solidFill>
              <a:srgbClr val="CADDFF"/>
            </a:solidFill>
            <a:ln w="190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128395" y="3189447"/>
            <a:ext cx="4031210" cy="5440427"/>
            <a:chOff x="0" y="0"/>
            <a:chExt cx="909057" cy="12268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65297" y="0"/>
                  </a:moveTo>
                  <a:lnTo>
                    <a:pt x="843760" y="0"/>
                  </a:lnTo>
                  <a:cubicBezTo>
                    <a:pt x="879822" y="0"/>
                    <a:pt x="909057" y="29234"/>
                    <a:pt x="909057" y="65297"/>
                  </a:cubicBezTo>
                  <a:lnTo>
                    <a:pt x="909057" y="1161545"/>
                  </a:lnTo>
                  <a:cubicBezTo>
                    <a:pt x="909057" y="1197607"/>
                    <a:pt x="879822" y="1226842"/>
                    <a:pt x="843760" y="1226842"/>
                  </a:cubicBezTo>
                  <a:lnTo>
                    <a:pt x="65297" y="1226842"/>
                  </a:lnTo>
                  <a:cubicBezTo>
                    <a:pt x="29234" y="1226842"/>
                    <a:pt x="0" y="1197607"/>
                    <a:pt x="0" y="1161545"/>
                  </a:cubicBezTo>
                  <a:lnTo>
                    <a:pt x="0" y="65297"/>
                  </a:lnTo>
                  <a:cubicBezTo>
                    <a:pt x="0" y="29234"/>
                    <a:pt x="29234" y="0"/>
                    <a:pt x="65297" y="0"/>
                  </a:cubicBezTo>
                  <a:close/>
                </a:path>
              </a:pathLst>
            </a:custGeom>
            <a:solidFill>
              <a:srgbClr val="CADDFF"/>
            </a:solidFill>
            <a:ln w="190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75498" y="3717622"/>
            <a:ext cx="3103938" cy="5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51"/>
              </a:lnSpc>
              <a:spcBef>
                <a:spcPct val="0"/>
              </a:spcBef>
            </a:pPr>
            <a:r>
              <a:rPr lang="en-US" sz="3270">
                <a:solidFill>
                  <a:srgbClr val="000000"/>
                </a:solidFill>
                <a:latin typeface="Montserrat Classic Bold"/>
              </a:rPr>
              <a:t>Patiens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873910" y="5286980"/>
            <a:ext cx="3507114" cy="2309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8"/>
              </a:lnSpc>
              <a:spcBef>
                <a:spcPct val="0"/>
              </a:spcBef>
            </a:pPr>
            <a:r>
              <a:rPr lang="en-US" sz="2452">
                <a:solidFill>
                  <a:srgbClr val="000000"/>
                </a:solidFill>
                <a:latin typeface="Montserrat"/>
              </a:rPr>
              <a:t>Table ini digunakan untuk menyimpan informasi patient ketika registrasi pada website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108564" y="3717622"/>
            <a:ext cx="3103938" cy="5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51"/>
              </a:lnSpc>
              <a:spcBef>
                <a:spcPct val="0"/>
              </a:spcBef>
            </a:pPr>
            <a:r>
              <a:rPr lang="en-US" sz="3270">
                <a:solidFill>
                  <a:srgbClr val="000000"/>
                </a:solidFill>
                <a:latin typeface="Montserrat Classic Bold"/>
              </a:rPr>
              <a:t>Account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882702" y="5286980"/>
            <a:ext cx="3555662" cy="2309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8"/>
              </a:lnSpc>
              <a:spcBef>
                <a:spcPct val="0"/>
              </a:spcBef>
            </a:pPr>
            <a:r>
              <a:rPr lang="en-US" sz="2452">
                <a:solidFill>
                  <a:srgbClr val="000000"/>
                </a:solidFill>
                <a:latin typeface="Montserrat"/>
              </a:rPr>
              <a:t>Table ini digunakan untuk menyimpan informasi account patient dan doctors (email, password, role)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656140" y="1416150"/>
            <a:ext cx="8975721" cy="864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6312">
                <a:solidFill>
                  <a:srgbClr val="000000"/>
                </a:solidFill>
                <a:latin typeface="Bebas Neue Bold"/>
              </a:rPr>
              <a:t>Tables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92031" y="3717622"/>
            <a:ext cx="3103938" cy="5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51"/>
              </a:lnSpc>
              <a:spcBef>
                <a:spcPct val="0"/>
              </a:spcBef>
            </a:pPr>
            <a:r>
              <a:rPr lang="en-US" sz="3270">
                <a:solidFill>
                  <a:srgbClr val="000000"/>
                </a:solidFill>
                <a:latin typeface="Montserrat Classic Bold"/>
              </a:rPr>
              <a:t>DOCTORS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366280" y="5286980"/>
            <a:ext cx="3555439" cy="2309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8"/>
              </a:lnSpc>
              <a:spcBef>
                <a:spcPct val="0"/>
              </a:spcBef>
            </a:pPr>
            <a:r>
              <a:rPr lang="en-US" sz="2452">
                <a:solidFill>
                  <a:srgbClr val="000000"/>
                </a:solidFill>
                <a:latin typeface="Montserrat"/>
              </a:rPr>
              <a:t>Table ini digunakan untuk menyimpan informasi doctors pada saat registrasi didalam websire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25468" y="3291806"/>
            <a:ext cx="4085040" cy="5513075"/>
            <a:chOff x="0" y="0"/>
            <a:chExt cx="909057" cy="12268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64436" y="0"/>
                  </a:moveTo>
                  <a:lnTo>
                    <a:pt x="844620" y="0"/>
                  </a:lnTo>
                  <a:cubicBezTo>
                    <a:pt x="861710" y="0"/>
                    <a:pt x="878100" y="6789"/>
                    <a:pt x="890184" y="18873"/>
                  </a:cubicBezTo>
                  <a:cubicBezTo>
                    <a:pt x="902268" y="30957"/>
                    <a:pt x="909057" y="47347"/>
                    <a:pt x="909057" y="64436"/>
                  </a:cubicBezTo>
                  <a:lnTo>
                    <a:pt x="909057" y="1162405"/>
                  </a:lnTo>
                  <a:cubicBezTo>
                    <a:pt x="909057" y="1179495"/>
                    <a:pt x="902268" y="1195885"/>
                    <a:pt x="890184" y="1207969"/>
                  </a:cubicBezTo>
                  <a:cubicBezTo>
                    <a:pt x="878100" y="1220053"/>
                    <a:pt x="861710" y="1226842"/>
                    <a:pt x="844620" y="1226842"/>
                  </a:cubicBezTo>
                  <a:lnTo>
                    <a:pt x="64436" y="1226842"/>
                  </a:lnTo>
                  <a:cubicBezTo>
                    <a:pt x="47347" y="1226842"/>
                    <a:pt x="30957" y="1220053"/>
                    <a:pt x="18873" y="1207969"/>
                  </a:cubicBezTo>
                  <a:cubicBezTo>
                    <a:pt x="6789" y="1195885"/>
                    <a:pt x="0" y="1179495"/>
                    <a:pt x="0" y="1162405"/>
                  </a:cubicBezTo>
                  <a:lnTo>
                    <a:pt x="0" y="64436"/>
                  </a:lnTo>
                  <a:cubicBezTo>
                    <a:pt x="0" y="47347"/>
                    <a:pt x="6789" y="30957"/>
                    <a:pt x="18873" y="18873"/>
                  </a:cubicBezTo>
                  <a:cubicBezTo>
                    <a:pt x="30957" y="6789"/>
                    <a:pt x="47347" y="0"/>
                    <a:pt x="64436" y="0"/>
                  </a:cubicBezTo>
                  <a:close/>
                </a:path>
              </a:pathLst>
            </a:custGeom>
            <a:solidFill>
              <a:srgbClr val="CADDFF"/>
            </a:solidFill>
            <a:ln w="1905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995295" y="3827543"/>
            <a:ext cx="3145386" cy="53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08"/>
              </a:lnSpc>
              <a:spcBef>
                <a:spcPct val="0"/>
              </a:spcBef>
            </a:pPr>
            <a:r>
              <a:rPr lang="en-US" sz="3313">
                <a:solidFill>
                  <a:srgbClr val="000000"/>
                </a:solidFill>
                <a:latin typeface="Montserrat Classic Bold"/>
              </a:rPr>
              <a:t>Appointment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66417" y="5418238"/>
            <a:ext cx="3603142" cy="2339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28"/>
              </a:lnSpc>
              <a:spcBef>
                <a:spcPct val="0"/>
              </a:spcBef>
            </a:pPr>
            <a:r>
              <a:rPr lang="en-US" sz="2485">
                <a:solidFill>
                  <a:srgbClr val="000000"/>
                </a:solidFill>
                <a:latin typeface="Montserrat"/>
              </a:rPr>
              <a:t>Table ini digunakan untuk menyimpan informasi ketika patient melakukan appointment request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56140" y="1416150"/>
            <a:ext cx="8975721" cy="864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6312">
                <a:solidFill>
                  <a:srgbClr val="000000"/>
                </a:solidFill>
                <a:latin typeface="Bebas Neue Bold"/>
              </a:rPr>
              <a:t>Tables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100648" y="3291806"/>
            <a:ext cx="4085040" cy="5513075"/>
            <a:chOff x="0" y="0"/>
            <a:chExt cx="909057" cy="12268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64436" y="0"/>
                  </a:moveTo>
                  <a:lnTo>
                    <a:pt x="844620" y="0"/>
                  </a:lnTo>
                  <a:cubicBezTo>
                    <a:pt x="861710" y="0"/>
                    <a:pt x="878100" y="6789"/>
                    <a:pt x="890184" y="18873"/>
                  </a:cubicBezTo>
                  <a:cubicBezTo>
                    <a:pt x="902268" y="30957"/>
                    <a:pt x="909057" y="47347"/>
                    <a:pt x="909057" y="64436"/>
                  </a:cubicBezTo>
                  <a:lnTo>
                    <a:pt x="909057" y="1162405"/>
                  </a:lnTo>
                  <a:cubicBezTo>
                    <a:pt x="909057" y="1179495"/>
                    <a:pt x="902268" y="1195885"/>
                    <a:pt x="890184" y="1207969"/>
                  </a:cubicBezTo>
                  <a:cubicBezTo>
                    <a:pt x="878100" y="1220053"/>
                    <a:pt x="861710" y="1226842"/>
                    <a:pt x="844620" y="1226842"/>
                  </a:cubicBezTo>
                  <a:lnTo>
                    <a:pt x="64436" y="1226842"/>
                  </a:lnTo>
                  <a:cubicBezTo>
                    <a:pt x="47347" y="1226842"/>
                    <a:pt x="30957" y="1220053"/>
                    <a:pt x="18873" y="1207969"/>
                  </a:cubicBezTo>
                  <a:cubicBezTo>
                    <a:pt x="6789" y="1195885"/>
                    <a:pt x="0" y="1179495"/>
                    <a:pt x="0" y="1162405"/>
                  </a:cubicBezTo>
                  <a:lnTo>
                    <a:pt x="0" y="64436"/>
                  </a:lnTo>
                  <a:cubicBezTo>
                    <a:pt x="0" y="47347"/>
                    <a:pt x="6789" y="30957"/>
                    <a:pt x="18873" y="18873"/>
                  </a:cubicBezTo>
                  <a:cubicBezTo>
                    <a:pt x="30957" y="6789"/>
                    <a:pt x="47347" y="0"/>
                    <a:pt x="64436" y="0"/>
                  </a:cubicBezTo>
                  <a:close/>
                </a:path>
              </a:pathLst>
            </a:custGeom>
            <a:solidFill>
              <a:srgbClr val="CADDFF"/>
            </a:solidFill>
            <a:ln w="190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677492" y="3291806"/>
            <a:ext cx="4085040" cy="5513075"/>
            <a:chOff x="0" y="0"/>
            <a:chExt cx="909057" cy="12268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64436" y="0"/>
                  </a:moveTo>
                  <a:lnTo>
                    <a:pt x="844620" y="0"/>
                  </a:lnTo>
                  <a:cubicBezTo>
                    <a:pt x="861710" y="0"/>
                    <a:pt x="878100" y="6789"/>
                    <a:pt x="890184" y="18873"/>
                  </a:cubicBezTo>
                  <a:cubicBezTo>
                    <a:pt x="902268" y="30957"/>
                    <a:pt x="909057" y="47347"/>
                    <a:pt x="909057" y="64436"/>
                  </a:cubicBezTo>
                  <a:lnTo>
                    <a:pt x="909057" y="1162405"/>
                  </a:lnTo>
                  <a:cubicBezTo>
                    <a:pt x="909057" y="1179495"/>
                    <a:pt x="902268" y="1195885"/>
                    <a:pt x="890184" y="1207969"/>
                  </a:cubicBezTo>
                  <a:cubicBezTo>
                    <a:pt x="878100" y="1220053"/>
                    <a:pt x="861710" y="1226842"/>
                    <a:pt x="844620" y="1226842"/>
                  </a:cubicBezTo>
                  <a:lnTo>
                    <a:pt x="64436" y="1226842"/>
                  </a:lnTo>
                  <a:cubicBezTo>
                    <a:pt x="47347" y="1226842"/>
                    <a:pt x="30957" y="1220053"/>
                    <a:pt x="18873" y="1207969"/>
                  </a:cubicBezTo>
                  <a:cubicBezTo>
                    <a:pt x="6789" y="1195885"/>
                    <a:pt x="0" y="1179495"/>
                    <a:pt x="0" y="1162405"/>
                  </a:cubicBezTo>
                  <a:lnTo>
                    <a:pt x="0" y="64436"/>
                  </a:lnTo>
                  <a:cubicBezTo>
                    <a:pt x="0" y="47347"/>
                    <a:pt x="6789" y="30957"/>
                    <a:pt x="18873" y="18873"/>
                  </a:cubicBezTo>
                  <a:cubicBezTo>
                    <a:pt x="30957" y="6789"/>
                    <a:pt x="47347" y="0"/>
                    <a:pt x="64436" y="0"/>
                  </a:cubicBezTo>
                  <a:close/>
                </a:path>
              </a:pathLst>
            </a:custGeom>
            <a:solidFill>
              <a:srgbClr val="CADDFF"/>
            </a:solidFill>
            <a:ln w="1905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570475" y="3827543"/>
            <a:ext cx="3145386" cy="53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08"/>
              </a:lnSpc>
              <a:spcBef>
                <a:spcPct val="0"/>
              </a:spcBef>
            </a:pPr>
            <a:r>
              <a:rPr lang="en-US" sz="3313">
                <a:solidFill>
                  <a:srgbClr val="000000"/>
                </a:solidFill>
                <a:latin typeface="Montserrat Classic Bold"/>
              </a:rPr>
              <a:t>Schedule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41597" y="5418238"/>
            <a:ext cx="3603142" cy="2339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28"/>
              </a:lnSpc>
              <a:spcBef>
                <a:spcPct val="0"/>
              </a:spcBef>
            </a:pPr>
            <a:r>
              <a:rPr lang="en-US" sz="2485">
                <a:solidFill>
                  <a:srgbClr val="000000"/>
                </a:solidFill>
                <a:latin typeface="Montserrat"/>
              </a:rPr>
              <a:t>Table ini digunakan untuk menyimpan informasi agenda yang telah diinput oleh doctors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147319" y="3827543"/>
            <a:ext cx="3145386" cy="53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08"/>
              </a:lnSpc>
              <a:spcBef>
                <a:spcPct val="0"/>
              </a:spcBef>
            </a:pPr>
            <a:r>
              <a:rPr lang="en-US" sz="3313">
                <a:solidFill>
                  <a:srgbClr val="000000"/>
                </a:solidFill>
                <a:latin typeface="Montserrat Classic Bold"/>
              </a:rPr>
              <a:t>Departement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18441" y="5418238"/>
            <a:ext cx="3603142" cy="1865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28"/>
              </a:lnSpc>
              <a:spcBef>
                <a:spcPct val="0"/>
              </a:spcBef>
            </a:pPr>
            <a:r>
              <a:rPr lang="en-US" sz="2485">
                <a:solidFill>
                  <a:srgbClr val="000000"/>
                </a:solidFill>
                <a:latin typeface="Montserrat"/>
              </a:rPr>
              <a:t>Table ini digunakan untuk menyimpan nama departement yang dimiliki doctors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4861212" y="0"/>
            <a:ext cx="13426788" cy="10368037"/>
          </a:xfrm>
          <a:custGeom>
            <a:avLst/>
            <a:gdLst/>
            <a:ahLst/>
            <a:cxnLst/>
            <a:rect l="l" t="t" r="r" b="b"/>
            <a:pathLst>
              <a:path w="13426788" h="10449073">
                <a:moveTo>
                  <a:pt x="0" y="0"/>
                </a:moveTo>
                <a:lnTo>
                  <a:pt x="13426788" y="0"/>
                </a:lnTo>
                <a:lnTo>
                  <a:pt x="13426788" y="10449072"/>
                </a:lnTo>
                <a:lnTo>
                  <a:pt x="0" y="10449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80061" y="4211637"/>
            <a:ext cx="4018725" cy="194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50"/>
              </a:lnSpc>
            </a:pPr>
            <a:r>
              <a:rPr lang="en-US" sz="5000">
                <a:solidFill>
                  <a:srgbClr val="000000"/>
                </a:solidFill>
                <a:latin typeface="Bebas Neue Bold"/>
              </a:rPr>
              <a:t>UML</a:t>
            </a:r>
          </a:p>
          <a:p>
            <a:pPr marL="0" lvl="0" indent="0">
              <a:lnSpc>
                <a:spcPts val="5050"/>
              </a:lnSpc>
            </a:pPr>
            <a:r>
              <a:rPr lang="en-US" sz="5000">
                <a:solidFill>
                  <a:srgbClr val="000000"/>
                </a:solidFill>
                <a:latin typeface="Bebas Neue Bold"/>
              </a:rPr>
              <a:t>(Unified Modeling Language)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272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Bebas Neue Bold</vt:lpstr>
      <vt:lpstr>Poppins</vt:lpstr>
      <vt:lpstr>Montserrat Classic</vt:lpstr>
      <vt:lpstr>Montserrat</vt:lpstr>
      <vt:lpstr>Poppins Medium Bold</vt:lpstr>
      <vt:lpstr>Arial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Portfolio Presentation in Pink Purple Orange Digitalism Style</dc:title>
  <cp:lastModifiedBy>Shabrina Kamiliya Wiyana</cp:lastModifiedBy>
  <cp:revision>2</cp:revision>
  <dcterms:created xsi:type="dcterms:W3CDTF">2006-08-16T00:00:00Z</dcterms:created>
  <dcterms:modified xsi:type="dcterms:W3CDTF">2023-06-10T16:36:29Z</dcterms:modified>
  <dc:identifier>DAFlbwHXlXA</dc:identifier>
</cp:coreProperties>
</file>