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aleway"/>
      <p:regular r:id="rId17"/>
      <p:bold r:id="rId18"/>
      <p:italic r:id="rId19"/>
      <p:boldItalic r:id="rId20"/>
    </p:embeddedFont>
    <p:embeddedFont>
      <p:font typeface="Roboto Th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aleway Medium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Medium-italic.fntdata"/><Relationship Id="rId30" Type="http://schemas.openxmlformats.org/officeDocument/2006/relationships/font" Target="fonts/RalewayMedium-bold.fntdata"/><Relationship Id="rId11" Type="http://schemas.openxmlformats.org/officeDocument/2006/relationships/slide" Target="slides/slide7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6.xml"/><Relationship Id="rId32" Type="http://schemas.openxmlformats.org/officeDocument/2006/relationships/font" Target="fonts/Raleway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bold.fntdata"/><Relationship Id="rId15" Type="http://schemas.openxmlformats.org/officeDocument/2006/relationships/font" Target="fonts/RobotoBlack-bold.fntdata"/><Relationship Id="rId14" Type="http://schemas.openxmlformats.org/officeDocument/2006/relationships/slide" Target="slides/slide10.xml"/><Relationship Id="rId36" Type="http://schemas.openxmlformats.org/officeDocument/2006/relationships/font" Target="fonts/RobotoLight-boldItalic.fntdata"/><Relationship Id="rId17" Type="http://schemas.openxmlformats.org/officeDocument/2006/relationships/font" Target="fonts/Raleway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8594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8594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e24953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e24953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659b6c8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659b6c8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72e2984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72e2984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659b6c8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659b6c8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659b6c8d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659b6c8d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658f702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658f702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659b6c8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659b6c8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659b6c8d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659b6c8d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659b6c8d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659b6c8d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sz="1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Universidade Federal de Goiás</a:t>
            </a:r>
            <a:endParaRPr b="0" sz="100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3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0" y="134912"/>
            <a:ext cx="471450" cy="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”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5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5CA1"/>
                </a:solidFill>
              </a:defRPr>
            </a:lvl1pPr>
            <a:lvl2pPr lvl="1" rtl="0">
              <a:buNone/>
              <a:defRPr b="1">
                <a:solidFill>
                  <a:srgbClr val="005CA1"/>
                </a:solidFill>
              </a:defRPr>
            </a:lvl2pPr>
            <a:lvl3pPr lvl="2" rtl="0">
              <a:buNone/>
              <a:defRPr b="1">
                <a:solidFill>
                  <a:srgbClr val="005CA1"/>
                </a:solidFill>
              </a:defRPr>
            </a:lvl3pPr>
            <a:lvl4pPr lvl="3" rtl="0">
              <a:buNone/>
              <a:defRPr b="1">
                <a:solidFill>
                  <a:srgbClr val="005CA1"/>
                </a:solidFill>
              </a:defRPr>
            </a:lvl4pPr>
            <a:lvl5pPr lvl="4" rtl="0">
              <a:buNone/>
              <a:defRPr b="1">
                <a:solidFill>
                  <a:srgbClr val="005CA1"/>
                </a:solidFill>
              </a:defRPr>
            </a:lvl5pPr>
            <a:lvl6pPr lvl="5" rtl="0">
              <a:buNone/>
              <a:defRPr b="1">
                <a:solidFill>
                  <a:srgbClr val="005CA1"/>
                </a:solidFill>
              </a:defRPr>
            </a:lvl6pPr>
            <a:lvl7pPr lvl="6" rtl="0">
              <a:buNone/>
              <a:defRPr b="1">
                <a:solidFill>
                  <a:srgbClr val="005CA1"/>
                </a:solidFill>
              </a:defRPr>
            </a:lvl7pPr>
            <a:lvl8pPr lvl="7" rtl="0">
              <a:buNone/>
              <a:defRPr b="1">
                <a:solidFill>
                  <a:srgbClr val="005CA1"/>
                </a:solidFill>
              </a:defRPr>
            </a:lvl8pPr>
            <a:lvl9pPr lvl="8" rtl="0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0" y="4589033"/>
            <a:ext cx="430300" cy="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2049" r="72682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CA1"/>
                </a:solidFill>
              </a:defRPr>
            </a:lvl1pPr>
            <a:lvl2pPr lvl="1">
              <a:buNone/>
              <a:defRPr>
                <a:solidFill>
                  <a:srgbClr val="005CA1"/>
                </a:solidFill>
              </a:defRPr>
            </a:lvl2pPr>
            <a:lvl3pPr lvl="2">
              <a:buNone/>
              <a:defRPr>
                <a:solidFill>
                  <a:srgbClr val="005CA1"/>
                </a:solidFill>
              </a:defRPr>
            </a:lvl3pPr>
            <a:lvl4pPr lvl="3">
              <a:buNone/>
              <a:defRPr>
                <a:solidFill>
                  <a:srgbClr val="005CA1"/>
                </a:solidFill>
              </a:defRPr>
            </a:lvl4pPr>
            <a:lvl5pPr lvl="4">
              <a:buNone/>
              <a:defRPr>
                <a:solidFill>
                  <a:srgbClr val="005CA1"/>
                </a:solidFill>
              </a:defRPr>
            </a:lvl5pPr>
            <a:lvl6pPr lvl="5">
              <a:buNone/>
              <a:defRPr>
                <a:solidFill>
                  <a:srgbClr val="005CA1"/>
                </a:solidFill>
              </a:defRPr>
            </a:lvl6pPr>
            <a:lvl7pPr lvl="6">
              <a:buNone/>
              <a:defRPr>
                <a:solidFill>
                  <a:srgbClr val="005CA1"/>
                </a:solidFill>
              </a:defRPr>
            </a:lvl7pPr>
            <a:lvl8pPr lvl="7">
              <a:buNone/>
              <a:defRPr>
                <a:solidFill>
                  <a:srgbClr val="005CA1"/>
                </a:solidFill>
              </a:defRPr>
            </a:lvl8pPr>
            <a:lvl9pPr lvl="8">
              <a:buNone/>
              <a:defRPr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36317" l="2049" r="72682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sz="2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 sz="1800">
                <a:solidFill>
                  <a:srgbClr val="3F3F3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724575" y="2589129"/>
            <a:ext cx="4014000" cy="2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Samuel Santos Machado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Matheus Pamplona Oliveira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52575" y="1577200"/>
            <a:ext cx="65580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SEGINF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455700" y="1861050"/>
            <a:ext cx="82326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Isso e tudo , pessoal</a:t>
            </a:r>
            <a:endParaRPr b="0" sz="72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2848400" y="4342024"/>
            <a:ext cx="402163" cy="36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472" y="4350534"/>
            <a:ext cx="722304" cy="35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302" y="4284675"/>
            <a:ext cx="858725" cy="4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4779" y="4411020"/>
            <a:ext cx="813941" cy="27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</a:t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7825" y="1639200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Implementação</a:t>
            </a:r>
            <a:r>
              <a:rPr lang="en" sz="1600"/>
              <a:t> de um grupo de servidores focados em </a:t>
            </a:r>
            <a:r>
              <a:rPr lang="en" sz="1600"/>
              <a:t>interceptação</a:t>
            </a:r>
            <a:r>
              <a:rPr lang="en" sz="1600"/>
              <a:t> de ataques </a:t>
            </a:r>
            <a:r>
              <a:rPr lang="en" sz="1600"/>
              <a:t>cibernéticos</a:t>
            </a:r>
            <a:r>
              <a:rPr lang="en" sz="1600"/>
              <a:t> e coleta de dados de conexões externas separado em: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Cliente para a simulaçao de ataques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Balanceador de carga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Servidor honeypot distribuido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Monitor de atividade e coleta de logs nos servidores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Unidade de processamento de dados</a:t>
            </a:r>
            <a:endParaRPr sz="1600"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46825" y="543750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	Os servidores devem ser capazes de comportar um ataque DDos , coletar as </a:t>
            </a:r>
            <a:r>
              <a:rPr lang="en" sz="1600"/>
              <a:t>informações</a:t>
            </a:r>
            <a:r>
              <a:rPr lang="en" sz="1600"/>
              <a:t> e logs do atacante e envia-las a unidade de gerenciamento de dados , a unidade de gerenciamento de dados realiza a filtragem das </a:t>
            </a:r>
            <a:r>
              <a:rPr lang="en" sz="1600"/>
              <a:t>informações</a:t>
            </a:r>
            <a:r>
              <a:rPr lang="en" sz="1600"/>
              <a:t> relevantes e as envia para a unidade de monitoramento , a qual </a:t>
            </a:r>
            <a:r>
              <a:rPr lang="en" sz="1600"/>
              <a:t>retorna</a:t>
            </a:r>
            <a:r>
              <a:rPr lang="en" sz="1600"/>
              <a:t> as </a:t>
            </a:r>
            <a:r>
              <a:rPr lang="en" sz="1600"/>
              <a:t>informações</a:t>
            </a:r>
            <a:r>
              <a:rPr lang="en" sz="1600"/>
              <a:t> aos servidores e aos atacantes</a:t>
            </a:r>
            <a:endParaRPr sz="1600"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52400"/>
            <a:ext cx="60099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</a:t>
            </a:r>
            <a:r>
              <a:rPr lang="en"/>
              <a:t> utilizadas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90600" y="1480175"/>
            <a:ext cx="72984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Cliente de Ataque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Python com ferramentas de DDoS como hping3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Balanceador de carga: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NGINX , apache ou HAProxy para distribuição de tráfego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Servidor honeypot distribuido: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PHP com websocket , docker e demais ferramentas , conforme necessarias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Monitor de atividade e coleta de logs nos servidores: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 com uma interface em HTML ou CSS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 demais ferramentas , conforme necessarias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Unidade de processamento de dados: </a:t>
            </a:r>
            <a:r>
              <a:rPr lang="en" sz="1600"/>
              <a:t>Hardware disponivel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 utilizadas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72984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Latência das comunicações.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Escalabilidade dos acessos.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Evitar pontos singulares de falha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Implementar </a:t>
            </a:r>
            <a:r>
              <a:rPr lang="en" sz="1600"/>
              <a:t>contingências</a:t>
            </a:r>
            <a:r>
              <a:rPr lang="en" sz="1600"/>
              <a:t> e </a:t>
            </a:r>
            <a:r>
              <a:rPr lang="en" sz="1600"/>
              <a:t>redundâncias</a:t>
            </a:r>
            <a:r>
              <a:rPr lang="en" sz="1600"/>
              <a:t> para casos de falha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Implementação</a:t>
            </a:r>
            <a:r>
              <a:rPr lang="en" sz="1600"/>
              <a:t> e </a:t>
            </a:r>
            <a:r>
              <a:rPr lang="en" sz="1600"/>
              <a:t>coordenação</a:t>
            </a:r>
            <a:r>
              <a:rPr lang="en" sz="1600"/>
              <a:t> do </a:t>
            </a:r>
            <a:r>
              <a:rPr lang="en" sz="1600"/>
              <a:t>funcionamento</a:t>
            </a:r>
            <a:r>
              <a:rPr lang="en" sz="1600"/>
              <a:t> dos componentes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Serviço de descoberta que isole um servidor para receber um ataque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