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288000" cy="10287000"/>
  <p:notesSz cx="6858000" cy="9144000"/>
  <p:embeddedFontLst>
    <p:embeddedFont>
      <p:font typeface="Aileron Heavy" charset="1" panose="00000A00000000000000"/>
      <p:regular r:id="rId13"/>
    </p:embeddedFont>
    <p:embeddedFont>
      <p:font typeface="Aileron" charset="1" panose="00000500000000000000"/>
      <p:regular r:id="rId14"/>
    </p:embeddedFont>
    <p:embeddedFont>
      <p:font typeface="Aileron Italics" charset="1" panose="00000500000000000000"/>
      <p:regular r:id="rId15"/>
    </p:embeddedFont>
    <p:embeddedFont>
      <p:font typeface="Aileron Ultra-Bold" charset="1" panose="00000A00000000000000"/>
      <p:regular r:id="rId16"/>
    </p:embeddedFont>
    <p:embeddedFont>
      <p:font typeface="Aileron Bold" charset="1" panose="0000080000000000000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197210" y="1104900"/>
            <a:ext cx="13062090" cy="9829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7559"/>
              </a:lnSpc>
            </a:pPr>
            <a:r>
              <a:rPr lang="en-US" b="true" sz="6999" spc="139">
                <a:solidFill>
                  <a:srgbClr val="FFFFFF"/>
                </a:solidFill>
                <a:latin typeface="Aileron Heavy"/>
                <a:ea typeface="Aileron Heavy"/>
                <a:cs typeface="Aileron Heavy"/>
                <a:sym typeface="Aileron Heavy"/>
              </a:rPr>
              <a:t>TICKET SAFE</a:t>
            </a:r>
          </a:p>
        </p:txBody>
      </p:sp>
      <p:sp>
        <p:nvSpPr>
          <p:cNvPr name="AutoShape 3" id="3"/>
          <p:cNvSpPr/>
          <p:nvPr/>
        </p:nvSpPr>
        <p:spPr>
          <a:xfrm rot="0">
            <a:off x="0" y="0"/>
            <a:ext cx="1754289" cy="10287000"/>
          </a:xfrm>
          <a:prstGeom prst="rect">
            <a:avLst/>
          </a:prstGeom>
          <a:solidFill>
            <a:srgbClr val="2C92D5"/>
          </a:solidFill>
        </p:spPr>
      </p:sp>
      <p:sp>
        <p:nvSpPr>
          <p:cNvPr name="TextBox 4" id="4"/>
          <p:cNvSpPr txBox="true"/>
          <p:nvPr/>
        </p:nvSpPr>
        <p:spPr>
          <a:xfrm rot="-5400000">
            <a:off x="-3277978" y="4874577"/>
            <a:ext cx="8229600" cy="537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 spc="352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SISTEMAS DISTRIBUIDOS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8929428" y="3109958"/>
            <a:ext cx="8329872" cy="458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571" i="true" spc="180">
                <a:solidFill>
                  <a:srgbClr val="8F8F8F"/>
                </a:solidFill>
                <a:latin typeface="Aileron Italics"/>
                <a:ea typeface="Aileron Italics"/>
                <a:cs typeface="Aileron Italics"/>
                <a:sym typeface="Aileron Italics"/>
              </a:rPr>
              <a:t>Uma solução eficiente para eventos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929428" y="6331212"/>
            <a:ext cx="8329872" cy="2287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571" i="true" spc="180">
                <a:solidFill>
                  <a:srgbClr val="8F8F8F"/>
                </a:solidFill>
                <a:latin typeface="Aileron Italics"/>
                <a:ea typeface="Aileron Italics"/>
                <a:cs typeface="Aileron Italics"/>
                <a:sym typeface="Aileron Italics"/>
              </a:rPr>
              <a:t>Fabio Ofugi</a:t>
            </a:r>
          </a:p>
          <a:p>
            <a:pPr algn="r">
              <a:lnSpc>
                <a:spcPts val="3600"/>
              </a:lnSpc>
            </a:pPr>
            <a:r>
              <a:rPr lang="en-US" sz="2571" i="true" spc="180">
                <a:solidFill>
                  <a:srgbClr val="8F8F8F"/>
                </a:solidFill>
                <a:latin typeface="Aileron Italics"/>
                <a:ea typeface="Aileron Italics"/>
                <a:cs typeface="Aileron Italics"/>
                <a:sym typeface="Aileron Italics"/>
              </a:rPr>
              <a:t>Paulo Victor</a:t>
            </a:r>
          </a:p>
          <a:p>
            <a:pPr algn="r">
              <a:lnSpc>
                <a:spcPts val="3600"/>
              </a:lnSpc>
            </a:pPr>
            <a:r>
              <a:rPr lang="en-US" sz="2571" i="true" spc="180">
                <a:solidFill>
                  <a:srgbClr val="8F8F8F"/>
                </a:solidFill>
                <a:latin typeface="Aileron Italics"/>
                <a:ea typeface="Aileron Italics"/>
                <a:cs typeface="Aileron Italics"/>
                <a:sym typeface="Aileron Italics"/>
              </a:rPr>
              <a:t>Rafael Melo</a:t>
            </a:r>
          </a:p>
          <a:p>
            <a:pPr algn="r">
              <a:lnSpc>
                <a:spcPts val="3600"/>
              </a:lnSpc>
            </a:pPr>
            <a:r>
              <a:rPr lang="en-US" sz="2571" i="true" spc="180">
                <a:solidFill>
                  <a:srgbClr val="8F8F8F"/>
                </a:solidFill>
                <a:latin typeface="Aileron Italics"/>
                <a:ea typeface="Aileron Italics"/>
                <a:cs typeface="Aileron Italics"/>
                <a:sym typeface="Aileron Italics"/>
              </a:rPr>
              <a:t>Rilbert Teixeira</a:t>
            </a:r>
          </a:p>
          <a:p>
            <a:pPr algn="r">
              <a:lnSpc>
                <a:spcPts val="3600"/>
              </a:lnSpc>
            </a:pPr>
            <a:r>
              <a:rPr lang="en-US" sz="2571" i="true" spc="180">
                <a:solidFill>
                  <a:srgbClr val="8F8F8F"/>
                </a:solidFill>
                <a:latin typeface="Aileron Italics"/>
                <a:ea typeface="Aileron Italics"/>
                <a:cs typeface="Aileron Italics"/>
                <a:sym typeface="Aileron Italics"/>
              </a:rPr>
              <a:t>Vinicius  Soares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2935603" y="0"/>
            <a:ext cx="5352397" cy="10287000"/>
          </a:xfrm>
          <a:prstGeom prst="rect">
            <a:avLst/>
          </a:prstGeom>
          <a:solidFill>
            <a:srgbClr val="2C92D5"/>
          </a:solidFill>
        </p:spPr>
      </p:sp>
      <p:sp>
        <p:nvSpPr>
          <p:cNvPr name="TextBox 3" id="3"/>
          <p:cNvSpPr txBox="true"/>
          <p:nvPr/>
        </p:nvSpPr>
        <p:spPr>
          <a:xfrm rot="0">
            <a:off x="1028700" y="1019175"/>
            <a:ext cx="7380419" cy="923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b="true" sz="6000" spc="359">
                <a:solidFill>
                  <a:srgbClr val="191919"/>
                </a:solidFill>
                <a:latin typeface="Aileron Heavy"/>
                <a:ea typeface="Aileron Heavy"/>
                <a:cs typeface="Aileron Heavy"/>
                <a:sym typeface="Aileron Heavy"/>
              </a:rPr>
              <a:t>OBJETIVO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2335520"/>
            <a:ext cx="7330254" cy="5251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500"/>
              </a:lnSpc>
            </a:pPr>
            <a:r>
              <a:rPr lang="en-US" sz="2500" spc="75">
                <a:solidFill>
                  <a:srgbClr val="191919"/>
                </a:solidFill>
                <a:latin typeface="Aileron"/>
                <a:ea typeface="Aileron"/>
                <a:cs typeface="Aileron"/>
                <a:sym typeface="Aileron"/>
              </a:rPr>
              <a:t>Oferecer uma solução integrável para plataformas de venda de ingressos, como shows, teatros, cinemas e eventos, proporcionando um serviço altamente robusto, escalável e capaz de lidar com grandes volumes de acessos simultâneos. A solução garantirá uma experiência fluida e confiável na seleção de assentos, mesmo em momentos de alta demanda, assegurando consistência e rapidez no processo de reserva, com suporte para personalização e pronto para integração com diversos front-ends.</a:t>
            </a:r>
          </a:p>
        </p:txBody>
      </p:sp>
      <p:sp>
        <p:nvSpPr>
          <p:cNvPr name="TextBox 5" id="5"/>
          <p:cNvSpPr txBox="true"/>
          <p:nvPr/>
        </p:nvSpPr>
        <p:spPr>
          <a:xfrm rot="5400000">
            <a:off x="15067715" y="7047548"/>
            <a:ext cx="4114800" cy="306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sz="1800" spc="179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SISTEMAS DISTRIBUIDOS</a:t>
            </a:r>
          </a:p>
        </p:txBody>
      </p:sp>
      <p:sp>
        <p:nvSpPr>
          <p:cNvPr name="AutoShape 6" id="6"/>
          <p:cNvSpPr/>
          <p:nvPr/>
        </p:nvSpPr>
        <p:spPr>
          <a:xfrm rot="-5400000">
            <a:off x="14433028" y="2695901"/>
            <a:ext cx="5429902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7" id="7"/>
          <p:cNvSpPr txBox="true"/>
          <p:nvPr/>
        </p:nvSpPr>
        <p:spPr>
          <a:xfrm rot="0">
            <a:off x="1028700" y="7979390"/>
            <a:ext cx="7330254" cy="1746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39751" indent="-269876" lvl="1">
              <a:lnSpc>
                <a:spcPts val="3500"/>
              </a:lnSpc>
              <a:buFont typeface="Arial"/>
              <a:buChar char="•"/>
            </a:pPr>
            <a:r>
              <a:rPr lang="en-US" sz="2500" spc="75">
                <a:solidFill>
                  <a:srgbClr val="191919"/>
                </a:solidFill>
                <a:latin typeface="Aileron"/>
                <a:ea typeface="Aileron"/>
                <a:cs typeface="Aileron"/>
                <a:sym typeface="Aileron"/>
              </a:rPr>
              <a:t>Escalabilidade</a:t>
            </a:r>
          </a:p>
          <a:p>
            <a:pPr algn="just" marL="539751" indent="-269876" lvl="1">
              <a:lnSpc>
                <a:spcPts val="3500"/>
              </a:lnSpc>
              <a:buFont typeface="Arial"/>
              <a:buChar char="•"/>
            </a:pPr>
            <a:r>
              <a:rPr lang="en-US" sz="2500" spc="75">
                <a:solidFill>
                  <a:srgbClr val="191919"/>
                </a:solidFill>
                <a:latin typeface="Aileron"/>
                <a:ea typeface="Aileron"/>
                <a:cs typeface="Aileron"/>
                <a:sym typeface="Aileron"/>
              </a:rPr>
              <a:t>Redundância</a:t>
            </a:r>
          </a:p>
          <a:p>
            <a:pPr algn="just" marL="539751" indent="-269876" lvl="1">
              <a:lnSpc>
                <a:spcPts val="3500"/>
              </a:lnSpc>
              <a:buFont typeface="Arial"/>
              <a:buChar char="•"/>
            </a:pPr>
            <a:r>
              <a:rPr lang="en-US" sz="2500" spc="75">
                <a:solidFill>
                  <a:srgbClr val="191919"/>
                </a:solidFill>
                <a:latin typeface="Aileron"/>
                <a:ea typeface="Aileron"/>
                <a:cs typeface="Aileron"/>
                <a:sym typeface="Aileron"/>
              </a:rPr>
              <a:t>Maior disponibilidade</a:t>
            </a:r>
          </a:p>
          <a:p>
            <a:pPr algn="just" marL="0" indent="0" lvl="0">
              <a:lnSpc>
                <a:spcPts val="3500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2935603" y="0"/>
            <a:ext cx="5352397" cy="10287000"/>
          </a:xfrm>
          <a:prstGeom prst="rect">
            <a:avLst/>
          </a:prstGeom>
          <a:solidFill>
            <a:srgbClr val="2C92D5"/>
          </a:solidFill>
        </p:spPr>
      </p:sp>
      <p:sp>
        <p:nvSpPr>
          <p:cNvPr name="TextBox 3" id="3"/>
          <p:cNvSpPr txBox="true"/>
          <p:nvPr/>
        </p:nvSpPr>
        <p:spPr>
          <a:xfrm rot="5400000">
            <a:off x="15067715" y="7047548"/>
            <a:ext cx="4114800" cy="306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sz="1800" spc="179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SISTEMAS DISTRIBUIDOS</a:t>
            </a:r>
          </a:p>
        </p:txBody>
      </p:sp>
      <p:sp>
        <p:nvSpPr>
          <p:cNvPr name="AutoShape 4" id="4"/>
          <p:cNvSpPr/>
          <p:nvPr/>
        </p:nvSpPr>
        <p:spPr>
          <a:xfrm rot="-5400000">
            <a:off x="14433028" y="2695901"/>
            <a:ext cx="5429902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11721268" y="5429902"/>
            <a:ext cx="4784440" cy="3516563"/>
          </a:xfrm>
          <a:custGeom>
            <a:avLst/>
            <a:gdLst/>
            <a:ahLst/>
            <a:cxnLst/>
            <a:rect r="r" b="b" t="t" l="l"/>
            <a:pathLst>
              <a:path h="3516563" w="4784440">
                <a:moveTo>
                  <a:pt x="0" y="0"/>
                </a:moveTo>
                <a:lnTo>
                  <a:pt x="4784440" y="0"/>
                </a:lnTo>
                <a:lnTo>
                  <a:pt x="4784440" y="3516563"/>
                </a:lnTo>
                <a:lnTo>
                  <a:pt x="0" y="351656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1019175"/>
            <a:ext cx="7380419" cy="923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b="true" sz="6000" spc="359">
                <a:solidFill>
                  <a:srgbClr val="191919"/>
                </a:solidFill>
                <a:latin typeface="Aileron Heavy"/>
                <a:ea typeface="Aileron Heavy"/>
                <a:cs typeface="Aileron Heavy"/>
                <a:sym typeface="Aileron Heavy"/>
              </a:rPr>
              <a:t>DESAFIOS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2369202"/>
            <a:ext cx="7330254" cy="3060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500"/>
              </a:lnSpc>
            </a:pPr>
            <a:r>
              <a:rPr lang="en-US" sz="2500" spc="75">
                <a:solidFill>
                  <a:srgbClr val="191919"/>
                </a:solidFill>
                <a:latin typeface="Aileron"/>
                <a:ea typeface="Aileron"/>
                <a:cs typeface="Aileron"/>
                <a:sym typeface="Aileron"/>
              </a:rPr>
              <a:t>A reserva de ingressos para eventos populares, como shows e competições esportivas, enfrenta diversos desafios significativos. Durante o lançamento de vendas, a demanda pode ultrapassar a capacidade do servidor, resultando em congestionamentos e quedas de sistema.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5848334"/>
            <a:ext cx="7539381" cy="2622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39751" indent="-269876" lvl="1">
              <a:lnSpc>
                <a:spcPts val="3500"/>
              </a:lnSpc>
              <a:buFont typeface="Arial"/>
              <a:buChar char="•"/>
            </a:pPr>
            <a:r>
              <a:rPr lang="en-US" sz="2500" spc="75">
                <a:solidFill>
                  <a:srgbClr val="191919"/>
                </a:solidFill>
                <a:latin typeface="Aileron"/>
                <a:ea typeface="Aileron"/>
                <a:cs typeface="Aileron"/>
                <a:sym typeface="Aileron"/>
              </a:rPr>
              <a:t>Congestionamento de servidores</a:t>
            </a:r>
          </a:p>
          <a:p>
            <a:pPr algn="l" marL="539751" indent="-269876" lvl="1">
              <a:lnSpc>
                <a:spcPts val="3500"/>
              </a:lnSpc>
              <a:buFont typeface="Arial"/>
              <a:buChar char="•"/>
            </a:pPr>
            <a:r>
              <a:rPr lang="en-US" sz="2500" spc="75">
                <a:solidFill>
                  <a:srgbClr val="191919"/>
                </a:solidFill>
                <a:latin typeface="Aileron"/>
                <a:ea typeface="Aileron"/>
                <a:cs typeface="Aileron"/>
                <a:sym typeface="Aileron"/>
              </a:rPr>
              <a:t>Inconsistência na disponibilidade de ingressos</a:t>
            </a:r>
          </a:p>
          <a:p>
            <a:pPr algn="just" marL="539751" indent="-269876" lvl="1">
              <a:lnSpc>
                <a:spcPts val="3500"/>
              </a:lnSpc>
              <a:buFont typeface="Arial"/>
              <a:buChar char="•"/>
            </a:pPr>
            <a:r>
              <a:rPr lang="en-US" sz="2500" spc="75">
                <a:solidFill>
                  <a:srgbClr val="191919"/>
                </a:solidFill>
                <a:latin typeface="Aileron"/>
                <a:ea typeface="Aileron"/>
                <a:cs typeface="Aileron"/>
                <a:sym typeface="Aileron"/>
              </a:rPr>
              <a:t>Experiência negativa para usuários</a:t>
            </a:r>
          </a:p>
          <a:p>
            <a:pPr algn="just" marL="539751" indent="-269876" lvl="1">
              <a:lnSpc>
                <a:spcPts val="3500"/>
              </a:lnSpc>
              <a:buFont typeface="Arial"/>
              <a:buChar char="•"/>
            </a:pPr>
            <a:r>
              <a:rPr lang="en-US" sz="2500" spc="75">
                <a:solidFill>
                  <a:srgbClr val="191919"/>
                </a:solidFill>
                <a:latin typeface="Aileron"/>
                <a:ea typeface="Aileron"/>
                <a:cs typeface="Aileron"/>
                <a:sym typeface="Aileron"/>
              </a:rPr>
              <a:t>Impacto nas vendas e na reputação do evento</a:t>
            </a:r>
          </a:p>
          <a:p>
            <a:pPr algn="just" marL="0" indent="0" lvl="0">
              <a:lnSpc>
                <a:spcPts val="3500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7086283"/>
            <a:ext cx="3525022" cy="2030323"/>
            <a:chOff x="0" y="0"/>
            <a:chExt cx="928401" cy="53473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928401" cy="534735"/>
            </a:xfrm>
            <a:custGeom>
              <a:avLst/>
              <a:gdLst/>
              <a:ahLst/>
              <a:cxnLst/>
              <a:rect r="r" b="b" t="t" l="l"/>
              <a:pathLst>
                <a:path h="534735" w="928401">
                  <a:moveTo>
                    <a:pt x="0" y="0"/>
                  </a:moveTo>
                  <a:lnTo>
                    <a:pt x="928401" y="0"/>
                  </a:lnTo>
                  <a:lnTo>
                    <a:pt x="928401" y="534735"/>
                  </a:lnTo>
                  <a:lnTo>
                    <a:pt x="0" y="534735"/>
                  </a:lnTo>
                  <a:close/>
                </a:path>
              </a:pathLst>
            </a:custGeom>
            <a:solidFill>
              <a:srgbClr val="4FCDC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76200"/>
              <a:ext cx="928401" cy="61093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599"/>
                </a:lnSpc>
              </a:pPr>
              <a:r>
                <a:rPr lang="en-US" b="true" sz="3999" spc="199">
                  <a:solidFill>
                    <a:srgbClr val="FFFFFF"/>
                  </a:solidFill>
                  <a:latin typeface="Aileron Ultra-Bold"/>
                  <a:ea typeface="Aileron Ultra-Bold"/>
                  <a:cs typeface="Aileron Ultra-Bold"/>
                  <a:sym typeface="Aileron Ultra-Bold"/>
                </a:rPr>
                <a:t>1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-10800000">
            <a:off x="3909698" y="8499438"/>
            <a:ext cx="644024" cy="617168"/>
            <a:chOff x="0" y="0"/>
            <a:chExt cx="6350000" cy="633984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350000" cy="6339840"/>
            </a:xfrm>
            <a:custGeom>
              <a:avLst/>
              <a:gdLst/>
              <a:ahLst/>
              <a:cxnLst/>
              <a:rect r="r" b="b" t="t" l="l"/>
              <a:pathLst>
                <a:path h="6339840" w="635000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8B6B4">
                <a:alpha val="49804"/>
              </a:srgbClr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3909698" y="6469115"/>
            <a:ext cx="3525022" cy="2030323"/>
            <a:chOff x="0" y="0"/>
            <a:chExt cx="928401" cy="53473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928401" cy="534735"/>
            </a:xfrm>
            <a:custGeom>
              <a:avLst/>
              <a:gdLst/>
              <a:ahLst/>
              <a:cxnLst/>
              <a:rect r="r" b="b" t="t" l="l"/>
              <a:pathLst>
                <a:path h="534735" w="928401">
                  <a:moveTo>
                    <a:pt x="0" y="0"/>
                  </a:moveTo>
                  <a:lnTo>
                    <a:pt x="928401" y="0"/>
                  </a:lnTo>
                  <a:lnTo>
                    <a:pt x="928401" y="534735"/>
                  </a:lnTo>
                  <a:lnTo>
                    <a:pt x="0" y="534735"/>
                  </a:lnTo>
                  <a:close/>
                </a:path>
              </a:pathLst>
            </a:custGeom>
            <a:solidFill>
              <a:srgbClr val="18B6B4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76200"/>
              <a:ext cx="928401" cy="61093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599"/>
                </a:lnSpc>
              </a:pPr>
              <a:r>
                <a:rPr lang="en-US" b="true" sz="3999" spc="199">
                  <a:solidFill>
                    <a:srgbClr val="FFFFFF"/>
                  </a:solidFill>
                  <a:latin typeface="Aileron Ultra-Bold"/>
                  <a:ea typeface="Aileron Ultra-Bold"/>
                  <a:cs typeface="Aileron Ultra-Bold"/>
                  <a:sym typeface="Aileron Ultra-Bold"/>
                </a:rPr>
                <a:t>2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6842430" y="5851947"/>
            <a:ext cx="3525022" cy="2030323"/>
            <a:chOff x="0" y="0"/>
            <a:chExt cx="928401" cy="53473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928401" cy="534735"/>
            </a:xfrm>
            <a:custGeom>
              <a:avLst/>
              <a:gdLst/>
              <a:ahLst/>
              <a:cxnLst/>
              <a:rect r="r" b="b" t="t" l="l"/>
              <a:pathLst>
                <a:path h="534735" w="928401">
                  <a:moveTo>
                    <a:pt x="0" y="0"/>
                  </a:moveTo>
                  <a:lnTo>
                    <a:pt x="928401" y="0"/>
                  </a:lnTo>
                  <a:lnTo>
                    <a:pt x="928401" y="534735"/>
                  </a:lnTo>
                  <a:lnTo>
                    <a:pt x="0" y="534735"/>
                  </a:lnTo>
                  <a:close/>
                </a:path>
              </a:pathLst>
            </a:custGeom>
            <a:solidFill>
              <a:srgbClr val="37C9EF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76200"/>
              <a:ext cx="928401" cy="61093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599"/>
                </a:lnSpc>
              </a:pPr>
              <a:r>
                <a:rPr lang="en-US" b="true" sz="3999" spc="199">
                  <a:solidFill>
                    <a:srgbClr val="FFFFFF"/>
                  </a:solidFill>
                  <a:latin typeface="Aileron Ultra-Bold"/>
                  <a:ea typeface="Aileron Ultra-Bold"/>
                  <a:cs typeface="Aileron Ultra-Bold"/>
                  <a:sym typeface="Aileron Ultra-Bold"/>
                </a:rPr>
                <a:t>3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9749295" y="5240138"/>
            <a:ext cx="3525022" cy="2030323"/>
            <a:chOff x="0" y="0"/>
            <a:chExt cx="928401" cy="534735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928401" cy="534735"/>
            </a:xfrm>
            <a:custGeom>
              <a:avLst/>
              <a:gdLst/>
              <a:ahLst/>
              <a:cxnLst/>
              <a:rect r="r" b="b" t="t" l="l"/>
              <a:pathLst>
                <a:path h="534735" w="928401">
                  <a:moveTo>
                    <a:pt x="0" y="0"/>
                  </a:moveTo>
                  <a:lnTo>
                    <a:pt x="928401" y="0"/>
                  </a:lnTo>
                  <a:lnTo>
                    <a:pt x="928401" y="534735"/>
                  </a:lnTo>
                  <a:lnTo>
                    <a:pt x="0" y="534735"/>
                  </a:lnTo>
                  <a:close/>
                </a:path>
              </a:pathLst>
            </a:custGeom>
            <a:solidFill>
              <a:srgbClr val="2C92D5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76200"/>
              <a:ext cx="928401" cy="61093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599"/>
                </a:lnSpc>
              </a:pPr>
              <a:r>
                <a:rPr lang="en-US" b="true" sz="3999" spc="199">
                  <a:solidFill>
                    <a:srgbClr val="FFFFFF"/>
                  </a:solidFill>
                  <a:latin typeface="Aileron Ultra-Bold"/>
                  <a:ea typeface="Aileron Ultra-Bold"/>
                  <a:cs typeface="Aileron Ultra-Bold"/>
                  <a:sym typeface="Aileron Ultra-Bold"/>
                </a:rPr>
                <a:t>4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-10800000">
            <a:off x="9739770" y="7265102"/>
            <a:ext cx="618157" cy="617168"/>
            <a:chOff x="0" y="0"/>
            <a:chExt cx="6350000" cy="633984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6350000" cy="6339840"/>
            </a:xfrm>
            <a:custGeom>
              <a:avLst/>
              <a:gdLst/>
              <a:ahLst/>
              <a:cxnLst/>
              <a:rect r="r" b="b" t="t" l="l"/>
              <a:pathLst>
                <a:path h="6339840" w="635000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C92D5">
                <a:alpha val="49804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-10800000">
            <a:off x="6826088" y="7882270"/>
            <a:ext cx="618157" cy="617168"/>
            <a:chOff x="0" y="0"/>
            <a:chExt cx="6350000" cy="633984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6350000" cy="6339840"/>
            </a:xfrm>
            <a:custGeom>
              <a:avLst/>
              <a:gdLst/>
              <a:ahLst/>
              <a:cxnLst/>
              <a:rect r="r" b="b" t="t" l="l"/>
              <a:pathLst>
                <a:path h="6339840" w="635000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7C9EF">
                <a:alpha val="49804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12650434" y="3574512"/>
            <a:ext cx="4525941" cy="4020616"/>
            <a:chOff x="0" y="0"/>
            <a:chExt cx="977479" cy="868343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977479" cy="868343"/>
            </a:xfrm>
            <a:custGeom>
              <a:avLst/>
              <a:gdLst/>
              <a:ahLst/>
              <a:cxnLst/>
              <a:rect r="r" b="b" t="t" l="l"/>
              <a:pathLst>
                <a:path h="868343" w="977479">
                  <a:moveTo>
                    <a:pt x="977479" y="434171"/>
                  </a:moveTo>
                  <a:lnTo>
                    <a:pt x="571079" y="0"/>
                  </a:lnTo>
                  <a:lnTo>
                    <a:pt x="571079" y="203200"/>
                  </a:lnTo>
                  <a:lnTo>
                    <a:pt x="0" y="203200"/>
                  </a:lnTo>
                  <a:lnTo>
                    <a:pt x="0" y="665143"/>
                  </a:lnTo>
                  <a:lnTo>
                    <a:pt x="571079" y="665143"/>
                  </a:lnTo>
                  <a:lnTo>
                    <a:pt x="571079" y="868343"/>
                  </a:lnTo>
                  <a:lnTo>
                    <a:pt x="977479" y="434171"/>
                  </a:lnTo>
                  <a:close/>
                </a:path>
              </a:pathLst>
            </a:custGeom>
            <a:solidFill>
              <a:srgbClr val="13538A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127000"/>
              <a:ext cx="875879" cy="5381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599"/>
                </a:lnSpc>
              </a:pPr>
              <a:r>
                <a:rPr lang="en-US" b="true" sz="3999" spc="199">
                  <a:solidFill>
                    <a:srgbClr val="FFFFFF"/>
                  </a:solidFill>
                  <a:latin typeface="Aileron Ultra-Bold"/>
                  <a:ea typeface="Aileron Ultra-Bold"/>
                  <a:cs typeface="Aileron Ultra-Bold"/>
                  <a:sym typeface="Aileron Ultra-Bold"/>
                </a:rPr>
                <a:t>5</a:t>
              </a:r>
            </a:p>
          </p:txBody>
        </p:sp>
      </p:grpSp>
      <p:grpSp>
        <p:nvGrpSpPr>
          <p:cNvPr name="Group 23" id="23"/>
          <p:cNvGrpSpPr/>
          <p:nvPr/>
        </p:nvGrpSpPr>
        <p:grpSpPr>
          <a:xfrm rot="-10800000">
            <a:off x="12640909" y="6647934"/>
            <a:ext cx="618157" cy="617168"/>
            <a:chOff x="0" y="0"/>
            <a:chExt cx="6350000" cy="633984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6350000" cy="6339840"/>
            </a:xfrm>
            <a:custGeom>
              <a:avLst/>
              <a:gdLst/>
              <a:ahLst/>
              <a:cxnLst/>
              <a:rect r="r" b="b" t="t" l="l"/>
              <a:pathLst>
                <a:path h="6339840" w="635000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3538A">
                <a:alpha val="49804"/>
              </a:srgbClr>
            </a:solidFill>
          </p:spPr>
        </p:sp>
      </p:grpSp>
      <p:sp>
        <p:nvSpPr>
          <p:cNvPr name="TextBox 25" id="25"/>
          <p:cNvSpPr txBox="true"/>
          <p:nvPr/>
        </p:nvSpPr>
        <p:spPr>
          <a:xfrm rot="0">
            <a:off x="1536408" y="4201757"/>
            <a:ext cx="1887754" cy="22771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640"/>
              </a:lnSpc>
            </a:pPr>
            <a:r>
              <a:rPr lang="en-US" sz="2600" spc="78">
                <a:solidFill>
                  <a:srgbClr val="191919"/>
                </a:solidFill>
                <a:latin typeface="Aileron"/>
                <a:ea typeface="Aileron"/>
                <a:cs typeface="Aileron"/>
                <a:sym typeface="Aileron"/>
              </a:rPr>
              <a:t>Verificar quantidade de ingressos disponíveis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4553722" y="4426368"/>
            <a:ext cx="1887754" cy="1362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640"/>
              </a:lnSpc>
            </a:pPr>
            <a:r>
              <a:rPr lang="en-US" sz="2600" spc="78">
                <a:solidFill>
                  <a:srgbClr val="191919"/>
                </a:solidFill>
                <a:latin typeface="Aileron"/>
                <a:ea typeface="Aileron"/>
                <a:cs typeface="Aileron"/>
                <a:sym typeface="Aileron"/>
              </a:rPr>
              <a:t>Selecionar tipo de ingresso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7460587" y="3877428"/>
            <a:ext cx="1887754" cy="1362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640"/>
              </a:lnSpc>
            </a:pPr>
            <a:r>
              <a:rPr lang="en-US" sz="2600" spc="78">
                <a:solidFill>
                  <a:srgbClr val="191919"/>
                </a:solidFill>
                <a:latin typeface="Aileron"/>
                <a:ea typeface="Aileron"/>
                <a:cs typeface="Aileron"/>
                <a:sym typeface="Aileron"/>
              </a:rPr>
              <a:t>Adicionar ingresso ao carrinho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3112214" y="3043615"/>
            <a:ext cx="1887754" cy="905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640"/>
              </a:lnSpc>
            </a:pPr>
            <a:r>
              <a:rPr lang="en-US" sz="2600" spc="78">
                <a:solidFill>
                  <a:srgbClr val="191919"/>
                </a:solidFill>
                <a:latin typeface="Aileron"/>
                <a:ea typeface="Aileron"/>
                <a:cs typeface="Aileron"/>
                <a:sym typeface="Aileron"/>
              </a:rPr>
              <a:t>Confirmar compra!</a:t>
            </a:r>
          </a:p>
        </p:txBody>
      </p:sp>
      <p:grpSp>
        <p:nvGrpSpPr>
          <p:cNvPr name="Group 29" id="29"/>
          <p:cNvGrpSpPr/>
          <p:nvPr/>
        </p:nvGrpSpPr>
        <p:grpSpPr>
          <a:xfrm rot="0">
            <a:off x="3550138" y="1234872"/>
            <a:ext cx="11187724" cy="1039832"/>
            <a:chOff x="0" y="0"/>
            <a:chExt cx="14916965" cy="1386443"/>
          </a:xfrm>
        </p:grpSpPr>
        <p:sp>
          <p:nvSpPr>
            <p:cNvPr name="TextBox 30" id="30"/>
            <p:cNvSpPr txBox="true"/>
            <p:nvPr/>
          </p:nvSpPr>
          <p:spPr>
            <a:xfrm rot="0">
              <a:off x="0" y="807746"/>
              <a:ext cx="14916965" cy="57869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640"/>
                </a:lnSpc>
              </a:pPr>
              <a:r>
                <a:rPr lang="en-US" sz="2600" spc="78">
                  <a:solidFill>
                    <a:srgbClr val="191919"/>
                  </a:solidFill>
                  <a:latin typeface="Aileron"/>
                  <a:ea typeface="Aileron"/>
                  <a:cs typeface="Aileron"/>
                  <a:sym typeface="Aileron"/>
                </a:rPr>
                <a:t>5 etapas</a:t>
              </a:r>
            </a:p>
          </p:txBody>
        </p:sp>
        <p:sp>
          <p:nvSpPr>
            <p:cNvPr name="TextBox 31" id="31"/>
            <p:cNvSpPr txBox="true"/>
            <p:nvPr/>
          </p:nvSpPr>
          <p:spPr>
            <a:xfrm rot="0">
              <a:off x="0" y="-47625"/>
              <a:ext cx="14916965" cy="76796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4716"/>
                </a:lnSpc>
              </a:pPr>
              <a:r>
                <a:rPr lang="en-US" b="true" sz="3600" spc="107">
                  <a:solidFill>
                    <a:srgbClr val="191919"/>
                  </a:solidFill>
                  <a:latin typeface="Aileron Ultra-Bold"/>
                  <a:ea typeface="Aileron Ultra-Bold"/>
                  <a:cs typeface="Aileron Ultra-Bold"/>
                  <a:sym typeface="Aileron Ultra-Bold"/>
                </a:rPr>
                <a:t>EXEMPLO DE INTERAÇÃO DO USUÁRIO</a:t>
              </a:r>
            </a:p>
          </p:txBody>
        </p:sp>
      </p:grpSp>
      <p:sp>
        <p:nvSpPr>
          <p:cNvPr name="TextBox 32" id="32"/>
          <p:cNvSpPr txBox="true"/>
          <p:nvPr/>
        </p:nvSpPr>
        <p:spPr>
          <a:xfrm rot="0">
            <a:off x="10286400" y="3810595"/>
            <a:ext cx="1887754" cy="905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640"/>
              </a:lnSpc>
            </a:pPr>
            <a:r>
              <a:rPr lang="en-US" sz="2600" spc="78">
                <a:solidFill>
                  <a:srgbClr val="191919"/>
                </a:solidFill>
                <a:latin typeface="Aileron"/>
                <a:ea typeface="Aileron"/>
                <a:cs typeface="Aileron"/>
                <a:sym typeface="Aileron"/>
              </a:rPr>
              <a:t>Processar  pagamento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0"/>
            <a:ext cx="6975314" cy="10287000"/>
          </a:xfrm>
          <a:prstGeom prst="rect">
            <a:avLst/>
          </a:prstGeom>
          <a:solidFill>
            <a:srgbClr val="2C92D5"/>
          </a:solidFill>
        </p:spPr>
      </p:sp>
      <p:sp>
        <p:nvSpPr>
          <p:cNvPr name="Freeform 3" id="3"/>
          <p:cNvSpPr/>
          <p:nvPr/>
        </p:nvSpPr>
        <p:spPr>
          <a:xfrm flipH="false" flipV="false" rot="0">
            <a:off x="9844380" y="6167551"/>
            <a:ext cx="5929494" cy="3090749"/>
          </a:xfrm>
          <a:custGeom>
            <a:avLst/>
            <a:gdLst/>
            <a:ahLst/>
            <a:cxnLst/>
            <a:rect r="r" b="b" t="t" l="l"/>
            <a:pathLst>
              <a:path h="3090749" w="5929494">
                <a:moveTo>
                  <a:pt x="0" y="0"/>
                </a:moveTo>
                <a:lnTo>
                  <a:pt x="5929494" y="0"/>
                </a:lnTo>
                <a:lnTo>
                  <a:pt x="5929494" y="3090749"/>
                </a:lnTo>
                <a:lnTo>
                  <a:pt x="0" y="309074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1019175"/>
            <a:ext cx="5053395" cy="1838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200"/>
              </a:lnSpc>
            </a:pPr>
            <a:r>
              <a:rPr lang="en-US" b="true" sz="6000" spc="359">
                <a:solidFill>
                  <a:srgbClr val="FFFFFF"/>
                </a:solidFill>
                <a:latin typeface="Aileron Ultra-Bold"/>
                <a:ea typeface="Aileron Ultra-Bold"/>
                <a:cs typeface="Aileron Ultra-Bold"/>
                <a:sym typeface="Aileron Ultra-Bold"/>
              </a:rPr>
              <a:t>SOLUÇÃO PROPOSTA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7622507" y="3238500"/>
            <a:ext cx="9636793" cy="2622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39751" indent="-269876" lvl="1">
              <a:lnSpc>
                <a:spcPts val="3500"/>
              </a:lnSpc>
              <a:buFont typeface="Arial"/>
              <a:buChar char="•"/>
            </a:pPr>
            <a:r>
              <a:rPr lang="en-US" sz="2500" spc="75">
                <a:solidFill>
                  <a:srgbClr val="191919"/>
                </a:solidFill>
                <a:latin typeface="Aileron"/>
                <a:ea typeface="Aileron"/>
                <a:cs typeface="Aileron"/>
                <a:sym typeface="Aileron"/>
              </a:rPr>
              <a:t>Implementação de um sistema distribuído para gerenciar reservas de ingressos</a:t>
            </a:r>
          </a:p>
          <a:p>
            <a:pPr algn="just" marL="539751" indent="-269876" lvl="1">
              <a:lnSpc>
                <a:spcPts val="3500"/>
              </a:lnSpc>
              <a:buFont typeface="Arial"/>
              <a:buChar char="•"/>
            </a:pPr>
            <a:r>
              <a:rPr lang="en-US" sz="2500" spc="75">
                <a:solidFill>
                  <a:srgbClr val="191919"/>
                </a:solidFill>
                <a:latin typeface="Aileron"/>
                <a:ea typeface="Aileron"/>
                <a:cs typeface="Aileron"/>
                <a:sym typeface="Aileron"/>
              </a:rPr>
              <a:t>Balanceamento de carga, cache, filas e redundância</a:t>
            </a:r>
          </a:p>
          <a:p>
            <a:pPr algn="just" marL="539751" indent="-269876" lvl="1">
              <a:lnSpc>
                <a:spcPts val="3500"/>
              </a:lnSpc>
              <a:buFont typeface="Arial"/>
              <a:buChar char="•"/>
            </a:pPr>
            <a:r>
              <a:rPr lang="en-US" sz="2500" spc="75">
                <a:solidFill>
                  <a:srgbClr val="191919"/>
                </a:solidFill>
                <a:latin typeface="Aileron"/>
                <a:ea typeface="Aileron"/>
                <a:cs typeface="Aileron"/>
                <a:sym typeface="Aileron"/>
              </a:rPr>
              <a:t>Expectativa de melhoria na experiência e capacidade de lidar com picos de acesso</a:t>
            </a:r>
          </a:p>
          <a:p>
            <a:pPr algn="just" marL="0" indent="0" lvl="0">
              <a:lnSpc>
                <a:spcPts val="3500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-69347" y="0"/>
            <a:ext cx="1098047" cy="10287000"/>
          </a:xfrm>
          <a:prstGeom prst="rect">
            <a:avLst/>
          </a:prstGeom>
          <a:solidFill>
            <a:srgbClr val="2C92D5"/>
          </a:solidFill>
        </p:spPr>
      </p:sp>
      <p:graphicFrame>
        <p:nvGraphicFramePr>
          <p:cNvPr name="Table 3" id="3"/>
          <p:cNvGraphicFramePr>
            <a:graphicFrameLocks noGrp="true"/>
          </p:cNvGraphicFramePr>
          <p:nvPr/>
        </p:nvGraphicFramePr>
        <p:xfrm>
          <a:off x="1466935" y="479418"/>
          <a:ext cx="16225992" cy="9315398"/>
        </p:xfrm>
        <a:graphic>
          <a:graphicData uri="http://schemas.openxmlformats.org/drawingml/2006/table">
            <a:tbl>
              <a:tblPr/>
              <a:tblGrid>
                <a:gridCol w="2704332"/>
                <a:gridCol w="2704332"/>
                <a:gridCol w="2704332"/>
                <a:gridCol w="2704332"/>
                <a:gridCol w="2704332"/>
                <a:gridCol w="2704332"/>
              </a:tblGrid>
              <a:tr h="1281147">
                <a:tc gridSpan="6">
                  <a:txBody>
                    <a:bodyPr anchor="t" rtlCol="false"/>
                    <a:lstStyle/>
                    <a:p>
                      <a:pPr algn="ctr">
                        <a:lnSpc>
                          <a:spcPts val="5879"/>
                        </a:lnSpc>
                        <a:defRPr/>
                      </a:pPr>
                      <a:r>
                        <a:rPr lang="en-US" sz="4199" b="true">
                          <a:solidFill>
                            <a:srgbClr val="FFFFFF"/>
                          </a:solidFill>
                          <a:latin typeface="Aileron Bold"/>
                          <a:ea typeface="Aileron Bold"/>
                          <a:cs typeface="Aileron Bold"/>
                          <a:sym typeface="Aileron Bold"/>
                        </a:rPr>
                        <a:t>ENTREGAS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3538A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>
                        <a:lnSpc>
                          <a:spcPts val="5879"/>
                        </a:lnSpc>
                        <a:defRPr/>
                      </a:pPr>
                      <a:r>
                        <a:rPr lang="en-US" sz="4199" b="true">
                          <a:solidFill>
                            <a:srgbClr val="FFFFFF"/>
                          </a:solidFill>
                          <a:latin typeface="Aileron Bold"/>
                          <a:ea typeface="Aileron Bold"/>
                          <a:cs typeface="Aileron Bold"/>
                          <a:sym typeface="Aileron Bold"/>
                        </a:rPr>
                        <a:t>ENTREGAS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3538A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>
                        <a:lnSpc>
                          <a:spcPts val="5879"/>
                        </a:lnSpc>
                        <a:defRPr/>
                      </a:pPr>
                      <a:r>
                        <a:rPr lang="en-US" sz="4199" b="true">
                          <a:solidFill>
                            <a:srgbClr val="FFFFFF"/>
                          </a:solidFill>
                          <a:latin typeface="Aileron Bold"/>
                          <a:ea typeface="Aileron Bold"/>
                          <a:cs typeface="Aileron Bold"/>
                          <a:sym typeface="Aileron Bold"/>
                        </a:rPr>
                        <a:t>ENTREGAS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3538A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>
                        <a:lnSpc>
                          <a:spcPts val="5879"/>
                        </a:lnSpc>
                        <a:defRPr/>
                      </a:pPr>
                      <a:r>
                        <a:rPr lang="en-US" sz="4199" b="true">
                          <a:solidFill>
                            <a:srgbClr val="FFFFFF"/>
                          </a:solidFill>
                          <a:latin typeface="Aileron Bold"/>
                          <a:ea typeface="Aileron Bold"/>
                          <a:cs typeface="Aileron Bold"/>
                          <a:sym typeface="Aileron Bold"/>
                        </a:rPr>
                        <a:t>ENTREGAS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3538A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>
                        <a:lnSpc>
                          <a:spcPts val="5879"/>
                        </a:lnSpc>
                        <a:defRPr/>
                      </a:pPr>
                      <a:r>
                        <a:rPr lang="en-US" sz="4199" b="true">
                          <a:solidFill>
                            <a:srgbClr val="FFFFFF"/>
                          </a:solidFill>
                          <a:latin typeface="Aileron Bold"/>
                          <a:ea typeface="Aileron Bold"/>
                          <a:cs typeface="Aileron Bold"/>
                          <a:sym typeface="Aileron Bold"/>
                        </a:rPr>
                        <a:t>ENTREGAS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3538A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>
                        <a:lnSpc>
                          <a:spcPts val="5879"/>
                        </a:lnSpc>
                        <a:defRPr/>
                      </a:pPr>
                      <a:r>
                        <a:rPr lang="en-US" sz="4199" b="true">
                          <a:solidFill>
                            <a:srgbClr val="FFFFFF"/>
                          </a:solidFill>
                          <a:latin typeface="Aileron Bold"/>
                          <a:ea typeface="Aileron Bold"/>
                          <a:cs typeface="Aileron Bold"/>
                          <a:sym typeface="Aileron Bold"/>
                        </a:rPr>
                        <a:t>ENTREGAS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3538A"/>
                    </a:solidFill>
                  </a:tcPr>
                </a:tc>
              </a:tr>
              <a:tr h="107486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480"/>
                        </a:lnSpc>
                        <a:defRPr/>
                      </a:pPr>
                      <a:r>
                        <a:rPr lang="en-US" sz="3200" b="true">
                          <a:solidFill>
                            <a:srgbClr val="000000"/>
                          </a:solidFill>
                          <a:latin typeface="Aileron Bold"/>
                          <a:ea typeface="Aileron Bold"/>
                          <a:cs typeface="Aileron Bold"/>
                          <a:sym typeface="Aileron Bold"/>
                        </a:rPr>
                        <a:t>ATIVIDADE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ACFF"/>
                    </a:solidFill>
                  </a:tcPr>
                </a:tc>
                <a:tc gridSpan="2">
                  <a:txBody>
                    <a:bodyPr anchor="t" rtlCol="false"/>
                    <a:lstStyle/>
                    <a:p>
                      <a:pPr algn="ctr">
                        <a:lnSpc>
                          <a:spcPts val="4480"/>
                        </a:lnSpc>
                        <a:defRPr/>
                      </a:pPr>
                      <a:r>
                        <a:rPr lang="en-US" sz="3200" b="true">
                          <a:solidFill>
                            <a:srgbClr val="000000"/>
                          </a:solidFill>
                          <a:latin typeface="Aileron Bold"/>
                          <a:ea typeface="Aileron Bold"/>
                          <a:cs typeface="Aileron Bold"/>
                          <a:sym typeface="Aileron Bold"/>
                        </a:rPr>
                        <a:t>OUTUBRO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ACFF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>
                        <a:lnSpc>
                          <a:spcPts val="4480"/>
                        </a:lnSpc>
                        <a:defRPr/>
                      </a:pPr>
                      <a:r>
                        <a:rPr lang="en-US" sz="3200" b="true">
                          <a:solidFill>
                            <a:srgbClr val="000000"/>
                          </a:solidFill>
                          <a:latin typeface="Aileron Bold"/>
                          <a:ea typeface="Aileron Bold"/>
                          <a:cs typeface="Aileron Bold"/>
                          <a:sym typeface="Aileron Bold"/>
                        </a:rPr>
                        <a:t>OUTUBRO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ACFF"/>
                    </a:solidFill>
                  </a:tcPr>
                </a:tc>
                <a:tc gridSpan="3">
                  <a:txBody>
                    <a:bodyPr anchor="t" rtlCol="false"/>
                    <a:lstStyle/>
                    <a:p>
                      <a:pPr algn="ctr">
                        <a:lnSpc>
                          <a:spcPts val="4480"/>
                        </a:lnSpc>
                        <a:defRPr/>
                      </a:pPr>
                      <a:r>
                        <a:rPr lang="en-US" sz="3200" b="true">
                          <a:solidFill>
                            <a:srgbClr val="000000"/>
                          </a:solidFill>
                          <a:latin typeface="Aileron Bold"/>
                          <a:ea typeface="Aileron Bold"/>
                          <a:cs typeface="Aileron Bold"/>
                          <a:sym typeface="Aileron Bold"/>
                        </a:rPr>
                        <a:t>NOVEMBRO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ACFF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>
                        <a:lnSpc>
                          <a:spcPts val="4480"/>
                        </a:lnSpc>
                        <a:defRPr/>
                      </a:pPr>
                      <a:r>
                        <a:rPr lang="en-US" sz="3200" b="true">
                          <a:solidFill>
                            <a:srgbClr val="000000"/>
                          </a:solidFill>
                          <a:latin typeface="Aileron Bold"/>
                          <a:ea typeface="Aileron Bold"/>
                          <a:cs typeface="Aileron Bold"/>
                          <a:sym typeface="Aileron Bold"/>
                        </a:rPr>
                        <a:t>NOVEMBRO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ACFF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>
                        <a:lnSpc>
                          <a:spcPts val="4480"/>
                        </a:lnSpc>
                        <a:defRPr/>
                      </a:pPr>
                      <a:r>
                        <a:rPr lang="en-US" sz="3200" b="true">
                          <a:solidFill>
                            <a:srgbClr val="000000"/>
                          </a:solidFill>
                          <a:latin typeface="Aileron Bold"/>
                          <a:ea typeface="Aileron Bold"/>
                          <a:cs typeface="Aileron Bold"/>
                          <a:sym typeface="Aileron Bold"/>
                        </a:rPr>
                        <a:t>NOVEMBRO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ACFF"/>
                    </a:solidFill>
                  </a:tcPr>
                </a:tc>
              </a:tr>
              <a:tr h="138971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Planejamento e pesquisa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6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400">
                          <a:solidFill>
                            <a:srgbClr val="FFFFFF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11/10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3538A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8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8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8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8FF"/>
                    </a:solidFill>
                  </a:tcPr>
                </a:tc>
              </a:tr>
              <a:tr h="138971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Design da arquitetura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6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8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400">
                          <a:solidFill>
                            <a:srgbClr val="FFFFFF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25/10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3538A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8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8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8FF"/>
                    </a:solidFill>
                  </a:tcPr>
                </a:tc>
              </a:tr>
              <a:tr h="139511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Desenvolvimento do código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6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8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8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400">
                          <a:solidFill>
                            <a:srgbClr val="FFFFFF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08/11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3538A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8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8FF"/>
                    </a:solidFill>
                  </a:tcPr>
                </a:tc>
              </a:tr>
              <a:tr h="138971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Testes e validação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6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8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8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8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400">
                          <a:solidFill>
                            <a:srgbClr val="FFFFFF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22/11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3538A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8FF"/>
                    </a:solidFill>
                  </a:tcPr>
                </a:tc>
              </a:tr>
              <a:tr h="139511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Apresentação e feedback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6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8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8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8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8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400">
                          <a:solidFill>
                            <a:srgbClr val="FFFFFF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29/11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3538A"/>
                    </a:solidFill>
                  </a:tcPr>
                </a:tc>
              </a:tr>
            </a:tbl>
          </a:graphicData>
        </a:graphic>
      </p:graphicFrame>
      <p:sp>
        <p:nvSpPr>
          <p:cNvPr name="TextBox 4" id="4"/>
          <p:cNvSpPr txBox="true"/>
          <p:nvPr/>
        </p:nvSpPr>
        <p:spPr>
          <a:xfrm rot="-5400000">
            <a:off x="-5972317" y="3055551"/>
            <a:ext cx="12903986" cy="600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99"/>
              </a:lnSpc>
            </a:pPr>
            <a:r>
              <a:rPr lang="en-US" b="true" sz="3999" spc="239">
                <a:solidFill>
                  <a:srgbClr val="FFFFFF"/>
                </a:solidFill>
                <a:latin typeface="Aileron Heavy"/>
                <a:ea typeface="Aileron Heavy"/>
                <a:cs typeface="Aileron Heavy"/>
                <a:sym typeface="Aileron Heavy"/>
              </a:rPr>
              <a:t>CRONOGRAMA DE ATIVIDADES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2935603" y="0"/>
            <a:ext cx="5352397" cy="10287000"/>
          </a:xfrm>
          <a:prstGeom prst="rect">
            <a:avLst/>
          </a:prstGeom>
          <a:solidFill>
            <a:srgbClr val="2C92D5"/>
          </a:solidFill>
        </p:spPr>
      </p:sp>
      <p:sp>
        <p:nvSpPr>
          <p:cNvPr name="TextBox 3" id="3"/>
          <p:cNvSpPr txBox="true"/>
          <p:nvPr/>
        </p:nvSpPr>
        <p:spPr>
          <a:xfrm rot="5400000">
            <a:off x="15067715" y="7047548"/>
            <a:ext cx="4114800" cy="306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sz="1800" spc="179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SISTEMAS DISTRIBUIDOS</a:t>
            </a:r>
          </a:p>
        </p:txBody>
      </p:sp>
      <p:sp>
        <p:nvSpPr>
          <p:cNvPr name="AutoShape 4" id="4"/>
          <p:cNvSpPr/>
          <p:nvPr/>
        </p:nvSpPr>
        <p:spPr>
          <a:xfrm rot="-5400000">
            <a:off x="14433028" y="2695901"/>
            <a:ext cx="5429902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5" id="5"/>
          <p:cNvSpPr txBox="true"/>
          <p:nvPr/>
        </p:nvSpPr>
        <p:spPr>
          <a:xfrm rot="0">
            <a:off x="4455917" y="4089770"/>
            <a:ext cx="6131050" cy="923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b="true" sz="6000" spc="359">
                <a:solidFill>
                  <a:srgbClr val="191919"/>
                </a:solidFill>
                <a:latin typeface="Aileron Heavy"/>
                <a:ea typeface="Aileron Heavy"/>
                <a:cs typeface="Aileron Heavy"/>
                <a:sym typeface="Aileron Heavy"/>
              </a:rPr>
              <a:t>OBRIGADO!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67895" y="7464206"/>
            <a:ext cx="2769860" cy="2287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600"/>
              </a:lnSpc>
            </a:pPr>
            <a:r>
              <a:rPr lang="en-US" sz="2571" i="true" spc="180">
                <a:solidFill>
                  <a:srgbClr val="8F8F8F"/>
                </a:solidFill>
                <a:latin typeface="Aileron Italics"/>
                <a:ea typeface="Aileron Italics"/>
                <a:cs typeface="Aileron Italics"/>
                <a:sym typeface="Aileron Italics"/>
              </a:rPr>
              <a:t>Fabio Ofugi</a:t>
            </a:r>
          </a:p>
          <a:p>
            <a:pPr algn="just">
              <a:lnSpc>
                <a:spcPts val="3600"/>
              </a:lnSpc>
            </a:pPr>
            <a:r>
              <a:rPr lang="en-US" sz="2571" i="true" spc="180">
                <a:solidFill>
                  <a:srgbClr val="8F8F8F"/>
                </a:solidFill>
                <a:latin typeface="Aileron Italics"/>
                <a:ea typeface="Aileron Italics"/>
                <a:cs typeface="Aileron Italics"/>
                <a:sym typeface="Aileron Italics"/>
              </a:rPr>
              <a:t>Paulo Victor</a:t>
            </a:r>
          </a:p>
          <a:p>
            <a:pPr algn="just">
              <a:lnSpc>
                <a:spcPts val="3600"/>
              </a:lnSpc>
            </a:pPr>
            <a:r>
              <a:rPr lang="en-US" sz="2571" i="true" spc="180">
                <a:solidFill>
                  <a:srgbClr val="8F8F8F"/>
                </a:solidFill>
                <a:latin typeface="Aileron Italics"/>
                <a:ea typeface="Aileron Italics"/>
                <a:cs typeface="Aileron Italics"/>
                <a:sym typeface="Aileron Italics"/>
              </a:rPr>
              <a:t>Rafael Melo</a:t>
            </a:r>
          </a:p>
          <a:p>
            <a:pPr algn="just">
              <a:lnSpc>
                <a:spcPts val="3600"/>
              </a:lnSpc>
            </a:pPr>
            <a:r>
              <a:rPr lang="en-US" sz="2571" i="true" spc="180">
                <a:solidFill>
                  <a:srgbClr val="8F8F8F"/>
                </a:solidFill>
                <a:latin typeface="Aileron Italics"/>
                <a:ea typeface="Aileron Italics"/>
                <a:cs typeface="Aileron Italics"/>
                <a:sym typeface="Aileron Italics"/>
              </a:rPr>
              <a:t>Rilbert Teixeira</a:t>
            </a:r>
          </a:p>
          <a:p>
            <a:pPr algn="just">
              <a:lnSpc>
                <a:spcPts val="3600"/>
              </a:lnSpc>
            </a:pPr>
            <a:r>
              <a:rPr lang="en-US" sz="2571" i="true" spc="180">
                <a:solidFill>
                  <a:srgbClr val="8F8F8F"/>
                </a:solidFill>
                <a:latin typeface="Aileron Italics"/>
                <a:ea typeface="Aileron Italics"/>
                <a:cs typeface="Aileron Italics"/>
                <a:sym typeface="Aileron Italics"/>
              </a:rPr>
              <a:t>Vinicius  Soares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DAGRmOGzOWk</dc:identifier>
  <dcterms:modified xsi:type="dcterms:W3CDTF">2011-08-01T06:04:30Z</dcterms:modified>
  <cp:revision>1</cp:revision>
  <dc:title>Pitch Grupo 01 - Serviço de reserva de assentos (Lock Slot)</dc:title>
</cp:coreProperties>
</file>