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a865b594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a865b59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a865b594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a865b594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b3aa23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b3aa23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865b594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865b594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a865b594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a865b594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927a41d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927a41d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865b594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865b594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27a41d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27a41d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927a41d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927a41d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865b59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865b59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865b594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a865b594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a865b594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a865b594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a865b594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a865b594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a865b594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a865b594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865b594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865b594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a865b594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a865b594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a865b594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a865b594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094545"/>
            <a:ext cx="3054600" cy="29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 </a:t>
            </a:r>
            <a:r>
              <a:rPr lang="pt-BR" u="sng"/>
              <a:t>Serverless</a:t>
            </a:r>
            <a:r>
              <a:rPr lang="pt-BR"/>
              <a:t> </a:t>
            </a:r>
            <a:r>
              <a:rPr lang="pt-BR" u="sng"/>
              <a:t>Computing</a:t>
            </a:r>
            <a:r>
              <a:rPr lang="pt-BR"/>
              <a:t> Is and Should Become: The Next Phase of </a:t>
            </a:r>
            <a:r>
              <a:rPr lang="pt-BR" u="sng"/>
              <a:t>Cloud Computing</a:t>
            </a:r>
            <a:endParaRPr u="sng"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137825" y="4220077"/>
            <a:ext cx="3054600" cy="8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80"/>
              <a:t>Autor:</a:t>
            </a:r>
            <a:r>
              <a:rPr lang="pt-BR" sz="1580"/>
              <a:t> Acquila Santos Rocha</a:t>
            </a:r>
            <a:endParaRPr sz="1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80"/>
              <a:t>Disciplina:</a:t>
            </a:r>
            <a:r>
              <a:rPr lang="pt-BR" sz="1580"/>
              <a:t> Sistemas Distribuídos (Mestrado)</a:t>
            </a:r>
            <a:endParaRPr sz="1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80"/>
              <a:t>Professor:</a:t>
            </a:r>
            <a:r>
              <a:rPr lang="pt-BR" sz="1580"/>
              <a:t> Sérgio Teixeira de Carvalho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2701200" y="1405500"/>
            <a:ext cx="3741600" cy="23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“</a:t>
            </a:r>
            <a:r>
              <a:rPr i="1" lang="pt-BR"/>
              <a:t>We project that the </a:t>
            </a:r>
            <a:r>
              <a:rPr i="1" lang="pt-BR" u="sng"/>
              <a:t>majority</a:t>
            </a:r>
            <a:r>
              <a:rPr i="1" lang="pt-BR"/>
              <a:t> of data center computing will be </a:t>
            </a:r>
            <a:r>
              <a:rPr i="1" lang="pt-BR" u="sng"/>
              <a:t>dominated by serverless</a:t>
            </a:r>
            <a:r>
              <a:rPr i="1" lang="pt-BR"/>
              <a:t> </a:t>
            </a:r>
            <a:r>
              <a:rPr i="1" lang="pt-BR" u="sng"/>
              <a:t>computing</a:t>
            </a:r>
            <a:r>
              <a:rPr i="1" lang="pt-BR"/>
              <a:t> but we also believe that </a:t>
            </a:r>
            <a:r>
              <a:rPr i="1" lang="pt-BR" u="sng"/>
              <a:t>serverless computing will depart substantially from the serverless offerings of today</a:t>
            </a:r>
            <a:r>
              <a:rPr lang="pt-BR"/>
              <a:t>”</a:t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2648550" y="1244000"/>
            <a:ext cx="765600" cy="909000"/>
          </a:xfrm>
          <a:prstGeom prst="halfFrame">
            <a:avLst>
              <a:gd fmla="val 21875" name="adj1"/>
              <a:gd fmla="val 2562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 rot="10800000">
            <a:off x="5677200" y="2829000"/>
            <a:ext cx="765600" cy="909000"/>
          </a:xfrm>
          <a:prstGeom prst="halfFrame">
            <a:avLst>
              <a:gd fmla="val 21875" name="adj1"/>
              <a:gd fmla="val 2562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90500"/>
            <a:ext cx="857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63" y="152400"/>
            <a:ext cx="63998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125" y="2935324"/>
            <a:ext cx="5757751" cy="1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Next Phase of Cloud Computing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25225"/>
            <a:ext cx="8520600" cy="22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/>
              <a:t>Application-specific</a:t>
            </a:r>
            <a:r>
              <a:rPr lang="pt-BR"/>
              <a:t> abstractions solve a particular use case, and several of them exist in products today.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/>
              <a:t>General-purpose</a:t>
            </a:r>
            <a:r>
              <a:rPr lang="pt-BR"/>
              <a:t> abstractions must work well in a broad variety of uses and remain a research challenge.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63" y="152400"/>
            <a:ext cx="562588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Next Phase of Cloud Computing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Two suggested paths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Hints</a:t>
            </a:r>
            <a:r>
              <a:rPr lang="pt-BR"/>
              <a:t> provided by the programmer might indicate how to achieve better performance.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Inefficiencies being removed by </a:t>
            </a:r>
            <a:r>
              <a:rPr b="1" lang="pt-BR"/>
              <a:t>automatic optimization</a:t>
            </a:r>
            <a:r>
              <a:rPr lang="pt-BR"/>
              <a:t>. Infer locality optimizations from observed communication patterns.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6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Next Phase of Cloud Computing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Today:</a:t>
            </a:r>
            <a:r>
              <a:rPr lang="pt-BR"/>
              <a:t> serverless computing remains entirely of the </a:t>
            </a:r>
            <a:r>
              <a:rPr lang="pt-BR" u="sng"/>
              <a:t>application-specific</a:t>
            </a:r>
            <a:r>
              <a:rPr lang="pt-BR"/>
              <a:t> variety. Even cloud functions, which can execute arbitrary code, are popular mainly for </a:t>
            </a:r>
            <a:r>
              <a:rPr lang="pt-BR" u="sng"/>
              <a:t>stateless API serving and event-driven data processing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Expectation:</a:t>
            </a:r>
            <a:r>
              <a:rPr lang="pt-BR"/>
              <a:t>  potential emergence of general-purpose serverless abstractions, which could host software ecosystems catering to every need.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/>
              <a:t>“In our view, only the general-purpose approach can ultimately displace servers to become the default form of cloud programming. However, general-purpose serverless technology does not exist today, and developing it presents research challenges.”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Research Challenges</a:t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913325" y="1538250"/>
            <a:ext cx="1934820" cy="92534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EFEFEF"/>
                </a:solidFill>
              </a:rPr>
              <a:t>State management</a:t>
            </a:r>
            <a:endParaRPr b="1" sz="1900">
              <a:solidFill>
                <a:srgbClr val="EFEFEF"/>
              </a:solidFill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457200" y="1538250"/>
            <a:ext cx="1934820" cy="92534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EFEFEF"/>
                </a:solidFill>
              </a:rPr>
              <a:t>Networking</a:t>
            </a:r>
            <a:endParaRPr b="1" sz="1900">
              <a:solidFill>
                <a:srgbClr val="EFEFEF"/>
              </a:solidFill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6001075" y="1490175"/>
            <a:ext cx="1934820" cy="92534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EFEFEF"/>
                </a:solidFill>
              </a:rPr>
              <a:t>Predictable performance</a:t>
            </a:r>
            <a:endParaRPr b="1" sz="1900">
              <a:solidFill>
                <a:srgbClr val="EFEFEF"/>
              </a:solidFill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96125" y="3204850"/>
            <a:ext cx="1934820" cy="92534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EFEFEF"/>
                </a:solidFill>
              </a:rPr>
              <a:t>Security</a:t>
            </a:r>
            <a:endParaRPr b="1" sz="1900">
              <a:solidFill>
                <a:srgbClr val="EFEFEF"/>
              </a:solidFill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2351575" y="3204850"/>
            <a:ext cx="1934820" cy="92534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EFEFEF"/>
                </a:solidFill>
              </a:rPr>
              <a:t>Programming Languages</a:t>
            </a:r>
            <a:endParaRPr b="1" sz="1900">
              <a:solidFill>
                <a:srgbClr val="EFEFEF"/>
              </a:solidFill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607025" y="3204850"/>
            <a:ext cx="1934820" cy="92534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EFEFEF"/>
                </a:solidFill>
              </a:rPr>
              <a:t>Machine learning</a:t>
            </a:r>
            <a:endParaRPr b="1" sz="1900">
              <a:solidFill>
                <a:srgbClr val="EFEFEF"/>
              </a:solidFill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6862475" y="3204850"/>
            <a:ext cx="1934820" cy="925344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EFEFEF"/>
                </a:solidFill>
              </a:rPr>
              <a:t>Hardware</a:t>
            </a:r>
            <a:endParaRPr b="1" sz="19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 - Cloud Computing Phases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First Phase:</a:t>
            </a:r>
            <a:r>
              <a:rPr lang="pt-BR"/>
              <a:t> mainly simplified system administration by making it easier to configure and manage computing infrastructure.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Target:</a:t>
            </a:r>
            <a:r>
              <a:rPr lang="pt-BR"/>
              <a:t> System Administrators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Called: </a:t>
            </a:r>
            <a:r>
              <a:rPr lang="pt-BR"/>
              <a:t>Serverful Computing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S</a:t>
            </a:r>
            <a:r>
              <a:rPr b="1" lang="pt-BR"/>
              <a:t>econd Phase: </a:t>
            </a:r>
            <a:r>
              <a:rPr lang="pt-BR"/>
              <a:t>hides the servers by providing programming abstractions for application builders that simplify cloud development, making cloud software easier to write.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Target: </a:t>
            </a:r>
            <a:r>
              <a:rPr lang="pt-BR"/>
              <a:t>Programmers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Called: </a:t>
            </a:r>
            <a:r>
              <a:rPr lang="pt-BR"/>
              <a:t>Serverless Computing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112" y="360875"/>
            <a:ext cx="5361774" cy="44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Serverless Computing - Cloud Functions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Function-as-a-Service (FaaS):</a:t>
            </a:r>
            <a:r>
              <a:rPr lang="pt-BR"/>
              <a:t> Managed cloud function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How it is done:</a:t>
            </a:r>
            <a:r>
              <a:rPr lang="pt-BR"/>
              <a:t> p</a:t>
            </a:r>
            <a:r>
              <a:rPr lang="pt-BR"/>
              <a:t>rogrammers </a:t>
            </a:r>
            <a:r>
              <a:rPr lang="pt-BR" u="sng"/>
              <a:t>create applications</a:t>
            </a:r>
            <a:r>
              <a:rPr lang="pt-BR"/>
              <a:t> using high-level (HL) abstractions offered by the cloud provider.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Example:</a:t>
            </a:r>
            <a:r>
              <a:rPr lang="pt-BR"/>
              <a:t> </a:t>
            </a:r>
            <a:r>
              <a:rPr i="1" lang="pt-BR"/>
              <a:t>cloud functions*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500"/>
              <a:t>* using functional-style "stateless" programming in the language of their choice, then specify how the functions should run, whether in response to Web requests or to triggering events.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500" y="3574051"/>
            <a:ext cx="3783001" cy="1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Serverless Computing - Backend as a Service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Cloud functions may also consume </a:t>
            </a:r>
            <a:r>
              <a:rPr b="1" lang="pt-BR"/>
              <a:t>serverless</a:t>
            </a:r>
            <a:r>
              <a:rPr lang="pt-BR"/>
              <a:t> </a:t>
            </a:r>
            <a:r>
              <a:rPr lang="pt-BR" u="sng"/>
              <a:t>object storage</a:t>
            </a:r>
            <a:r>
              <a:rPr lang="pt-BR"/>
              <a:t>, </a:t>
            </a:r>
            <a:r>
              <a:rPr lang="pt-BR" u="sng"/>
              <a:t>message queues</a:t>
            </a:r>
            <a:r>
              <a:rPr lang="pt-BR"/>
              <a:t>, </a:t>
            </a:r>
            <a:r>
              <a:rPr lang="pt-BR" u="sng"/>
              <a:t>key-value store databases</a:t>
            </a:r>
            <a:r>
              <a:rPr lang="pt-BR"/>
              <a:t>, a group of services offerings known collectively as </a:t>
            </a:r>
            <a:r>
              <a:rPr b="1" lang="pt-BR"/>
              <a:t>Backend-as-a-Service</a:t>
            </a:r>
            <a:r>
              <a:rPr lang="pt-BR"/>
              <a:t> (BaaS).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88" y="2571751"/>
            <a:ext cx="5167424" cy="22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38" y="152400"/>
            <a:ext cx="70475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Serverless Computing - </a:t>
            </a:r>
            <a:r>
              <a:rPr lang="pt-BR"/>
              <a:t>Innovation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The main </a:t>
            </a:r>
            <a:r>
              <a:rPr b="1" lang="pt-BR"/>
              <a:t>innovation</a:t>
            </a:r>
            <a:r>
              <a:rPr lang="pt-BR"/>
              <a:t> of serverless is hiding servers, which have an inherently complex programming and operating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Adjust capacity </a:t>
            </a:r>
            <a:r>
              <a:rPr lang="pt-BR" u="sng"/>
              <a:t>heuristically</a:t>
            </a:r>
            <a:r>
              <a:rPr lang="pt-BR"/>
              <a:t>, a form of </a:t>
            </a:r>
            <a:r>
              <a:rPr lang="pt-BR" u="sng"/>
              <a:t>autoscaling</a:t>
            </a:r>
            <a:r>
              <a:rPr lang="pt-BR"/>
              <a:t>, but these too require detailed configuration and </a:t>
            </a:r>
            <a:r>
              <a:rPr lang="pt-BR" u="sng"/>
              <a:t>ongoing monitoring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Establish</a:t>
            </a:r>
            <a:r>
              <a:rPr lang="pt-BR"/>
              <a:t> autoscaling parameters.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138" y="152400"/>
            <a:ext cx="72937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Summarizing - Qualities of Serverless Computing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1. Providing an abstraction that hides the servers and the complexity of programming and operating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 Offering a pay-as-you-go cost model instead of a reservation-based model, so there is no charge for idle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3. Automatic, rapid, and unlimited scaling resources up and down to match demand closely, from zero to practically infinite.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