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8" r:id="rId5"/>
    <p:sldId id="259" r:id="rId6"/>
    <p:sldId id="271" r:id="rId7"/>
    <p:sldId id="270" r:id="rId8"/>
    <p:sldId id="276" r:id="rId9"/>
    <p:sldId id="261" r:id="rId10"/>
    <p:sldId id="274"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3" d="100"/>
          <a:sy n="63" d="100"/>
        </p:scale>
        <p:origin x="-114"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5/11/2016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5/11/2016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N%C3%BAcleo_(inform%C3%A1tica)#cite_note-4" TargetMode="External"/><Relationship Id="rId2" Type="http://schemas.openxmlformats.org/officeDocument/2006/relationships/hyperlink" Target="https://es.wikipedia.org/wiki/Servidor" TargetMode="External"/><Relationship Id="rId1" Type="http://schemas.openxmlformats.org/officeDocument/2006/relationships/slideLayout" Target="../slideLayouts/slideLayout2.xml"/><Relationship Id="rId4" Type="http://schemas.openxmlformats.org/officeDocument/2006/relationships/hyperlink" Target="https://es.wikipedia.org/wiki/Biblioteca_(program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s.wikipedia.org/wiki/Tabla_de_asignaci%C3%B3n_de_archivo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osandnet.com/el-sistema-operativ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SISTEMAS OPERATIVOS I</a:t>
            </a:r>
            <a:endParaRPr lang="es-ES" dirty="0"/>
          </a:p>
        </p:txBody>
      </p:sp>
      <p:sp>
        <p:nvSpPr>
          <p:cNvPr id="3" name="Subtítulo 2"/>
          <p:cNvSpPr>
            <a:spLocks noGrp="1"/>
          </p:cNvSpPr>
          <p:nvPr>
            <p:ph type="subTitle" idx="1"/>
          </p:nvPr>
        </p:nvSpPr>
        <p:spPr/>
        <p:txBody>
          <a:bodyPr/>
          <a:lstStyle/>
          <a:p>
            <a:r>
              <a:rPr lang="es-ES" dirty="0" smtClean="0"/>
              <a:t>ING. VISEL MAYORGA ARIAS</a:t>
            </a:r>
            <a:endParaRPr lang="es-ES" dirty="0"/>
          </a:p>
        </p:txBody>
      </p:sp>
    </p:spTree>
    <p:extLst>
      <p:ext uri="{BB962C8B-B14F-4D97-AF65-F5344CB8AC3E}">
        <p14:creationId xmlns:p14="http://schemas.microsoft.com/office/powerpoint/2010/main" val="215692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PLANIFICADOR</a:t>
            </a:r>
            <a:endParaRPr lang="es-ES" dirty="0"/>
          </a:p>
        </p:txBody>
      </p:sp>
      <p:sp>
        <p:nvSpPr>
          <p:cNvPr id="3" name="Marcador de contenido 2"/>
          <p:cNvSpPr>
            <a:spLocks noGrp="1"/>
          </p:cNvSpPr>
          <p:nvPr>
            <p:ph idx="1"/>
          </p:nvPr>
        </p:nvSpPr>
        <p:spPr/>
        <p:txBody>
          <a:bodyPr/>
          <a:lstStyle/>
          <a:p>
            <a:r>
              <a:rPr lang="es-ES" dirty="0"/>
              <a:t>El núcleo contiene un </a:t>
            </a:r>
            <a:r>
              <a:rPr lang="es-ES" dirty="0" err="1"/>
              <a:t>submódulo</a:t>
            </a:r>
            <a:r>
              <a:rPr lang="es-ES" dirty="0"/>
              <a:t> denominado "planificador", el cual se encarga de asignar tiempo del procesador a los programas, de acuerdo a una cierta política de planificación que varía de un sistema operativo a otro. Normalmente se utiliza una jerarquía de prioridades que determinan cómo se asignará el tiempo del CPU a cada programa. Una política de planificación muy común en los sistemas de multiprogramación y multiproceso son las técnicas de "time </a:t>
            </a:r>
            <a:r>
              <a:rPr lang="es-ES" dirty="0" err="1"/>
              <a:t>slicing</a:t>
            </a:r>
            <a:r>
              <a:rPr lang="es-ES" dirty="0"/>
              <a:t>" (fracción de tiempo). Se asigna a cada programa un corto intervalo de tiempo del procesador. Si el programa no ha terminado durante este intervalo de tiempo, vuelve a la cola de programas</a:t>
            </a:r>
          </a:p>
          <a:p>
            <a:endParaRPr lang="es-ES" dirty="0"/>
          </a:p>
        </p:txBody>
      </p:sp>
    </p:spTree>
    <p:extLst>
      <p:ext uri="{BB962C8B-B14F-4D97-AF65-F5344CB8AC3E}">
        <p14:creationId xmlns:p14="http://schemas.microsoft.com/office/powerpoint/2010/main" val="212721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NUCLEO</a:t>
            </a:r>
            <a:endParaRPr lang="es-ES" dirty="0"/>
          </a:p>
        </p:txBody>
      </p:sp>
      <p:sp>
        <p:nvSpPr>
          <p:cNvPr id="3" name="Marcador de contenido 2"/>
          <p:cNvSpPr>
            <a:spLocks noGrp="1"/>
          </p:cNvSpPr>
          <p:nvPr>
            <p:ph idx="1"/>
          </p:nvPr>
        </p:nvSpPr>
        <p:spPr/>
        <p:txBody>
          <a:bodyPr>
            <a:normAutofit lnSpcReduction="10000"/>
          </a:bodyPr>
          <a:lstStyle/>
          <a:p>
            <a:r>
              <a:rPr lang="es-ES"/>
              <a:t>Los </a:t>
            </a:r>
            <a:r>
              <a:rPr lang="es-ES" b="1"/>
              <a:t>núcleos monolíticos</a:t>
            </a:r>
            <a:r>
              <a:rPr lang="es-ES"/>
              <a:t> facilitan abstracciones del hardware subyacente realmente potentes y variadas.</a:t>
            </a:r>
          </a:p>
          <a:p>
            <a:r>
              <a:rPr lang="es-ES"/>
              <a:t>Los </a:t>
            </a:r>
            <a:r>
              <a:rPr lang="es-ES" b="1"/>
              <a:t>micronúcleos</a:t>
            </a:r>
            <a:r>
              <a:rPr lang="es-ES"/>
              <a:t> (en inglés </a:t>
            </a:r>
            <a:r>
              <a:rPr lang="es-ES" b="1"/>
              <a:t>microkernel</a:t>
            </a:r>
            <a:r>
              <a:rPr lang="es-ES"/>
              <a:t>) proporcionan un pequeño conjunto de abstracciones simples del hardware, y usan las aplicaciones llamadas </a:t>
            </a:r>
            <a:r>
              <a:rPr lang="es-ES">
                <a:hlinkClick r:id="rId2" tooltip="Servidor"/>
              </a:rPr>
              <a:t>servidores</a:t>
            </a:r>
            <a:r>
              <a:rPr lang="es-ES"/>
              <a:t> para ofrecer mayor funcionalidad.</a:t>
            </a:r>
            <a:r>
              <a:rPr lang="es-ES" baseline="30000">
                <a:hlinkClick r:id="rId3"/>
              </a:rPr>
              <a:t>[4]</a:t>
            </a:r>
            <a:endParaRPr lang="es-ES"/>
          </a:p>
          <a:p>
            <a:r>
              <a:rPr lang="es-ES"/>
              <a:t>Los </a:t>
            </a:r>
            <a:r>
              <a:rPr lang="es-ES" b="1"/>
              <a:t>núcleos híbridos</a:t>
            </a:r>
            <a:r>
              <a:rPr lang="es-ES"/>
              <a:t> (</a:t>
            </a:r>
            <a:r>
              <a:rPr lang="es-ES" i="1"/>
              <a:t>micronúcleos modificados</a:t>
            </a:r>
            <a:r>
              <a:rPr lang="es-ES"/>
              <a:t>) son muy parecidos a los micronúcleos puros, excepto porque incluyen código adicional en el espacio de núcleo para que se ejecute más rápidamente.</a:t>
            </a:r>
          </a:p>
          <a:p>
            <a:r>
              <a:rPr lang="es-ES"/>
              <a:t>Los </a:t>
            </a:r>
            <a:r>
              <a:rPr lang="es-ES" b="1"/>
              <a:t>exonúcleos</a:t>
            </a:r>
            <a:r>
              <a:rPr lang="es-ES"/>
              <a:t> no facilitan ninguna abstracción, pero permiten el uso de </a:t>
            </a:r>
            <a:r>
              <a:rPr lang="es-ES">
                <a:hlinkClick r:id="rId4" tooltip="Biblioteca (programa)"/>
              </a:rPr>
              <a:t>bibliotecas</a:t>
            </a:r>
            <a:r>
              <a:rPr lang="es-ES"/>
              <a:t> que proporcionan mayor funcionalidad gracias al acceso directo o casi directo al hardware.</a:t>
            </a:r>
            <a:endParaRPr lang="es-ES">
              <a:effectLst/>
            </a:endParaRPr>
          </a:p>
        </p:txBody>
      </p:sp>
    </p:spTree>
    <p:extLst>
      <p:ext uri="{BB962C8B-B14F-4D97-AF65-F5344CB8AC3E}">
        <p14:creationId xmlns:p14="http://schemas.microsoft.com/office/powerpoint/2010/main" val="123056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pPr fontAlgn="base"/>
            <a:r>
              <a:rPr lang="es-ES" b="1" dirty="0"/>
              <a:t>Gestión de procesos del sistema operativo</a:t>
            </a:r>
          </a:p>
          <a:p>
            <a:pPr fontAlgn="base"/>
            <a:r>
              <a:rPr lang="es-ES" dirty="0"/>
              <a:t>Un proceso es un programa en ejecución que necesita recursos como CPU, memoria, archivos y dispositivos de E/S.</a:t>
            </a:r>
            <a:br>
              <a:rPr lang="es-ES" dirty="0"/>
            </a:br>
            <a:r>
              <a:rPr lang="es-ES" dirty="0"/>
              <a:t>El sistema operativo crea y destruye los procesos, para y reanuda los procesos y ofrece mecanismos para que se comuniquen y sincronicen.</a:t>
            </a:r>
          </a:p>
          <a:p>
            <a:pPr fontAlgn="base"/>
            <a:r>
              <a:rPr lang="es-ES" b="1" dirty="0"/>
              <a:t>Gestión de la memoria principal</a:t>
            </a:r>
          </a:p>
          <a:p>
            <a:pPr fontAlgn="base"/>
            <a:r>
              <a:rPr lang="es-ES" dirty="0"/>
              <a:t>La memoria principal (memoria RAM), almacén de datos de rápido acceso y volátil, es compartida por la CPU y los dispositivos de E/S.</a:t>
            </a:r>
            <a:br>
              <a:rPr lang="es-ES" dirty="0"/>
            </a:br>
            <a:r>
              <a:rPr lang="es-ES" dirty="0"/>
              <a:t>El sistema operativo conoce qué partes de la memoria están siendo utilizadas y por quién, decide qué procesos se cargarán en memoria cuando haya espacio disponible y asigna y reclama espacio de memoria cuando sea necesario.</a:t>
            </a:r>
          </a:p>
          <a:p>
            <a:endParaRPr lang="es-ES" dirty="0"/>
          </a:p>
        </p:txBody>
      </p:sp>
      <p:sp>
        <p:nvSpPr>
          <p:cNvPr id="4" name="Título 1"/>
          <p:cNvSpPr>
            <a:spLocks noGrp="1"/>
          </p:cNvSpPr>
          <p:nvPr>
            <p:ph type="title"/>
          </p:nvPr>
        </p:nvSpPr>
        <p:spPr/>
        <p:txBody>
          <a:bodyPr/>
          <a:lstStyle/>
          <a:p>
            <a:r>
              <a:rPr lang="es-ES" dirty="0" smtClean="0"/>
              <a:t>COMPONENTES DEL SO</a:t>
            </a:r>
            <a:endParaRPr lang="es-ES" dirty="0"/>
          </a:p>
        </p:txBody>
      </p:sp>
    </p:spTree>
    <p:extLst>
      <p:ext uri="{BB962C8B-B14F-4D97-AF65-F5344CB8AC3E}">
        <p14:creationId xmlns:p14="http://schemas.microsoft.com/office/powerpoint/2010/main" val="322534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pPr algn="just" fontAlgn="base"/>
            <a:r>
              <a:rPr lang="es-ES" b="1" dirty="0"/>
              <a:t>Gestión del almacenamiento secundario</a:t>
            </a:r>
          </a:p>
          <a:p>
            <a:pPr algn="just" fontAlgn="base"/>
            <a:r>
              <a:rPr lang="es-ES" dirty="0"/>
              <a:t>La memoria RAM es muy pequeña para almacenar todos los programas y datos, además de ser volátil para mantener los datos en ella de forma permanente. Por tal motivo es necesario, un sistema de almacenamiento secundario (discos duros).</a:t>
            </a:r>
            <a:br>
              <a:rPr lang="es-ES" dirty="0"/>
            </a:br>
            <a:r>
              <a:rPr lang="es-ES" dirty="0"/>
              <a:t>El sistema operativo planifica los discos, gestiona el espacio libre, asigna el almacenamiento y verifica que los datos se guarden en orden.</a:t>
            </a:r>
          </a:p>
          <a:p>
            <a:pPr algn="just" fontAlgn="base"/>
            <a:r>
              <a:rPr lang="es-ES" b="1" dirty="0"/>
              <a:t>El sistema de entrada/salida</a:t>
            </a:r>
          </a:p>
          <a:p>
            <a:pPr algn="just" fontAlgn="base"/>
            <a:r>
              <a:rPr lang="es-ES" dirty="0"/>
              <a:t>El sistema de E/S es un sistema de almacenamiento temporal (caché), una interfaz que manipula los dispositivos.</a:t>
            </a:r>
            <a:br>
              <a:rPr lang="es-ES" dirty="0"/>
            </a:br>
            <a:r>
              <a:rPr lang="es-ES" dirty="0"/>
              <a:t>El sistema operativo gestiona el almacenamiento temporal de E/S y sirve las interrupciones de los dispositivos de E/S.</a:t>
            </a:r>
          </a:p>
          <a:p>
            <a:endParaRPr lang="es-ES" dirty="0"/>
          </a:p>
        </p:txBody>
      </p:sp>
      <p:sp>
        <p:nvSpPr>
          <p:cNvPr id="4" name="Título 1"/>
          <p:cNvSpPr>
            <a:spLocks noGrp="1"/>
          </p:cNvSpPr>
          <p:nvPr>
            <p:ph type="title"/>
          </p:nvPr>
        </p:nvSpPr>
        <p:spPr/>
        <p:txBody>
          <a:bodyPr/>
          <a:lstStyle/>
          <a:p>
            <a:r>
              <a:rPr lang="es-ES" dirty="0"/>
              <a:t>COMPONENTES </a:t>
            </a:r>
            <a:r>
              <a:rPr lang="es-ES" dirty="0" smtClean="0"/>
              <a:t>DEL </a:t>
            </a:r>
            <a:r>
              <a:rPr lang="es-ES" dirty="0"/>
              <a:t>SO</a:t>
            </a:r>
          </a:p>
        </p:txBody>
      </p:sp>
    </p:spTree>
    <p:extLst>
      <p:ext uri="{BB962C8B-B14F-4D97-AF65-F5344CB8AC3E}">
        <p14:creationId xmlns:p14="http://schemas.microsoft.com/office/powerpoint/2010/main" val="1074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pPr fontAlgn="base"/>
            <a:r>
              <a:rPr lang="es-ES" b="1" dirty="0"/>
              <a:t>Sistema de archivos</a:t>
            </a:r>
          </a:p>
          <a:p>
            <a:pPr fontAlgn="base"/>
            <a:r>
              <a:rPr lang="es-ES" dirty="0"/>
              <a:t>Los archivos son un conjunto de información relacionada donde se almacenan programas y datos.</a:t>
            </a:r>
            <a:br>
              <a:rPr lang="es-ES" dirty="0"/>
            </a:br>
            <a:r>
              <a:rPr lang="es-ES" dirty="0"/>
              <a:t>El sistema operativo construye y elimina los archivos y directorios, ofrece funciones para manipular los archivos y directorios, establece la correspondencia entre archivos y unidades de almacenamiento y realiza las copias de seguridad de los archivos.</a:t>
            </a:r>
            <a:br>
              <a:rPr lang="es-ES" dirty="0"/>
            </a:br>
            <a:r>
              <a:rPr lang="es-ES" dirty="0"/>
              <a:t>Existen diferentes sistemas de archivos, es decir, diferentes formas de organizar la información. Entre ellos tenemos: FAT, </a:t>
            </a:r>
            <a:r>
              <a:rPr lang="es-ES" dirty="0">
                <a:hlinkClick r:id="rId2"/>
              </a:rPr>
              <a:t>FAT32</a:t>
            </a:r>
            <a:r>
              <a:rPr lang="es-ES" dirty="0"/>
              <a:t>, EXT3, NTFS, XFS, etc.</a:t>
            </a:r>
          </a:p>
          <a:p>
            <a:pPr fontAlgn="base"/>
            <a:r>
              <a:rPr lang="es-ES" b="1" dirty="0"/>
              <a:t>Sistemas de protección</a:t>
            </a:r>
          </a:p>
          <a:p>
            <a:pPr fontAlgn="base"/>
            <a:r>
              <a:rPr lang="es-ES" dirty="0"/>
              <a:t>Los sistemas de protección son mecanismos que controlan el acceso a los recursos del sistema.</a:t>
            </a:r>
            <a:br>
              <a:rPr lang="es-ES" dirty="0"/>
            </a:br>
            <a:r>
              <a:rPr lang="es-ES" dirty="0"/>
              <a:t>El sistema operativo distingue entre uso autorizado y no autorizado, especifica los controles de seguridad a realizar y fuerza el uso de estos mecanismos de protección.</a:t>
            </a:r>
          </a:p>
          <a:p>
            <a:endParaRPr lang="es-ES" dirty="0"/>
          </a:p>
        </p:txBody>
      </p:sp>
      <p:sp>
        <p:nvSpPr>
          <p:cNvPr id="4" name="Título 1"/>
          <p:cNvSpPr>
            <a:spLocks noGrp="1"/>
          </p:cNvSpPr>
          <p:nvPr>
            <p:ph type="title"/>
          </p:nvPr>
        </p:nvSpPr>
        <p:spPr/>
        <p:txBody>
          <a:bodyPr/>
          <a:lstStyle/>
          <a:p>
            <a:r>
              <a:rPr lang="es-ES" dirty="0"/>
              <a:t>COMPONENTES </a:t>
            </a:r>
            <a:r>
              <a:rPr lang="es-ES" dirty="0" smtClean="0"/>
              <a:t>DEL </a:t>
            </a:r>
            <a:r>
              <a:rPr lang="es-ES" dirty="0"/>
              <a:t>SO</a:t>
            </a:r>
          </a:p>
        </p:txBody>
      </p:sp>
    </p:spTree>
    <p:extLst>
      <p:ext uri="{BB962C8B-B14F-4D97-AF65-F5344CB8AC3E}">
        <p14:creationId xmlns:p14="http://schemas.microsoft.com/office/powerpoint/2010/main" val="371667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fontAlgn="base"/>
            <a:r>
              <a:rPr lang="es-ES" b="1" dirty="0"/>
              <a:t>Sistema de comunicaciones</a:t>
            </a:r>
          </a:p>
          <a:p>
            <a:pPr fontAlgn="base"/>
            <a:r>
              <a:rPr lang="es-ES" dirty="0"/>
              <a:t>Es necesario mantener las comunicaciones con otros sistemas.</a:t>
            </a:r>
            <a:br>
              <a:rPr lang="es-ES" dirty="0"/>
            </a:br>
            <a:r>
              <a:rPr lang="es-ES" dirty="0">
                <a:hlinkClick r:id="rId2"/>
              </a:rPr>
              <a:t>El SO</a:t>
            </a:r>
            <a:r>
              <a:rPr lang="es-ES" dirty="0"/>
              <a:t> controla el envío y recepción de información a través de la red, crea y mantiene puntos de comunicación que sirven a las aplicaciones para enviar y recibir información y crea y mantiene conexiones virtuales entre las aplicaciones locales y las remotas</a:t>
            </a:r>
          </a:p>
          <a:p>
            <a:endParaRPr lang="es-ES" dirty="0"/>
          </a:p>
        </p:txBody>
      </p:sp>
      <p:sp>
        <p:nvSpPr>
          <p:cNvPr id="4" name="Título 1"/>
          <p:cNvSpPr>
            <a:spLocks noGrp="1"/>
          </p:cNvSpPr>
          <p:nvPr>
            <p:ph type="title"/>
          </p:nvPr>
        </p:nvSpPr>
        <p:spPr/>
        <p:txBody>
          <a:bodyPr/>
          <a:lstStyle/>
          <a:p>
            <a:r>
              <a:rPr lang="es-ES" dirty="0"/>
              <a:t>COMPONENTES </a:t>
            </a:r>
            <a:r>
              <a:rPr lang="es-ES" dirty="0" smtClean="0"/>
              <a:t>DEL </a:t>
            </a:r>
            <a:r>
              <a:rPr lang="es-ES" dirty="0"/>
              <a:t>SO</a:t>
            </a:r>
          </a:p>
        </p:txBody>
      </p:sp>
    </p:spTree>
    <p:extLst>
      <p:ext uri="{BB962C8B-B14F-4D97-AF65-F5344CB8AC3E}">
        <p14:creationId xmlns:p14="http://schemas.microsoft.com/office/powerpoint/2010/main" val="384891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fontAlgn="base"/>
            <a:r>
              <a:rPr lang="es-ES" b="1" dirty="0"/>
              <a:t>Programas del sistema</a:t>
            </a:r>
          </a:p>
          <a:p>
            <a:pPr fontAlgn="base"/>
            <a:r>
              <a:rPr lang="es-ES" dirty="0"/>
              <a:t>Los programas del sistema son aplicaciones que se suministran con el sistema operativo pero no forman parte de él. Ofrecen un entorno útil para el desarrollo y ejecución de programas.</a:t>
            </a:r>
            <a:br>
              <a:rPr lang="es-ES" dirty="0"/>
            </a:br>
            <a:r>
              <a:rPr lang="es-ES" dirty="0"/>
              <a:t>Las tareas que realizan los programas del sistema son: manipulación y modificación de archivos, información del estado del sistema, soporte a lenguajes de programación y comunicaciones.</a:t>
            </a:r>
          </a:p>
          <a:p>
            <a:pPr fontAlgn="base"/>
            <a:r>
              <a:rPr lang="es-ES" b="1" dirty="0"/>
              <a:t>Gestión de recursos</a:t>
            </a:r>
          </a:p>
          <a:p>
            <a:pPr fontAlgn="base"/>
            <a:r>
              <a:rPr lang="es-ES" dirty="0"/>
              <a:t>Como gestor de recursos, el sistema operativo administra la unidad de procesamiento central (CPU), los dispositivos de E/S, la memoria principal (RAM), los discos, los procesos y en general todos los recursos del sistema.</a:t>
            </a:r>
          </a:p>
          <a:p>
            <a:endParaRPr lang="es-ES" dirty="0"/>
          </a:p>
        </p:txBody>
      </p:sp>
      <p:sp>
        <p:nvSpPr>
          <p:cNvPr id="4" name="Título 1"/>
          <p:cNvSpPr>
            <a:spLocks noGrp="1"/>
          </p:cNvSpPr>
          <p:nvPr>
            <p:ph type="title"/>
          </p:nvPr>
        </p:nvSpPr>
        <p:spPr/>
        <p:txBody>
          <a:bodyPr/>
          <a:lstStyle/>
          <a:p>
            <a:r>
              <a:rPr lang="es-ES" dirty="0"/>
              <a:t>COMPONENTES </a:t>
            </a:r>
            <a:r>
              <a:rPr lang="es-ES" dirty="0" smtClean="0"/>
              <a:t>DEL </a:t>
            </a:r>
            <a:r>
              <a:rPr lang="es-ES" dirty="0"/>
              <a:t>SO</a:t>
            </a:r>
          </a:p>
        </p:txBody>
      </p:sp>
    </p:spTree>
    <p:extLst>
      <p:ext uri="{BB962C8B-B14F-4D97-AF65-F5344CB8AC3E}">
        <p14:creationId xmlns:p14="http://schemas.microsoft.com/office/powerpoint/2010/main" val="174096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9760" y="1680038"/>
            <a:ext cx="3598761" cy="3947028"/>
          </a:xfrm>
        </p:spPr>
      </p:pic>
      <p:pic>
        <p:nvPicPr>
          <p:cNvPr id="9" name="Marcador de contenido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75797" y="1680038"/>
            <a:ext cx="3971318" cy="3947027"/>
          </a:xfrm>
        </p:spPr>
      </p:pic>
    </p:spTree>
    <p:extLst>
      <p:ext uri="{BB962C8B-B14F-4D97-AF65-F5344CB8AC3E}">
        <p14:creationId xmlns:p14="http://schemas.microsoft.com/office/powerpoint/2010/main" val="116895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HILOS</a:t>
            </a:r>
            <a:endParaRPr lang="es-ES" dirty="0"/>
          </a:p>
        </p:txBody>
      </p:sp>
      <p:sp>
        <p:nvSpPr>
          <p:cNvPr id="3" name="Marcador de contenido 2"/>
          <p:cNvSpPr>
            <a:spLocks noGrp="1"/>
          </p:cNvSpPr>
          <p:nvPr>
            <p:ph idx="1"/>
          </p:nvPr>
        </p:nvSpPr>
        <p:spPr>
          <a:xfrm>
            <a:off x="1103312" y="1339404"/>
            <a:ext cx="10114187" cy="4908996"/>
          </a:xfrm>
        </p:spPr>
        <p:txBody>
          <a:bodyPr>
            <a:noAutofit/>
          </a:bodyPr>
          <a:lstStyle/>
          <a:p>
            <a:r>
              <a:rPr lang="es-ES" b="1" dirty="0" smtClean="0"/>
              <a:t>Hilo </a:t>
            </a:r>
            <a:r>
              <a:rPr lang="es-ES" b="1" dirty="0"/>
              <a:t>de ejecución</a:t>
            </a:r>
            <a:r>
              <a:rPr lang="es-ES" dirty="0"/>
              <a:t>, </a:t>
            </a:r>
            <a:r>
              <a:rPr lang="es-ES" b="1" dirty="0"/>
              <a:t>hebra</a:t>
            </a:r>
            <a:r>
              <a:rPr lang="es-ES" dirty="0"/>
              <a:t> o </a:t>
            </a:r>
            <a:r>
              <a:rPr lang="es-ES" b="1" dirty="0"/>
              <a:t>subproceso</a:t>
            </a:r>
            <a:r>
              <a:rPr lang="es-ES" dirty="0"/>
              <a:t> es la unidad de procesamiento más pequeña que puede ser planificada por un sistema </a:t>
            </a:r>
            <a:r>
              <a:rPr lang="es-ES" dirty="0" smtClean="0"/>
              <a:t>operativo</a:t>
            </a:r>
          </a:p>
          <a:p>
            <a:r>
              <a:rPr lang="es-ES" dirty="0"/>
              <a:t>Los hilos se distinguen de los tradicionales procesos en que los procesos son –generalmente– independientes, llevan bastante información de estados, e interactúan sólo a través de mecanismos de comunicación dados por el sistema. </a:t>
            </a:r>
            <a:r>
              <a:rPr lang="es-ES" dirty="0" smtClean="0"/>
              <a:t>En </a:t>
            </a:r>
            <a:r>
              <a:rPr lang="es-ES" dirty="0"/>
              <a:t>muchos de los sistemas operativos que dan facilidades a los hilos, es más rápido cambiar de un hilo a otro dentro del mismo proceso, que cambiar de un proceso a otro. Este fenómeno se debe a que los hilos comparten datos y espacios de direcciones, mientras que los procesos, al ser independientes, no lo hacen. Al cambiar de un proceso a otro el sistema operativo (mediante el </a:t>
            </a:r>
            <a:r>
              <a:rPr lang="es-ES" i="1" dirty="0" err="1"/>
              <a:t>dispatcher</a:t>
            </a:r>
            <a:r>
              <a:rPr lang="es-ES" dirty="0"/>
              <a:t>) genera lo que se conoce como </a:t>
            </a:r>
            <a:r>
              <a:rPr lang="es-ES" i="1" dirty="0" err="1"/>
              <a:t>overhead</a:t>
            </a:r>
            <a:r>
              <a:rPr lang="es-ES" dirty="0"/>
              <a:t>, que es tiempo desperdiciado por el procesador para realizar un cambio de contexto (</a:t>
            </a:r>
            <a:r>
              <a:rPr lang="es-ES" i="1" dirty="0" err="1"/>
              <a:t>context</a:t>
            </a:r>
            <a:r>
              <a:rPr lang="es-ES" i="1" dirty="0"/>
              <a:t> </a:t>
            </a:r>
            <a:r>
              <a:rPr lang="es-ES" i="1" dirty="0" err="1"/>
              <a:t>switch</a:t>
            </a:r>
            <a:r>
              <a:rPr lang="es-ES" dirty="0"/>
              <a:t>), en este caso pasar del estado de ejecución (</a:t>
            </a:r>
            <a:r>
              <a:rPr lang="es-ES" i="1" dirty="0" err="1"/>
              <a:t>running</a:t>
            </a:r>
            <a:r>
              <a:rPr lang="es-ES" dirty="0"/>
              <a:t>) al estado de espera (</a:t>
            </a:r>
            <a:r>
              <a:rPr lang="es-ES" i="1" dirty="0" err="1"/>
              <a:t>waiting</a:t>
            </a:r>
            <a:r>
              <a:rPr lang="es-ES" dirty="0"/>
              <a:t>) y colocar el nuevo proceso en ejecución. En los hilos, como pertenecen a un mismo proceso, al realizar un cambio de hilo el tiempo perdido es casi despreciable.</a:t>
            </a:r>
          </a:p>
        </p:txBody>
      </p:sp>
    </p:spTree>
    <p:extLst>
      <p:ext uri="{BB962C8B-B14F-4D97-AF65-F5344CB8AC3E}">
        <p14:creationId xmlns:p14="http://schemas.microsoft.com/office/powerpoint/2010/main" val="405706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ESTADOS DE UN HILO</a:t>
            </a:r>
            <a:endParaRPr lang="es-ES" dirty="0"/>
          </a:p>
        </p:txBody>
      </p:sp>
      <p:sp>
        <p:nvSpPr>
          <p:cNvPr id="3" name="Marcador de contenido 2"/>
          <p:cNvSpPr>
            <a:spLocks noGrp="1"/>
          </p:cNvSpPr>
          <p:nvPr>
            <p:ph idx="1"/>
          </p:nvPr>
        </p:nvSpPr>
        <p:spPr/>
        <p:txBody>
          <a:bodyPr/>
          <a:lstStyle/>
          <a:p>
            <a:r>
              <a:rPr lang="es-ES" dirty="0"/>
              <a:t>Los principales estados de los hilos son: Ejecución, Listo y Bloqueado. No tiene sentido asociar estados de suspensión de hilos ya que es un concepto de proceso. En todo caso, si un proceso está expulsado de la memoria principal (</a:t>
            </a:r>
            <a:r>
              <a:rPr lang="es-ES" b="1" dirty="0"/>
              <a:t>RAM</a:t>
            </a:r>
            <a:r>
              <a:rPr lang="es-ES" dirty="0"/>
              <a:t>), todos sus hilos deberán estarlo ya que todos comparten el espacio de direcciones del proceso.</a:t>
            </a:r>
          </a:p>
        </p:txBody>
      </p:sp>
    </p:spTree>
    <p:extLst>
      <p:ext uri="{BB962C8B-B14F-4D97-AF65-F5344CB8AC3E}">
        <p14:creationId xmlns:p14="http://schemas.microsoft.com/office/powerpoint/2010/main" val="287849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AGENDA</a:t>
            </a:r>
            <a:endParaRPr lang="es-ES" dirty="0"/>
          </a:p>
        </p:txBody>
      </p:sp>
      <p:sp>
        <p:nvSpPr>
          <p:cNvPr id="3" name="Marcador de contenido 2"/>
          <p:cNvSpPr>
            <a:spLocks noGrp="1"/>
          </p:cNvSpPr>
          <p:nvPr>
            <p:ph idx="1"/>
          </p:nvPr>
        </p:nvSpPr>
        <p:spPr/>
        <p:txBody>
          <a:bodyPr/>
          <a:lstStyle/>
          <a:p>
            <a:r>
              <a:rPr lang="es-ES" dirty="0" smtClean="0"/>
              <a:t>REPASO</a:t>
            </a:r>
          </a:p>
          <a:p>
            <a:r>
              <a:rPr lang="es-ES" dirty="0" smtClean="0"/>
              <a:t>COMPONENTES DE UN SISTEMA OPERATIVO</a:t>
            </a:r>
          </a:p>
          <a:p>
            <a:r>
              <a:rPr lang="es-ES" dirty="0" smtClean="0"/>
              <a:t>CLASES DE SISTEMAS OPERATIVOS</a:t>
            </a:r>
          </a:p>
          <a:p>
            <a:r>
              <a:rPr lang="es-ES" dirty="0" smtClean="0"/>
              <a:t>FUNCIONES PRINCIPALES DEL NUCLEO</a:t>
            </a:r>
          </a:p>
          <a:p>
            <a:r>
              <a:rPr lang="es-ES" dirty="0" smtClean="0"/>
              <a:t>TIPOS DE NUCLEO</a:t>
            </a:r>
          </a:p>
          <a:p>
            <a:endParaRPr lang="es-ES" dirty="0" smtClean="0"/>
          </a:p>
          <a:p>
            <a:endParaRPr lang="es-ES" dirty="0"/>
          </a:p>
        </p:txBody>
      </p:sp>
    </p:spTree>
    <p:extLst>
      <p:ext uri="{BB962C8B-B14F-4D97-AF65-F5344CB8AC3E}">
        <p14:creationId xmlns:p14="http://schemas.microsoft.com/office/powerpoint/2010/main" val="250789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CAMBIOS DE ESTADO DE UN HILO</a:t>
            </a:r>
            <a:endParaRPr lang="es-ES" dirty="0"/>
          </a:p>
        </p:txBody>
      </p:sp>
      <p:sp>
        <p:nvSpPr>
          <p:cNvPr id="3" name="Marcador de contenido 2"/>
          <p:cNvSpPr>
            <a:spLocks noGrp="1"/>
          </p:cNvSpPr>
          <p:nvPr>
            <p:ph idx="1"/>
          </p:nvPr>
        </p:nvSpPr>
        <p:spPr/>
        <p:txBody>
          <a:bodyPr>
            <a:normAutofit fontScale="92500" lnSpcReduction="20000"/>
          </a:bodyPr>
          <a:lstStyle/>
          <a:p>
            <a:r>
              <a:rPr lang="es-ES" i="1" dirty="0"/>
              <a:t>Creación:</a:t>
            </a:r>
            <a:r>
              <a:rPr lang="es-ES" dirty="0"/>
              <a:t> Cuando se crea un proceso se crea un hilo para ese proceso. Luego, este hilo puede crear otros hilos dentro del mismo proceso, proporcionando un puntero de instrucción y los argumentos del nuevo hilo. El hilo tendrá su propio contexto y su propio espacio de la columna, y pasará al final de los Listos.</a:t>
            </a:r>
          </a:p>
          <a:p>
            <a:r>
              <a:rPr lang="es-ES" i="1" dirty="0"/>
              <a:t>Bloqueo:</a:t>
            </a:r>
            <a:r>
              <a:rPr lang="es-ES" dirty="0"/>
              <a:t> Cuando un hilo necesita esperar por un suceso, se bloquea (salvando sus registros de usuario, contador de programa y punteros de pila). Ahora el procesador podrá pasar a ejecutar otro hilo que esté al principio de los Listos mientras el anterior permanece bloqueado.</a:t>
            </a:r>
          </a:p>
          <a:p>
            <a:r>
              <a:rPr lang="es-ES" i="1" dirty="0"/>
              <a:t>Desbloqueo:</a:t>
            </a:r>
            <a:r>
              <a:rPr lang="es-ES" dirty="0"/>
              <a:t> Cuando el suceso por el que el hilo se bloqueó se produce, el mismo pasa a la final de los Listos.</a:t>
            </a:r>
          </a:p>
          <a:p>
            <a:r>
              <a:rPr lang="es-ES" i="1" dirty="0"/>
              <a:t>Terminación:</a:t>
            </a:r>
            <a:r>
              <a:rPr lang="es-ES" dirty="0"/>
              <a:t> Cuando un hilo finaliza se liberan tanto su contexto como sus columnas.</a:t>
            </a:r>
          </a:p>
          <a:p>
            <a:endParaRPr lang="es-ES" dirty="0"/>
          </a:p>
        </p:txBody>
      </p:sp>
    </p:spTree>
    <p:extLst>
      <p:ext uri="{BB962C8B-B14F-4D97-AF65-F5344CB8AC3E}">
        <p14:creationId xmlns:p14="http://schemas.microsoft.com/office/powerpoint/2010/main" val="427897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IMPLEMENTACION HILO</a:t>
            </a:r>
            <a:endParaRPr lang="es-ES" dirty="0"/>
          </a:p>
        </p:txBody>
      </p:sp>
      <p:sp>
        <p:nvSpPr>
          <p:cNvPr id="3" name="Marcador de contenido 2"/>
          <p:cNvSpPr>
            <a:spLocks noGrp="1"/>
          </p:cNvSpPr>
          <p:nvPr>
            <p:ph idx="1"/>
          </p:nvPr>
        </p:nvSpPr>
        <p:spPr/>
        <p:txBody>
          <a:bodyPr/>
          <a:lstStyle/>
          <a:p>
            <a:r>
              <a:rPr lang="es-ES" dirty="0"/>
              <a:t>Hay dos grandes categorías en la implementación de hilos</a:t>
            </a:r>
            <a:endParaRPr lang="es-ES" dirty="0" smtClean="0"/>
          </a:p>
          <a:p>
            <a:pPr lvl="1"/>
            <a:r>
              <a:rPr lang="es-ES" dirty="0" smtClean="0"/>
              <a:t>Hilos </a:t>
            </a:r>
            <a:r>
              <a:rPr lang="es-ES" dirty="0"/>
              <a:t>a nivel de usuario.</a:t>
            </a:r>
          </a:p>
          <a:p>
            <a:pPr lvl="1"/>
            <a:r>
              <a:rPr lang="es-ES" dirty="0"/>
              <a:t>Hilos a nivel de kernel.</a:t>
            </a:r>
          </a:p>
          <a:p>
            <a:r>
              <a:rPr lang="es-ES" dirty="0"/>
              <a:t>También conocidos como </a:t>
            </a:r>
            <a:r>
              <a:rPr lang="es-ES" b="1" dirty="0"/>
              <a:t>ULT</a:t>
            </a:r>
            <a:r>
              <a:rPr lang="es-ES" dirty="0"/>
              <a:t> (</a:t>
            </a:r>
            <a:r>
              <a:rPr lang="es-ES" i="1" dirty="0" err="1"/>
              <a:t>user</a:t>
            </a:r>
            <a:r>
              <a:rPr lang="es-ES" i="1" dirty="0"/>
              <a:t> </a:t>
            </a:r>
            <a:r>
              <a:rPr lang="es-ES" i="1" dirty="0" err="1"/>
              <a:t>level</a:t>
            </a:r>
            <a:r>
              <a:rPr lang="es-ES" i="1" dirty="0"/>
              <a:t> </a:t>
            </a:r>
            <a:r>
              <a:rPr lang="es-ES" i="1" dirty="0" err="1"/>
              <a:t>thread</a:t>
            </a:r>
            <a:r>
              <a:rPr lang="es-ES" dirty="0"/>
              <a:t>) y </a:t>
            </a:r>
            <a:r>
              <a:rPr lang="es-ES" b="1" dirty="0"/>
              <a:t>KLT</a:t>
            </a:r>
            <a:r>
              <a:rPr lang="es-ES" dirty="0"/>
              <a:t> (</a:t>
            </a:r>
            <a:r>
              <a:rPr lang="es-ES" i="1" dirty="0"/>
              <a:t>kernel </a:t>
            </a:r>
            <a:r>
              <a:rPr lang="es-ES" i="1" dirty="0" err="1"/>
              <a:t>level</a:t>
            </a:r>
            <a:r>
              <a:rPr lang="es-ES" i="1" dirty="0"/>
              <a:t> </a:t>
            </a:r>
            <a:r>
              <a:rPr lang="es-ES" i="1" dirty="0" err="1"/>
              <a:t>thread</a:t>
            </a:r>
            <a:r>
              <a:rPr lang="es-ES" dirty="0"/>
              <a:t>)</a:t>
            </a:r>
          </a:p>
        </p:txBody>
      </p:sp>
    </p:spTree>
    <p:extLst>
      <p:ext uri="{BB962C8B-B14F-4D97-AF65-F5344CB8AC3E}">
        <p14:creationId xmlns:p14="http://schemas.microsoft.com/office/powerpoint/2010/main" val="108662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Hilos a nivel de usuario (ULT)</a:t>
            </a:r>
            <a:endParaRPr lang="es-ES" dirty="0"/>
          </a:p>
        </p:txBody>
      </p:sp>
      <p:sp>
        <p:nvSpPr>
          <p:cNvPr id="3" name="Marcador de contenido 2"/>
          <p:cNvSpPr>
            <a:spLocks noGrp="1"/>
          </p:cNvSpPr>
          <p:nvPr>
            <p:ph idx="1"/>
          </p:nvPr>
        </p:nvSpPr>
        <p:spPr/>
        <p:txBody>
          <a:bodyPr/>
          <a:lstStyle/>
          <a:p>
            <a:r>
              <a:rPr lang="es-ES" dirty="0"/>
              <a:t>En una aplicación ULT pura, todo el trabajo de gestión de hilos lo realiza la aplicación y el núcleo o kernel no es consciente de la existencia de hilos. Es posible programar una aplicación como multihilo mediante una biblioteca de hilos. La misma contiene el código para crear y destruir hilos, intercambiar mensajes y datos entre hilos, para planificar la ejecución de hilos y para salvar y restaurar el contexto de los hilos.</a:t>
            </a:r>
          </a:p>
          <a:p>
            <a:r>
              <a:rPr lang="es-ES" dirty="0"/>
              <a:t>Todas las operaciones descritas se llevan a cabo en el espacio de usuario de un mismo proceso. El kernel continua planificando el proceso como una unidad y asignándole un único estado (Listo, bloqueado, etc.).</a:t>
            </a:r>
          </a:p>
          <a:p>
            <a:endParaRPr lang="es-ES" dirty="0"/>
          </a:p>
        </p:txBody>
      </p:sp>
    </p:spTree>
    <p:extLst>
      <p:ext uri="{BB962C8B-B14F-4D97-AF65-F5344CB8AC3E}">
        <p14:creationId xmlns:p14="http://schemas.microsoft.com/office/powerpoint/2010/main" val="361628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Hilos a nivel de núcleo (</a:t>
            </a:r>
            <a:r>
              <a:rPr lang="es-ES" b="1" dirty="0" smtClean="0"/>
              <a:t>KLT)</a:t>
            </a:r>
            <a:endParaRPr lang="es-ES" dirty="0"/>
          </a:p>
        </p:txBody>
      </p:sp>
      <p:sp>
        <p:nvSpPr>
          <p:cNvPr id="3" name="Marcador de contenido 2"/>
          <p:cNvSpPr>
            <a:spLocks noGrp="1"/>
          </p:cNvSpPr>
          <p:nvPr>
            <p:ph idx="1"/>
          </p:nvPr>
        </p:nvSpPr>
        <p:spPr/>
        <p:txBody>
          <a:bodyPr/>
          <a:lstStyle/>
          <a:p>
            <a:r>
              <a:rPr lang="es-ES" dirty="0"/>
              <a:t>En una aplicación KLT pura, todo el trabajo de gestión de hilos lo realiza el kernel. En el área de la aplicación no hay código de gestión de hilos, únicamente un API (interfaz de programas de aplicación) para la gestión de hilos en el núcleo. Windows 2000, Linux y OS/2 utilizan este método. Linux utiliza un método muy particular en el que no hace diferencia entre procesos e hilos. Para Linux, si varios procesos creados con la llamada al sistema "clone" comparten el mismo espacio de direcciones virtuales, el sistema operativo los trata como hilos, y lógicamente son manejados por el kernel.</a:t>
            </a:r>
          </a:p>
        </p:txBody>
      </p:sp>
    </p:spTree>
    <p:extLst>
      <p:ext uri="{BB962C8B-B14F-4D97-AF65-F5344CB8AC3E}">
        <p14:creationId xmlns:p14="http://schemas.microsoft.com/office/powerpoint/2010/main" val="3613742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Combinaciones ULT y KLT</a:t>
            </a:r>
            <a:endParaRPr lang="es-ES" dirty="0"/>
          </a:p>
        </p:txBody>
      </p:sp>
      <p:sp>
        <p:nvSpPr>
          <p:cNvPr id="3" name="Marcador de contenido 2"/>
          <p:cNvSpPr>
            <a:spLocks noGrp="1"/>
          </p:cNvSpPr>
          <p:nvPr>
            <p:ph idx="1"/>
          </p:nvPr>
        </p:nvSpPr>
        <p:spPr/>
        <p:txBody>
          <a:bodyPr/>
          <a:lstStyle/>
          <a:p>
            <a:r>
              <a:rPr lang="es-ES" dirty="0"/>
              <a:t>Algunas distribuciones de </a:t>
            </a:r>
            <a:r>
              <a:rPr lang="es-ES" dirty="0" err="1"/>
              <a:t>linux</a:t>
            </a:r>
            <a:r>
              <a:rPr lang="es-ES" dirty="0"/>
              <a:t> y derivados de UNIX ofrecen la combinación de </a:t>
            </a:r>
            <a:r>
              <a:rPr lang="es-ES" dirty="0" smtClean="0"/>
              <a:t>ULT y </a:t>
            </a:r>
            <a:r>
              <a:rPr lang="es-ES" dirty="0"/>
              <a:t>KLT, como Solaris, Ubuntu y Fedora.</a:t>
            </a:r>
          </a:p>
          <a:p>
            <a:r>
              <a:rPr lang="es-ES" dirty="0"/>
              <a:t>La creación de hilos, así como la mayor parte de la planificación y sincronización de los hilos de una aplicación se realiza por completo en el espacio de usuario. Los múltiples ULT de una sola aplicación se asocian con varios KLT. El programador puede ajustar el número de KLT para cada aplicación y máquina para obtener el mejor resultado global.</a:t>
            </a:r>
          </a:p>
          <a:p>
            <a:r>
              <a:rPr lang="es-ES" dirty="0"/>
              <a:t>En un método combinado, los múltiples hilos de una aplicación se pueden ejecutar en paralelo en múltiples procesadores y las llamadas al sistema bloqueadoras no necesitan bloquear todo el proceso</a:t>
            </a:r>
            <a:r>
              <a:rPr lang="es-ES" dirty="0" smtClean="0"/>
              <a:t>.</a:t>
            </a:r>
            <a:endParaRPr lang="es-ES" dirty="0"/>
          </a:p>
        </p:txBody>
      </p:sp>
    </p:spTree>
    <p:extLst>
      <p:ext uri="{BB962C8B-B14F-4D97-AF65-F5344CB8AC3E}">
        <p14:creationId xmlns:p14="http://schemas.microsoft.com/office/powerpoint/2010/main" val="328439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8207" y="2194050"/>
            <a:ext cx="3425781" cy="4300069"/>
          </a:xfrm>
        </p:spPr>
      </p:pic>
    </p:spTree>
    <p:extLst>
      <p:ext uri="{BB962C8B-B14F-4D97-AF65-F5344CB8AC3E}">
        <p14:creationId xmlns:p14="http://schemas.microsoft.com/office/powerpoint/2010/main" val="424639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i="1" dirty="0" smtClean="0"/>
              <a:t>“Si </a:t>
            </a:r>
            <a:r>
              <a:rPr lang="es-ES" i="1" dirty="0"/>
              <a:t>crees totalmente en ti mismo, no habrá nada que </a:t>
            </a:r>
            <a:r>
              <a:rPr lang="es-ES" i="1" dirty="0" smtClean="0"/>
              <a:t>esté </a:t>
            </a:r>
            <a:r>
              <a:rPr lang="es-ES" i="1" dirty="0"/>
              <a:t>fuera de tus </a:t>
            </a:r>
            <a:r>
              <a:rPr lang="es-ES" i="1" dirty="0" smtClean="0"/>
              <a:t>posibilidades”</a:t>
            </a:r>
            <a:r>
              <a:rPr lang="es-ES" dirty="0"/>
              <a:t/>
            </a:r>
            <a:br>
              <a:rPr lang="es-ES" dirty="0"/>
            </a:br>
            <a:endParaRPr lang="es-ES" dirty="0"/>
          </a:p>
        </p:txBody>
      </p:sp>
      <p:sp>
        <p:nvSpPr>
          <p:cNvPr id="3" name="Marcador de contenido 2"/>
          <p:cNvSpPr>
            <a:spLocks noGrp="1"/>
          </p:cNvSpPr>
          <p:nvPr>
            <p:ph type="body" idx="1"/>
          </p:nvPr>
        </p:nvSpPr>
        <p:spPr/>
        <p:txBody>
          <a:bodyPr/>
          <a:lstStyle/>
          <a:p>
            <a:pPr algn="r"/>
            <a:r>
              <a:rPr lang="es-ES" dirty="0" smtClean="0"/>
              <a:t>Wayne </a:t>
            </a:r>
            <a:r>
              <a:rPr lang="es-ES" dirty="0" err="1" smtClean="0"/>
              <a:t>W.Dyer</a:t>
            </a:r>
            <a:endParaRPr lang="es-ES" dirty="0"/>
          </a:p>
        </p:txBody>
      </p:sp>
    </p:spTree>
    <p:extLst>
      <p:ext uri="{BB962C8B-B14F-4D97-AF65-F5344CB8AC3E}">
        <p14:creationId xmlns:p14="http://schemas.microsoft.com/office/powerpoint/2010/main" val="337159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SISTEMA OPERATIVO</a:t>
            </a:r>
            <a:endParaRPr lang="es-ES" dirty="0"/>
          </a:p>
        </p:txBody>
      </p:sp>
      <p:sp>
        <p:nvSpPr>
          <p:cNvPr id="3" name="Marcador de contenido 2"/>
          <p:cNvSpPr>
            <a:spLocks noGrp="1"/>
          </p:cNvSpPr>
          <p:nvPr>
            <p:ph idx="1"/>
          </p:nvPr>
        </p:nvSpPr>
        <p:spPr/>
        <p:txBody>
          <a:bodyPr>
            <a:normAutofit/>
          </a:bodyPr>
          <a:lstStyle/>
          <a:p>
            <a:pPr algn="just"/>
            <a:r>
              <a:rPr lang="es-ES" dirty="0"/>
              <a:t>Es el software que se sitúa entre la máquina y los programas. </a:t>
            </a:r>
            <a:r>
              <a:rPr lang="es-ES" b="1" dirty="0"/>
              <a:t>Básicamente su función es administrar los recursos del sistema.</a:t>
            </a:r>
            <a:endParaRPr lang="es-ES" dirty="0"/>
          </a:p>
          <a:p>
            <a:pPr algn="just"/>
            <a:endParaRPr lang="es-ES"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889" y="2881849"/>
            <a:ext cx="3829386" cy="2127437"/>
          </a:xfrm>
          <a:prstGeom prst="rect">
            <a:avLst/>
          </a:prstGeom>
        </p:spPr>
      </p:pic>
      <p:sp>
        <p:nvSpPr>
          <p:cNvPr id="5" name="Rectángulo 4"/>
          <p:cNvSpPr/>
          <p:nvPr/>
        </p:nvSpPr>
        <p:spPr>
          <a:xfrm>
            <a:off x="1476778" y="5103674"/>
            <a:ext cx="8697532" cy="1200329"/>
          </a:xfrm>
          <a:prstGeom prst="rect">
            <a:avLst/>
          </a:prstGeom>
        </p:spPr>
        <p:txBody>
          <a:bodyPr wrap="square">
            <a:spAutoFit/>
          </a:bodyPr>
          <a:lstStyle/>
          <a:p>
            <a:pPr algn="just"/>
            <a:r>
              <a:rPr lang="es-ES" b="1" dirty="0"/>
              <a:t>El sistema operativo es el software (programa o conjunto de programas) que en un sistema informático gestiona los recursos de la máquina y provee servicios básicos a los programas de aplicación. El sistema operativo siempre se ejecuta en modo privilegiado.</a:t>
            </a:r>
            <a:endParaRPr lang="es-ES" dirty="0"/>
          </a:p>
        </p:txBody>
      </p:sp>
    </p:spTree>
    <p:extLst>
      <p:ext uri="{BB962C8B-B14F-4D97-AF65-F5344CB8AC3E}">
        <p14:creationId xmlns:p14="http://schemas.microsoft.com/office/powerpoint/2010/main" val="367406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 DEL SO</a:t>
            </a:r>
            <a:endParaRPr lang="es-ES" dirty="0"/>
          </a:p>
        </p:txBody>
      </p:sp>
      <p:sp>
        <p:nvSpPr>
          <p:cNvPr id="3" name="Marcador de contenido 2"/>
          <p:cNvSpPr>
            <a:spLocks noGrp="1"/>
          </p:cNvSpPr>
          <p:nvPr>
            <p:ph idx="1"/>
          </p:nvPr>
        </p:nvSpPr>
        <p:spPr/>
        <p:txBody>
          <a:bodyPr/>
          <a:lstStyle/>
          <a:p>
            <a:r>
              <a:rPr lang="es-ES" dirty="0"/>
              <a:t>Gestionar las transferencias de información internas. </a:t>
            </a:r>
          </a:p>
          <a:p>
            <a:r>
              <a:rPr lang="es-ES" dirty="0"/>
              <a:t>Proporcionar la comunicación de la máquina con los operadores.</a:t>
            </a:r>
          </a:p>
          <a:p>
            <a:r>
              <a:rPr lang="es-ES" dirty="0"/>
              <a:t>Controlar la ejecución de los programas con la detección de los errores. </a:t>
            </a:r>
          </a:p>
          <a:p>
            <a:r>
              <a:rPr lang="es-ES" dirty="0"/>
              <a:t>Encadenar automáticamente las tareas.</a:t>
            </a:r>
          </a:p>
          <a:p>
            <a:r>
              <a:rPr lang="es-ES" dirty="0"/>
              <a:t>Optimizar los recursos (memoria, unidad aritmética, etc.).</a:t>
            </a:r>
          </a:p>
          <a:p>
            <a:r>
              <a:rPr lang="es-ES" dirty="0"/>
              <a:t>Cargar y descargar automáticamente los programas en función del espacio de memoria y de los diferentes periféricos.</a:t>
            </a:r>
          </a:p>
          <a:p>
            <a:pPr marL="0" indent="0">
              <a:buNone/>
            </a:pPr>
            <a:endParaRPr lang="es-ES" dirty="0"/>
          </a:p>
        </p:txBody>
      </p:sp>
    </p:spTree>
    <p:extLst>
      <p:ext uri="{BB962C8B-B14F-4D97-AF65-F5344CB8AC3E}">
        <p14:creationId xmlns:p14="http://schemas.microsoft.com/office/powerpoint/2010/main" val="212358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CONCEPTOS BASICOS</a:t>
            </a:r>
            <a:endParaRPr lang="es-ES" dirty="0"/>
          </a:p>
        </p:txBody>
      </p:sp>
      <p:sp>
        <p:nvSpPr>
          <p:cNvPr id="3" name="Marcador de contenido 2"/>
          <p:cNvSpPr>
            <a:spLocks noGrp="1"/>
          </p:cNvSpPr>
          <p:nvPr>
            <p:ph idx="1"/>
          </p:nvPr>
        </p:nvSpPr>
        <p:spPr>
          <a:xfrm>
            <a:off x="1103312" y="1853248"/>
            <a:ext cx="9315696" cy="5004752"/>
          </a:xfrm>
        </p:spPr>
        <p:txBody>
          <a:bodyPr>
            <a:noAutofit/>
          </a:bodyPr>
          <a:lstStyle/>
          <a:p>
            <a:pPr algn="just"/>
            <a:r>
              <a:rPr lang="es-ES" sz="2400" dirty="0" smtClean="0"/>
              <a:t>El </a:t>
            </a:r>
            <a:r>
              <a:rPr lang="es-ES" sz="2400" b="1" dirty="0"/>
              <a:t>sistema</a:t>
            </a:r>
            <a:r>
              <a:rPr lang="es-ES" sz="2400" dirty="0"/>
              <a:t> </a:t>
            </a:r>
            <a:r>
              <a:rPr lang="es-ES" sz="2400" b="1" dirty="0"/>
              <a:t>operativo</a:t>
            </a:r>
            <a:r>
              <a:rPr lang="es-ES" sz="2400" dirty="0"/>
              <a:t> va a gestionar los programas en ejecución (procesos</a:t>
            </a:r>
            <a:r>
              <a:rPr lang="es-ES" sz="2400" dirty="0" smtClean="0"/>
              <a:t>).</a:t>
            </a:r>
          </a:p>
          <a:p>
            <a:pPr algn="just"/>
            <a:r>
              <a:rPr lang="es-ES" sz="2400" b="1" dirty="0"/>
              <a:t>Programa:</a:t>
            </a:r>
          </a:p>
          <a:p>
            <a:pPr lvl="1" algn="just"/>
            <a:r>
              <a:rPr lang="es-ES" sz="2000" dirty="0"/>
              <a:t>Conjunto de instrucciones + estructuras de datos</a:t>
            </a:r>
          </a:p>
          <a:p>
            <a:pPr lvl="1" algn="just"/>
            <a:r>
              <a:rPr lang="es-ES" sz="2000" dirty="0" smtClean="0"/>
              <a:t>Puede </a:t>
            </a:r>
            <a:r>
              <a:rPr lang="es-ES" sz="2000" dirty="0"/>
              <a:t>dar lugar a distintos procesos (según los datos, </a:t>
            </a:r>
            <a:r>
              <a:rPr lang="es-ES" sz="2000" dirty="0" smtClean="0"/>
              <a:t>etc.)</a:t>
            </a:r>
            <a:endParaRPr lang="es-ES" sz="2000" dirty="0"/>
          </a:p>
          <a:p>
            <a:pPr algn="just"/>
            <a:r>
              <a:rPr lang="es-ES" sz="2400" b="1" dirty="0" smtClean="0"/>
              <a:t>Proceso:</a:t>
            </a:r>
          </a:p>
          <a:p>
            <a:pPr lvl="1" algn="just"/>
            <a:r>
              <a:rPr lang="es-ES" sz="2200" dirty="0" smtClean="0"/>
              <a:t>Puede </a:t>
            </a:r>
            <a:r>
              <a:rPr lang="es-ES" sz="2200" dirty="0"/>
              <a:t>informalmente entenderse como un programa en ejecución. </a:t>
            </a:r>
            <a:endParaRPr lang="es-ES" sz="2200" dirty="0" smtClean="0"/>
          </a:p>
          <a:p>
            <a:pPr lvl="1" algn="just"/>
            <a:r>
              <a:rPr lang="es-ES" sz="2000" dirty="0" smtClean="0"/>
              <a:t>Formalmente </a:t>
            </a:r>
            <a:r>
              <a:rPr lang="es-ES" sz="2000" dirty="0"/>
              <a:t>un proceso es "Una unidad de actividad que se caracteriza por la ejecución de una secuencia de instrucciones, un estado actual, y un conjunto de recursos del sistema asociados</a:t>
            </a:r>
            <a:r>
              <a:rPr lang="es-ES" sz="2000" dirty="0" smtClean="0"/>
              <a:t>".</a:t>
            </a:r>
          </a:p>
          <a:p>
            <a:pPr lvl="1" algn="just"/>
            <a:endParaRPr lang="es-ES" sz="2000" dirty="0"/>
          </a:p>
        </p:txBody>
      </p:sp>
    </p:spTree>
    <p:extLst>
      <p:ext uri="{BB962C8B-B14F-4D97-AF65-F5344CB8AC3E}">
        <p14:creationId xmlns:p14="http://schemas.microsoft.com/office/powerpoint/2010/main" val="271141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p:sp>
        <p:nvSpPr>
          <p:cNvPr id="3" name="Marcador de contenido 2"/>
          <p:cNvSpPr>
            <a:spLocks noGrp="1"/>
          </p:cNvSpPr>
          <p:nvPr>
            <p:ph idx="1"/>
          </p:nvPr>
        </p:nvSpPr>
        <p:spPr/>
        <p:txBody>
          <a:bodyPr>
            <a:normAutofit/>
          </a:bodyPr>
          <a:lstStyle/>
          <a:p>
            <a:r>
              <a:rPr lang="es-ES" sz="2400" b="1" dirty="0" smtClean="0"/>
              <a:t>HORNEAR EL PASTEL</a:t>
            </a:r>
          </a:p>
          <a:p>
            <a:pPr lvl="1"/>
            <a:r>
              <a:rPr lang="es-ES" sz="2000" dirty="0"/>
              <a:t>"Un científico computacional con mente culinaria hornea un pastel de cumpleaños para su hija; tiene la receta para un pastel de cumpleaños y una cocina bien equipada con todos los ingredientes necesarios, harina, huevo, azúcar, leche, etcétera."</a:t>
            </a:r>
            <a:endParaRPr lang="es-ES" sz="2000" dirty="0" smtClean="0"/>
          </a:p>
          <a:p>
            <a:pPr lvl="1"/>
            <a:r>
              <a:rPr lang="es-ES" sz="2000" dirty="0" smtClean="0"/>
              <a:t>Exponga la diferencia entre proceso y programa.</a:t>
            </a:r>
            <a:endParaRPr lang="es-ES" sz="2000" dirty="0"/>
          </a:p>
        </p:txBody>
      </p:sp>
    </p:spTree>
    <p:extLst>
      <p:ext uri="{BB962C8B-B14F-4D97-AF65-F5344CB8AC3E}">
        <p14:creationId xmlns:p14="http://schemas.microsoft.com/office/powerpoint/2010/main" val="414007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SOLUCION AL EJERCICIO</a:t>
            </a:r>
            <a:endParaRPr lang="es-ES" dirty="0"/>
          </a:p>
        </p:txBody>
      </p:sp>
      <p:sp>
        <p:nvSpPr>
          <p:cNvPr id="3" name="Marcador de contenido 2"/>
          <p:cNvSpPr>
            <a:spLocks noGrp="1"/>
          </p:cNvSpPr>
          <p:nvPr>
            <p:ph idx="1"/>
          </p:nvPr>
        </p:nvSpPr>
        <p:spPr/>
        <p:txBody>
          <a:bodyPr/>
          <a:lstStyle/>
          <a:p>
            <a:pPr algn="just"/>
            <a:r>
              <a:rPr lang="es-ES" dirty="0" smtClean="0"/>
              <a:t>Situando </a:t>
            </a:r>
            <a:r>
              <a:rPr lang="es-ES" dirty="0"/>
              <a:t>cada parte de la analogía se puede decir que la receta representa el programa (el algoritmo), el científico computacional es el procesador y los ingredientes son las entradas del programa. El proceso es la actividad que consiste en que el científico computacional vaya leyendo la receta, obteniendo los ingredientes y horneando el pastel.</a:t>
            </a:r>
          </a:p>
        </p:txBody>
      </p:sp>
    </p:spTree>
    <p:extLst>
      <p:ext uri="{BB962C8B-B14F-4D97-AF65-F5344CB8AC3E}">
        <p14:creationId xmlns:p14="http://schemas.microsoft.com/office/powerpoint/2010/main" val="342141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NUCLEO</a:t>
            </a:r>
            <a:endParaRPr lang="es-ES" dirty="0"/>
          </a:p>
        </p:txBody>
      </p:sp>
      <p:sp>
        <p:nvSpPr>
          <p:cNvPr id="3" name="Marcador de contenido 2"/>
          <p:cNvSpPr>
            <a:spLocks noGrp="1"/>
          </p:cNvSpPr>
          <p:nvPr>
            <p:ph idx="1"/>
          </p:nvPr>
        </p:nvSpPr>
        <p:spPr/>
        <p:txBody>
          <a:bodyPr/>
          <a:lstStyle/>
          <a:p>
            <a:pPr algn="just"/>
            <a:r>
              <a:rPr lang="es-ES" dirty="0"/>
              <a:t>La parte más importante de un sistema operativo es el </a:t>
            </a:r>
            <a:r>
              <a:rPr lang="es-ES" b="1" dirty="0"/>
              <a:t>kernel o núcleo</a:t>
            </a:r>
            <a:r>
              <a:rPr lang="es-ES" dirty="0"/>
              <a:t>, que se encarga de facilitar a las distintas aplicaciones acceso seguro al hardware del sistema informático. Puesto que hay muchas aplicaciones y el acceso al hardware es limitado, el kernel decide también qué aplicación podrá hacer uso de un dispositivo de hardware y durante cuánto tiempo.</a:t>
            </a:r>
          </a:p>
          <a:p>
            <a:pPr algn="just"/>
            <a:r>
              <a:rPr lang="es-ES" dirty="0"/>
              <a:t>Los núcleos tienen como funciones básicas:</a:t>
            </a:r>
          </a:p>
          <a:p>
            <a:pPr lvl="1" algn="just"/>
            <a:r>
              <a:rPr lang="es-ES" dirty="0"/>
              <a:t>Garantizar la carga y la ejecución de los procesos.</a:t>
            </a:r>
          </a:p>
          <a:p>
            <a:pPr lvl="1" algn="just"/>
            <a:r>
              <a:rPr lang="es-ES" dirty="0"/>
              <a:t>Controlar las entradas/salidas.</a:t>
            </a:r>
          </a:p>
          <a:p>
            <a:pPr lvl="1" algn="just"/>
            <a:r>
              <a:rPr lang="es-ES" dirty="0"/>
              <a:t>Proponer una interfaz entre el espacio núcleo y los programas del espacio del usuario.</a:t>
            </a:r>
          </a:p>
          <a:p>
            <a:pPr algn="just"/>
            <a:endParaRPr lang="es-ES" dirty="0"/>
          </a:p>
        </p:txBody>
      </p:sp>
    </p:spTree>
    <p:extLst>
      <p:ext uri="{BB962C8B-B14F-4D97-AF65-F5344CB8AC3E}">
        <p14:creationId xmlns:p14="http://schemas.microsoft.com/office/powerpoint/2010/main" val="183428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lgn="just"/>
            <a:r>
              <a:rPr lang="es-ES" b="1" i="1" dirty="0"/>
              <a:t>NÚCLEO</a:t>
            </a:r>
            <a:r>
              <a:rPr lang="es-ES" dirty="0"/>
              <a:t> Es el módulo de más bajo nivel de un sistema operativo, pues descansa directamente sobre el hardware de la computadora. Entre las tareas que desempeña se incluyen el manejo de las interrupciones, la asignación de trabajo al procesador y el proporcionar una vía de comunicación entre los distintos programas. En general, el núcleo se encarga de controlar el resto de los módulos y sincronizar su ejecución. </a:t>
            </a:r>
          </a:p>
        </p:txBody>
      </p:sp>
      <p:sp>
        <p:nvSpPr>
          <p:cNvPr id="4" name="Título 1"/>
          <p:cNvSpPr>
            <a:spLocks noGrp="1"/>
          </p:cNvSpPr>
          <p:nvPr>
            <p:ph type="title"/>
          </p:nvPr>
        </p:nvSpPr>
        <p:spPr/>
        <p:txBody>
          <a:bodyPr/>
          <a:lstStyle/>
          <a:p>
            <a:r>
              <a:rPr lang="es-ES" dirty="0" smtClean="0"/>
              <a:t>NUCLEO</a:t>
            </a:r>
            <a:endParaRPr lang="es-ES" dirty="0"/>
          </a:p>
        </p:txBody>
      </p:sp>
    </p:spTree>
    <p:extLst>
      <p:ext uri="{BB962C8B-B14F-4D97-AF65-F5344CB8AC3E}">
        <p14:creationId xmlns:p14="http://schemas.microsoft.com/office/powerpoint/2010/main" val="2164242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353</TotalTime>
  <Words>1787</Words>
  <Application>Microsoft Office PowerPoint</Application>
  <PresentationFormat>Personalizado</PresentationFormat>
  <Paragraphs>98</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Ion</vt:lpstr>
      <vt:lpstr>SISTEMAS OPERATIVOS I</vt:lpstr>
      <vt:lpstr>AGENDA</vt:lpstr>
      <vt:lpstr>SISTEMA OPERATIVO</vt:lpstr>
      <vt:lpstr>FUNCIONES DEL SO</vt:lpstr>
      <vt:lpstr>CONCEPTOS BASICOS</vt:lpstr>
      <vt:lpstr>EJERCICIO</vt:lpstr>
      <vt:lpstr>SOLUCION AL EJERCICIO</vt:lpstr>
      <vt:lpstr>NUCLEO</vt:lpstr>
      <vt:lpstr>NUCLEO</vt:lpstr>
      <vt:lpstr>PLANIFICADOR</vt:lpstr>
      <vt:lpstr>TIPOS DE NUCLEO</vt:lpstr>
      <vt:lpstr>COMPONENTES DEL SO</vt:lpstr>
      <vt:lpstr>COMPONENTES DEL SO</vt:lpstr>
      <vt:lpstr>COMPONENTES DEL SO</vt:lpstr>
      <vt:lpstr>COMPONENTES DEL SO</vt:lpstr>
      <vt:lpstr>COMPONENTES DEL SO</vt:lpstr>
      <vt:lpstr>EJERCICIO</vt:lpstr>
      <vt:lpstr>HILOS</vt:lpstr>
      <vt:lpstr>ESTADOS DE UN HILO</vt:lpstr>
      <vt:lpstr>CAMBIOS DE ESTADO DE UN HILO</vt:lpstr>
      <vt:lpstr>IMPLEMENTACION HILO</vt:lpstr>
      <vt:lpstr>Hilos a nivel de usuario (ULT)</vt:lpstr>
      <vt:lpstr>Hilos a nivel de núcleo (KLT)</vt:lpstr>
      <vt:lpstr>Combinaciones ULT y KLT</vt:lpstr>
      <vt:lpstr>EJERCICIO</vt:lpstr>
      <vt:lpstr>“Si crees totalmente en ti mismo, no habrá nada que esté fuera de tus posibilidades”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I</dc:title>
  <dc:creator>Rectorado</dc:creator>
  <cp:lastModifiedBy>JUAN DAVID</cp:lastModifiedBy>
  <cp:revision>28</cp:revision>
  <dcterms:created xsi:type="dcterms:W3CDTF">2016-05-11T14:39:23Z</dcterms:created>
  <dcterms:modified xsi:type="dcterms:W3CDTF">2016-05-12T00:51:04Z</dcterms:modified>
</cp:coreProperties>
</file>