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8" r:id="rId4"/>
    <p:sldId id="259" r:id="rId5"/>
    <p:sldId id="283" r:id="rId6"/>
    <p:sldId id="264" r:id="rId7"/>
    <p:sldId id="265" r:id="rId8"/>
    <p:sldId id="267" r:id="rId9"/>
    <p:sldId id="285" r:id="rId10"/>
    <p:sldId id="284" r:id="rId11"/>
    <p:sldId id="270" r:id="rId12"/>
    <p:sldId id="272" r:id="rId13"/>
    <p:sldId id="273" r:id="rId14"/>
    <p:sldId id="287" r:id="rId15"/>
    <p:sldId id="288" r:id="rId16"/>
    <p:sldId id="289" r:id="rId17"/>
    <p:sldId id="274" r:id="rId18"/>
    <p:sldId id="277" r:id="rId19"/>
    <p:sldId id="278" r:id="rId20"/>
    <p:sldId id="279" r:id="rId21"/>
    <p:sldId id="286" r:id="rId22"/>
    <p:sldId id="290" r:id="rId23"/>
    <p:sldId id="275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0BBE903-AF99-40AD-B918-24058EF2BD50}">
          <p14:sldIdLst>
            <p14:sldId id="256"/>
            <p14:sldId id="282"/>
            <p14:sldId id="258"/>
            <p14:sldId id="259"/>
            <p14:sldId id="283"/>
            <p14:sldId id="264"/>
            <p14:sldId id="265"/>
            <p14:sldId id="267"/>
            <p14:sldId id="285"/>
            <p14:sldId id="284"/>
            <p14:sldId id="270"/>
            <p14:sldId id="272"/>
            <p14:sldId id="273"/>
            <p14:sldId id="287"/>
            <p14:sldId id="288"/>
            <p14:sldId id="289"/>
            <p14:sldId id="274"/>
            <p14:sldId id="277"/>
            <p14:sldId id="278"/>
            <p14:sldId id="279"/>
            <p14:sldId id="286"/>
            <p14:sldId id="290"/>
            <p14:sldId id="275"/>
            <p14:sldId id="291"/>
            <p14:sldId id="292"/>
          </p14:sldIdLst>
        </p14:section>
        <p14:section name="Sección sin título" id="{13E7B314-2E61-4917-A46E-8B9C44FD237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SISTEMAS</a:t>
            </a:r>
            <a:br>
              <a:rPr lang="es-ES" dirty="0" smtClean="0"/>
            </a:br>
            <a:r>
              <a:rPr lang="es-ES" dirty="0" smtClean="0"/>
              <a:t>OPERATIVOS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VISEL MAYORGA 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4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INFORMACION ASOCIADA A UN PROCESO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b="1" dirty="0"/>
              <a:t>Información de administración de memoria </a:t>
            </a:r>
            <a:r>
              <a:rPr lang="es-ES" dirty="0"/>
              <a:t>La información de mapeo de </a:t>
            </a:r>
            <a:r>
              <a:rPr lang="es-ES" dirty="0" smtClean="0"/>
              <a:t>memoria (páginas </a:t>
            </a:r>
            <a:r>
              <a:rPr lang="es-ES" dirty="0"/>
              <a:t>o segmentos, dependiendo del sistema operativo), </a:t>
            </a:r>
            <a:r>
              <a:rPr lang="es-ES" dirty="0" smtClean="0"/>
              <a:t>incluyendo la </a:t>
            </a:r>
            <a:r>
              <a:rPr lang="es-ES" dirty="0"/>
              <a:t>pila (</a:t>
            </a:r>
            <a:r>
              <a:rPr lang="es-ES" dirty="0" err="1"/>
              <a:t>stack</a:t>
            </a:r>
            <a:r>
              <a:rPr lang="es-ES" dirty="0"/>
              <a:t>) de llamadas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b="1" dirty="0"/>
              <a:t>Información de contabilidad </a:t>
            </a:r>
            <a:r>
              <a:rPr lang="es-ES" dirty="0"/>
              <a:t>Información de la utilización de recursos que </a:t>
            </a:r>
            <a:r>
              <a:rPr lang="es-ES" dirty="0" smtClean="0"/>
              <a:t>ha tenido </a:t>
            </a:r>
            <a:r>
              <a:rPr lang="es-ES" dirty="0"/>
              <a:t>este proceso —puede incluir el tiempo total empleado y otros (</a:t>
            </a:r>
            <a:r>
              <a:rPr lang="es-ES" dirty="0" smtClean="0"/>
              <a:t>de usuario</a:t>
            </a:r>
            <a:r>
              <a:rPr lang="es-ES" dirty="0"/>
              <a:t>, cuando el procesador va avanzando sobre las instrucciones </a:t>
            </a:r>
            <a:r>
              <a:rPr lang="es-ES" dirty="0" smtClean="0"/>
              <a:t>del programa </a:t>
            </a:r>
            <a:r>
              <a:rPr lang="es-ES" dirty="0"/>
              <a:t>propiamente, de sistema cuando el sistema operativo está </a:t>
            </a:r>
            <a:r>
              <a:rPr lang="es-ES" dirty="0" smtClean="0"/>
              <a:t>atendiendo las </a:t>
            </a:r>
            <a:r>
              <a:rPr lang="es-ES" dirty="0"/>
              <a:t>solicitudes del proceso), uso acumulado de memoria y </a:t>
            </a:r>
            <a:r>
              <a:rPr lang="es-ES" dirty="0" smtClean="0"/>
              <a:t>dispositivos, etcétera</a:t>
            </a:r>
            <a:r>
              <a:rPr lang="es-ES" dirty="0"/>
              <a:t>.</a:t>
            </a:r>
          </a:p>
          <a:p>
            <a:pPr algn="just"/>
            <a:r>
              <a:rPr lang="es-ES" b="1" dirty="0"/>
              <a:t>Estado de E/S </a:t>
            </a:r>
            <a:r>
              <a:rPr lang="es-ES" dirty="0"/>
              <a:t>Listado de dispositivos y archivos asignados que el proceso </a:t>
            </a:r>
            <a:r>
              <a:rPr lang="es-ES" dirty="0" smtClean="0"/>
              <a:t>tiene abiertos </a:t>
            </a:r>
            <a:r>
              <a:rPr lang="es-ES" dirty="0"/>
              <a:t>en un momento dado.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311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HILOS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/>
              <a:t>La programación basada en hilos puede hacerse completamente y de </a:t>
            </a:r>
            <a:r>
              <a:rPr lang="es-ES" dirty="0" smtClean="0"/>
              <a:t>forma transparente </a:t>
            </a:r>
            <a:r>
              <a:rPr lang="es-ES" dirty="0"/>
              <a:t>en espacio de usuario (sin involucrar al sistema operativo). </a:t>
            </a:r>
            <a:r>
              <a:rPr lang="es-ES" dirty="0" smtClean="0"/>
              <a:t>Estos hilos </a:t>
            </a:r>
            <a:r>
              <a:rPr lang="es-ES" dirty="0"/>
              <a:t>se llaman hilos de usuario (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), y muchos lenguajes de </a:t>
            </a:r>
            <a:r>
              <a:rPr lang="es-ES" dirty="0" smtClean="0"/>
              <a:t>programación los </a:t>
            </a:r>
            <a:r>
              <a:rPr lang="es-ES" dirty="0"/>
              <a:t>denominan hilos verdes (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threads</a:t>
            </a:r>
            <a:r>
              <a:rPr lang="es-ES" dirty="0"/>
              <a:t>). </a:t>
            </a:r>
            <a:endParaRPr lang="es-ES" dirty="0" smtClean="0"/>
          </a:p>
          <a:p>
            <a:pPr algn="just"/>
            <a:r>
              <a:rPr lang="es-ES" dirty="0" smtClean="0"/>
              <a:t>Un </a:t>
            </a:r>
            <a:r>
              <a:rPr lang="es-ES" dirty="0"/>
              <a:t>caso de uso interesante es </a:t>
            </a:r>
            <a:r>
              <a:rPr lang="es-ES" dirty="0" smtClean="0"/>
              <a:t>en los </a:t>
            </a:r>
            <a:r>
              <a:rPr lang="es-ES" dirty="0"/>
              <a:t>sistemas operativos mínimos (p. ej. para dispositivos embebidos), </a:t>
            </a:r>
            <a:r>
              <a:rPr lang="es-ES" dirty="0" smtClean="0"/>
              <a:t>capaces de </a:t>
            </a:r>
            <a:r>
              <a:rPr lang="es-ES" dirty="0"/>
              <a:t>ejecutar una máquina virtual (ver sección B.2.1) de alguno de esos </a:t>
            </a:r>
            <a:r>
              <a:rPr lang="es-ES" dirty="0" smtClean="0"/>
              <a:t>lenguajes: si </a:t>
            </a:r>
            <a:r>
              <a:rPr lang="es-ES" dirty="0"/>
              <a:t>bien el sistema operativo no maneja multiprocesamiento, mediante </a:t>
            </a:r>
            <a:r>
              <a:rPr lang="es-ES" dirty="0" smtClean="0"/>
              <a:t>los hilos </a:t>
            </a:r>
            <a:r>
              <a:rPr lang="es-ES" dirty="0"/>
              <a:t>de usuario se crean procesos con multitarea interna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7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PATRONES DE HILOS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767102"/>
            <a:ext cx="102338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/>
              <a:t>Jefe/trabajador </a:t>
            </a:r>
            <a:r>
              <a:rPr lang="es-ES" dirty="0"/>
              <a:t>Un hilo tiene una tarea distinta de todos los demás: el hilo </a:t>
            </a:r>
            <a:r>
              <a:rPr lang="es-ES" dirty="0" smtClean="0"/>
              <a:t>jefe genera </a:t>
            </a:r>
            <a:r>
              <a:rPr lang="es-ES" dirty="0"/>
              <a:t>o recopila tareas para realizar, las separa y se las entrega a los </a:t>
            </a:r>
            <a:r>
              <a:rPr lang="es-ES" dirty="0" smtClean="0"/>
              <a:t>hilos trabajadores.</a:t>
            </a:r>
          </a:p>
          <a:p>
            <a:pPr algn="just"/>
            <a:r>
              <a:rPr lang="es-ES" b="1" dirty="0"/>
              <a:t>Equipo de trabajo </a:t>
            </a:r>
            <a:r>
              <a:rPr lang="es-ES" dirty="0"/>
              <a:t>al iniciar la porción </a:t>
            </a:r>
            <a:r>
              <a:rPr lang="es-ES" dirty="0" smtClean="0"/>
              <a:t>multihilo </a:t>
            </a:r>
            <a:r>
              <a:rPr lang="es-ES" dirty="0"/>
              <a:t>del proceso, se crean </a:t>
            </a:r>
            <a:r>
              <a:rPr lang="es-ES" dirty="0" smtClean="0"/>
              <a:t>muchos hilos </a:t>
            </a:r>
            <a:r>
              <a:rPr lang="es-ES" dirty="0"/>
              <a:t>idénticos, que realizarán las mismas tareas sobre diferentes </a:t>
            </a:r>
            <a:r>
              <a:rPr lang="es-ES" dirty="0" smtClean="0"/>
              <a:t>datos. Este </a:t>
            </a:r>
            <a:r>
              <a:rPr lang="es-ES" dirty="0"/>
              <a:t>modelo es frecuentemente utilizado para cálculos </a:t>
            </a:r>
            <a:r>
              <a:rPr lang="es-ES" dirty="0" smtClean="0"/>
              <a:t>matemáticos</a:t>
            </a:r>
          </a:p>
          <a:p>
            <a:pPr algn="just"/>
            <a:r>
              <a:rPr lang="es-ES" b="1" dirty="0"/>
              <a:t>Línea de ensamblado </a:t>
            </a:r>
            <a:r>
              <a:rPr lang="es-ES" dirty="0"/>
              <a:t>si una tarea larga puede dividirse en pasos sobre </a:t>
            </a:r>
            <a:r>
              <a:rPr lang="es-ES" dirty="0" smtClean="0"/>
              <a:t>bloques de </a:t>
            </a:r>
            <a:r>
              <a:rPr lang="es-ES" dirty="0"/>
              <a:t>la información total a procesar, cada hilo puede enfocarse a </a:t>
            </a:r>
            <a:r>
              <a:rPr lang="es-ES" dirty="0" smtClean="0"/>
              <a:t>hacer sólo </a:t>
            </a:r>
            <a:r>
              <a:rPr lang="es-ES" dirty="0"/>
              <a:t>un paso y pasarle los datos a otro hilo conforme vaya </a:t>
            </a:r>
            <a:r>
              <a:rPr lang="es-ES" dirty="0" smtClean="0"/>
              <a:t>terminando.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3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CONCURRENCIA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Desde un punto de vista formal, la concurrencia no se refiere a dos o </a:t>
            </a:r>
            <a:r>
              <a:rPr lang="es-ES" sz="3200" dirty="0" smtClean="0"/>
              <a:t>más eventos </a:t>
            </a:r>
            <a:r>
              <a:rPr lang="es-ES" sz="3200" dirty="0"/>
              <a:t>que ocurren a la vez sino a dos o más eventos cuyo orden es no </a:t>
            </a:r>
            <a:r>
              <a:rPr lang="es-ES" sz="3200" dirty="0" smtClean="0"/>
              <a:t>determinista esto </a:t>
            </a:r>
            <a:r>
              <a:rPr lang="es-ES" sz="3200" dirty="0"/>
              <a:t>es, eventos acerca de los cuales no se puede predecir el orden relativo </a:t>
            </a:r>
            <a:r>
              <a:rPr lang="es-ES" sz="3200" dirty="0" smtClean="0"/>
              <a:t>en que ocurrirán.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724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DE ASIGNACION DE RECURSOS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4294967295"/>
          </p:nvPr>
        </p:nvSpPr>
        <p:spPr>
          <a:xfrm>
            <a:off x="723331" y="1690688"/>
            <a:ext cx="1096370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Cuando hay concurrencia, además de asegurar la atomicidad de </a:t>
            </a:r>
            <a:r>
              <a:rPr lang="es-ES" dirty="0" smtClean="0"/>
              <a:t>ciertas operaciones</a:t>
            </a:r>
            <a:r>
              <a:rPr lang="es-ES" dirty="0"/>
              <a:t>, es necesario evitar dos problemas que son consecuencia </a:t>
            </a:r>
            <a:r>
              <a:rPr lang="es-ES" dirty="0" smtClean="0"/>
              <a:t>natural de </a:t>
            </a:r>
            <a:r>
              <a:rPr lang="es-ES" dirty="0"/>
              <a:t>la existencia de la asignación de recursos de forma exclusiva:</a:t>
            </a:r>
          </a:p>
          <a:p>
            <a:pPr algn="just"/>
            <a:r>
              <a:rPr lang="es-ES" b="1" dirty="0"/>
              <a:t>Bloqueo mutuo </a:t>
            </a:r>
            <a:r>
              <a:rPr lang="es-ES" dirty="0"/>
              <a:t>(o interbloqueo; en inglés, </a:t>
            </a:r>
            <a:r>
              <a:rPr lang="es-ES" dirty="0" err="1"/>
              <a:t>deadlock</a:t>
            </a:r>
            <a:r>
              <a:rPr lang="es-ES" dirty="0"/>
              <a:t>) Situación que ocurre </a:t>
            </a:r>
            <a:r>
              <a:rPr lang="es-ES" dirty="0" smtClean="0"/>
              <a:t>cuando dos </a:t>
            </a:r>
            <a:r>
              <a:rPr lang="es-ES" dirty="0"/>
              <a:t>o más procesos poseen determinados recursos, y cada uno </a:t>
            </a:r>
            <a:r>
              <a:rPr lang="es-ES" dirty="0" smtClean="0"/>
              <a:t>queda detenido</a:t>
            </a:r>
            <a:r>
              <a:rPr lang="es-ES" dirty="0"/>
              <a:t>, a la espera de alguno de los que tiene el otro. El sistema </a:t>
            </a:r>
            <a:r>
              <a:rPr lang="es-ES" dirty="0" smtClean="0"/>
              <a:t>puede seguir </a:t>
            </a:r>
            <a:r>
              <a:rPr lang="es-ES" dirty="0"/>
              <a:t>operando normalmente, pero ninguno de los procesos </a:t>
            </a:r>
            <a:r>
              <a:rPr lang="es-ES" dirty="0" smtClean="0"/>
              <a:t>involucrados podrán </a:t>
            </a:r>
            <a:r>
              <a:rPr lang="es-ES" dirty="0"/>
              <a:t>avanzar.</a:t>
            </a:r>
          </a:p>
          <a:p>
            <a:pPr algn="just"/>
            <a:r>
              <a:rPr lang="es-ES" b="1" dirty="0"/>
              <a:t>Inanición </a:t>
            </a:r>
            <a:r>
              <a:rPr lang="es-ES" dirty="0"/>
              <a:t>(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starvation</a:t>
            </a:r>
            <a:r>
              <a:rPr lang="es-ES" dirty="0"/>
              <a:t>) Situación en que un proceso no puede </a:t>
            </a:r>
            <a:r>
              <a:rPr lang="es-ES" dirty="0" smtClean="0"/>
              <a:t>avanzar en </a:t>
            </a:r>
            <a:r>
              <a:rPr lang="es-ES" dirty="0"/>
              <a:t>su ejecución dado que necesita recursos que están (</a:t>
            </a:r>
            <a:r>
              <a:rPr lang="es-ES" dirty="0" smtClean="0"/>
              <a:t>alternativamente) asignados </a:t>
            </a:r>
            <a:r>
              <a:rPr lang="es-ES" dirty="0"/>
              <a:t>a otros procesos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8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INTERRUPCIONES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/>
              <a:t>Cuando ocurre algún evento que requiera la atención del sistema </a:t>
            </a:r>
            <a:r>
              <a:rPr lang="es-ES" dirty="0" smtClean="0"/>
              <a:t>operativo, el </a:t>
            </a:r>
            <a:r>
              <a:rPr lang="es-ES" dirty="0"/>
              <a:t>hardware encargado de procesarlo escribe directamente a una </a:t>
            </a:r>
            <a:r>
              <a:rPr lang="es-ES" dirty="0" smtClean="0"/>
              <a:t>ubicación predeterminada </a:t>
            </a:r>
            <a:r>
              <a:rPr lang="es-ES" dirty="0"/>
              <a:t>de memoria la naturaleza de la solicitud (el vector de </a:t>
            </a:r>
            <a:r>
              <a:rPr lang="es-ES" dirty="0" smtClean="0"/>
              <a:t>interrupción) y</a:t>
            </a:r>
            <a:r>
              <a:rPr lang="es-ES" dirty="0"/>
              <a:t>, levantando una solicitud de interrupción, detiene el proceso que </a:t>
            </a:r>
            <a:r>
              <a:rPr lang="es-ES" dirty="0" smtClean="0"/>
              <a:t>estaba siendo </a:t>
            </a:r>
            <a:r>
              <a:rPr lang="es-ES" dirty="0"/>
              <a:t>ejecutado. El sistema operativo entonces ejecuta su rutina de manejo </a:t>
            </a:r>
            <a:r>
              <a:rPr lang="es-ES" dirty="0" smtClean="0"/>
              <a:t>de interrupciones </a:t>
            </a:r>
            <a:r>
              <a:rPr lang="es-ES" dirty="0"/>
              <a:t>(típicamente comienza grabando el estado de los registros </a:t>
            </a:r>
            <a:r>
              <a:rPr lang="es-ES" dirty="0" smtClean="0"/>
              <a:t>del CPU </a:t>
            </a:r>
            <a:r>
              <a:rPr lang="es-ES" dirty="0"/>
              <a:t>y otra información relativa al estado del proceso desplazado) y </a:t>
            </a:r>
            <a:r>
              <a:rPr lang="es-ES" dirty="0" smtClean="0"/>
              <a:t>posteriormente la </a:t>
            </a:r>
            <a:r>
              <a:rPr lang="es-ES" dirty="0"/>
              <a:t>atiende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3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INTERRUPCION - INTERBLOQUEO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INTERRUPCION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Es </a:t>
            </a:r>
            <a:r>
              <a:rPr lang="es-ES" dirty="0"/>
              <a:t>generada por causas externas al sistema (un </a:t>
            </a:r>
            <a:r>
              <a:rPr lang="es-ES" dirty="0" smtClean="0"/>
              <a:t>dispositivo requiere </a:t>
            </a:r>
            <a:r>
              <a:rPr lang="es-ES" dirty="0"/>
              <a:t>atención), mientras que una excepción es un evento generado por </a:t>
            </a:r>
            <a:r>
              <a:rPr lang="es-ES" dirty="0" smtClean="0"/>
              <a:t>un proceso </a:t>
            </a:r>
            <a:r>
              <a:rPr lang="es-ES" dirty="0"/>
              <a:t>(una condición en el proceso que requiere la intervención del </a:t>
            </a:r>
            <a:r>
              <a:rPr lang="es-ES" dirty="0" smtClean="0"/>
              <a:t>sistema operativo).</a:t>
            </a:r>
          </a:p>
          <a:p>
            <a:pPr algn="just"/>
            <a:r>
              <a:rPr lang="es-ES" dirty="0"/>
              <a:t>El sistema operativo puede elegir ignorar (enmascarar) ciertas interrupciones, pero hay algunas que son no enmascarables.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INTERBLOQUEO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Dos </a:t>
            </a:r>
            <a:r>
              <a:rPr lang="es-ES" dirty="0"/>
              <a:t>procesos se bloquean mutuamente.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2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PROBLEMA: EL JARDÍN ORNAMENTAL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Un gran jardín ornamental se abre al público para que todos puedan </a:t>
            </a:r>
            <a:r>
              <a:rPr lang="es-ES" dirty="0" smtClean="0"/>
              <a:t>apreciar sus </a:t>
            </a:r>
            <a:r>
              <a:rPr lang="es-ES" dirty="0"/>
              <a:t>fantásticas rosas, arbustos y plantas acuáticas. Por supuesto, se </a:t>
            </a:r>
            <a:r>
              <a:rPr lang="es-ES" dirty="0" smtClean="0"/>
              <a:t>cobra una </a:t>
            </a:r>
            <a:r>
              <a:rPr lang="es-ES" dirty="0"/>
              <a:t>módica suma de dinero a la entrada para lo cual se colocan dos </a:t>
            </a:r>
            <a:r>
              <a:rPr lang="es-ES" dirty="0" smtClean="0"/>
              <a:t>torniquetes, uno </a:t>
            </a:r>
            <a:r>
              <a:rPr lang="es-ES" dirty="0"/>
              <a:t>en cada una de sus dos entradas. Se desea conocer cuánta </a:t>
            </a:r>
            <a:r>
              <a:rPr lang="es-ES" dirty="0" smtClean="0"/>
              <a:t>gente ha </a:t>
            </a:r>
            <a:r>
              <a:rPr lang="es-ES" dirty="0"/>
              <a:t>ingresado al jardín así que se instala una computadora conectada a </a:t>
            </a:r>
            <a:r>
              <a:rPr lang="es-ES" dirty="0" smtClean="0"/>
              <a:t>ambos torniquetes</a:t>
            </a:r>
            <a:r>
              <a:rPr lang="es-ES" dirty="0"/>
              <a:t>: estos envían una señal cuando una persona ingresa al jardín. </a:t>
            </a:r>
            <a:r>
              <a:rPr lang="es-ES" dirty="0" smtClean="0"/>
              <a:t>Se realiza </a:t>
            </a:r>
            <a:r>
              <a:rPr lang="es-ES" dirty="0"/>
              <a:t>un modelo simplificado de la situación, así que no se estudiarán los </a:t>
            </a:r>
            <a:r>
              <a:rPr lang="es-ES" dirty="0" smtClean="0"/>
              <a:t>detalles del </a:t>
            </a:r>
            <a:r>
              <a:rPr lang="es-ES" dirty="0"/>
              <a:t>hardware utilizado. Aquí es importante notar que los dos </a:t>
            </a:r>
            <a:r>
              <a:rPr lang="es-ES" dirty="0" smtClean="0"/>
              <a:t>torniquetes son </a:t>
            </a:r>
            <a:r>
              <a:rPr lang="es-ES" dirty="0"/>
              <a:t>objetos que existen y se comportan en paralelo e independientemente: </a:t>
            </a:r>
            <a:r>
              <a:rPr lang="es-ES" dirty="0" smtClean="0"/>
              <a:t>los eventos </a:t>
            </a:r>
            <a:r>
              <a:rPr lang="es-ES" dirty="0"/>
              <a:t>que generan no tienen un orden predecible. Es decir, que cuando </a:t>
            </a:r>
            <a:r>
              <a:rPr lang="es-ES" dirty="0" smtClean="0"/>
              <a:t>se escriba </a:t>
            </a:r>
            <a:r>
              <a:rPr lang="es-ES" dirty="0"/>
              <a:t>el software no se sabe en qué momento llegará cada visitante ni </a:t>
            </a:r>
            <a:r>
              <a:rPr lang="es-ES" dirty="0" smtClean="0"/>
              <a:t>qué torniquete </a:t>
            </a:r>
            <a:r>
              <a:rPr lang="es-ES" dirty="0"/>
              <a:t>utilizará.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1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659" t="17059" r="35114" b="16270"/>
          <a:stretch/>
        </p:blipFill>
        <p:spPr>
          <a:xfrm>
            <a:off x="641447" y="1825624"/>
            <a:ext cx="5081729" cy="445234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 simulará un experimento en el que 20 visitantes ingresan por cada torniquete.</a:t>
            </a:r>
          </a:p>
          <a:p>
            <a:r>
              <a:rPr lang="es-ES" dirty="0"/>
              <a:t>Al final de la simulación deberá haber 40 visitantes </a:t>
            </a:r>
            <a:r>
              <a:rPr lang="es-ES" dirty="0" smtClean="0"/>
              <a:t>contados.</a:t>
            </a:r>
          </a:p>
          <a:p>
            <a:r>
              <a:rPr lang="es-ES" dirty="0" smtClean="0"/>
              <a:t>Una implementación </a:t>
            </a:r>
            <a:r>
              <a:rPr lang="es-ES" dirty="0"/>
              <a:t>tentativa podría ser la siguiente: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70" t="21407" r="30497" b="22550"/>
          <a:stretch/>
        </p:blipFill>
        <p:spPr>
          <a:xfrm>
            <a:off x="591558" y="1825624"/>
            <a:ext cx="4840251" cy="4097503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45708" y="1027906"/>
            <a:ext cx="6168787" cy="4689357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Como se ve el problema es muy sencillo. Sin embargo, al intentar </a:t>
            </a:r>
            <a:r>
              <a:rPr lang="es-ES" sz="2400" dirty="0" smtClean="0"/>
              <a:t>ejecutar  repetidas </a:t>
            </a:r>
            <a:r>
              <a:rPr lang="es-ES" sz="2400" dirty="0"/>
              <a:t>veces ese programa muy de vez en cuando el resultado no tiene </a:t>
            </a:r>
            <a:r>
              <a:rPr lang="es-ES" sz="2400" dirty="0" smtClean="0"/>
              <a:t>el valor </a:t>
            </a:r>
            <a:r>
              <a:rPr lang="es-ES" sz="2400" dirty="0"/>
              <a:t>40. Si se modifica el programa para utilizar un solo torniquete, </a:t>
            </a:r>
            <a:r>
              <a:rPr lang="es-ES" sz="2400" dirty="0" smtClean="0"/>
              <a:t>cuenta siempre </a:t>
            </a:r>
            <a:r>
              <a:rPr lang="es-ES" sz="2400" dirty="0"/>
              <a:t>tiene el valor correcto (20).</a:t>
            </a:r>
          </a:p>
          <a:p>
            <a:pPr algn="just"/>
            <a:r>
              <a:rPr lang="es-ES" sz="2400" dirty="0"/>
              <a:t>¿Qué es lo que está ocurriendo? La mayor parte de los lenguajes de </a:t>
            </a:r>
            <a:r>
              <a:rPr lang="es-ES" sz="2400" dirty="0" smtClean="0"/>
              <a:t>programación convierten </a:t>
            </a:r>
            <a:r>
              <a:rPr lang="es-ES" sz="2400" dirty="0"/>
              <a:t>cada instrucción en una serie más o menos larga de </a:t>
            </a:r>
            <a:r>
              <a:rPr lang="es-ES" sz="2400" dirty="0" smtClean="0"/>
              <a:t>operaciones de </a:t>
            </a:r>
            <a:r>
              <a:rPr lang="es-ES" sz="2400" dirty="0"/>
              <a:t>máquina (instrucciones ensamblador). De modo que una </a:t>
            </a:r>
            <a:r>
              <a:rPr lang="es-ES" sz="2400" dirty="0" smtClean="0"/>
              <a:t>instrucción aparentemente </a:t>
            </a:r>
            <a:r>
              <a:rPr lang="es-ES" sz="2400" dirty="0"/>
              <a:t>simple, como cuenta = cuenta + 1 habitualmente </a:t>
            </a:r>
            <a:r>
              <a:rPr lang="es-ES" sz="2400" dirty="0" smtClean="0"/>
              <a:t>implica varias </a:t>
            </a:r>
            <a:r>
              <a:rPr lang="es-ES" sz="2400" dirty="0"/>
              <a:t>operaciones de más bajo nivel (las instrucciones de ejemplo </a:t>
            </a:r>
            <a:r>
              <a:rPr lang="es-ES" sz="2400" dirty="0" smtClean="0"/>
              <a:t>corresponden a </a:t>
            </a:r>
            <a:r>
              <a:rPr lang="es-ES" sz="2400" dirty="0"/>
              <a:t>arquitecturas Intel x86):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371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REPASO</a:t>
            </a:r>
          </a:p>
          <a:p>
            <a:r>
              <a:rPr lang="es-ES" dirty="0" smtClean="0"/>
              <a:t>CONCEPTO DE </a:t>
            </a:r>
            <a:r>
              <a:rPr lang="es-ES" dirty="0" smtClean="0"/>
              <a:t>UN SISTEMA OPERATIVO</a:t>
            </a:r>
          </a:p>
          <a:p>
            <a:r>
              <a:rPr lang="es-ES" dirty="0" smtClean="0"/>
              <a:t>FUNCIONES DEL SISTEMA OPERATIVO RESPECTO A LA UNIDAD DE PROCESAMIENTO </a:t>
            </a:r>
          </a:p>
          <a:p>
            <a:r>
              <a:rPr lang="es-ES" dirty="0" smtClean="0"/>
              <a:t>CONCURRENCIA</a:t>
            </a:r>
            <a:endParaRPr lang="es-ES" dirty="0" smtClean="0"/>
          </a:p>
          <a:p>
            <a:r>
              <a:rPr lang="es-ES" dirty="0" smtClean="0"/>
              <a:t>INTERBLOQUEO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 smtClean="0"/>
              <a:t>ANALOGIA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LEER </a:t>
            </a:r>
            <a:r>
              <a:rPr lang="es-ES" dirty="0" err="1"/>
              <a:t>Leer</a:t>
            </a:r>
            <a:r>
              <a:rPr lang="es-ES" dirty="0"/>
              <a:t> cuenta desde la memoria (p. ej. </a:t>
            </a:r>
            <a:r>
              <a:rPr lang="es-ES" dirty="0" err="1"/>
              <a:t>mov</a:t>
            </a:r>
            <a:r>
              <a:rPr lang="es-ES" dirty="0"/>
              <a:t> $cuenta,%</a:t>
            </a:r>
            <a:r>
              <a:rPr lang="es-ES" dirty="0" err="1"/>
              <a:t>rax</a:t>
            </a:r>
            <a:r>
              <a:rPr lang="es-ES" dirty="0"/>
              <a:t>).</a:t>
            </a:r>
          </a:p>
          <a:p>
            <a:r>
              <a:rPr lang="es-ES" b="1" dirty="0"/>
              <a:t>INC </a:t>
            </a:r>
            <a:r>
              <a:rPr lang="es-ES" dirty="0"/>
              <a:t>Incrementar el registro (p. ej. </a:t>
            </a:r>
            <a:r>
              <a:rPr lang="es-ES" dirty="0" err="1"/>
              <a:t>add</a:t>
            </a:r>
            <a:r>
              <a:rPr lang="es-ES" dirty="0"/>
              <a:t> $1,%rax).</a:t>
            </a:r>
          </a:p>
          <a:p>
            <a:r>
              <a:rPr lang="es-ES" b="1" dirty="0"/>
              <a:t>GUARDAR </a:t>
            </a:r>
            <a:r>
              <a:rPr lang="es-ES" dirty="0" err="1"/>
              <a:t>Guardar</a:t>
            </a:r>
            <a:r>
              <a:rPr lang="es-ES" dirty="0"/>
              <a:t> el resultado nuevamente en memoria (p. ej. </a:t>
            </a:r>
            <a:r>
              <a:rPr lang="es-ES" dirty="0" err="1"/>
              <a:t>mov%rax</a:t>
            </a:r>
            <a:r>
              <a:rPr lang="es-ES" dirty="0" smtClean="0"/>
              <a:t>,$</a:t>
            </a:r>
            <a:r>
              <a:rPr lang="es-ES" dirty="0"/>
              <a:t>cuenta).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Si se considera lo que ocurre cuando dos procesos (p. ej. torniquete1 </a:t>
            </a:r>
            <a:r>
              <a:rPr lang="es-ES" dirty="0" smtClean="0"/>
              <a:t>y torniquete2</a:t>
            </a:r>
            <a:r>
              <a:rPr lang="es-ES" dirty="0"/>
              <a:t>) ejecutan la instrucción cuenta = cuenta + 1 en un </a:t>
            </a:r>
            <a:r>
              <a:rPr lang="es-ES" dirty="0" smtClean="0"/>
              <a:t>equipo con </a:t>
            </a:r>
            <a:r>
              <a:rPr lang="es-ES" dirty="0"/>
              <a:t>un solo procesador, puede darse la siguiente secuencia de eventos. </a:t>
            </a:r>
            <a:r>
              <a:rPr lang="es-ES" dirty="0" smtClean="0"/>
              <a:t>Se considera </a:t>
            </a:r>
            <a:r>
              <a:rPr lang="es-ES" dirty="0"/>
              <a:t>que cuenta está inicialmente en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5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ANALOGIA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/>
              <a:t>1. cuenta = 0</a:t>
            </a:r>
          </a:p>
          <a:p>
            <a:r>
              <a:rPr lang="es-ES"/>
              <a:t>2. torniquete1: LEER (resultado: rax de p1 = 0, cuenta = 0)</a:t>
            </a:r>
          </a:p>
          <a:p>
            <a:r>
              <a:rPr lang="es-ES"/>
              <a:t>3. torniquete1: INC (resultado: rax de p1 = 1, cuenta = 0)</a:t>
            </a:r>
          </a:p>
          <a:p>
            <a:r>
              <a:rPr lang="es-ES"/>
              <a:t>4. torniquete1: GUARDAR (resultado: rax de p1 = 1, cuenta = 1)</a:t>
            </a:r>
          </a:p>
          <a:p>
            <a:r>
              <a:rPr lang="es-ES"/>
              <a:t>5. El sistema operativo decide cambiar de tarea, suspende torniquete1 y</a:t>
            </a:r>
          </a:p>
          <a:p>
            <a:r>
              <a:rPr lang="es-ES"/>
              <a:t>continúa con torniquete2.</a:t>
            </a:r>
          </a:p>
          <a:p>
            <a:r>
              <a:rPr lang="es-ES"/>
              <a:t>6. torniquete2: LEER (resultado: rax de p2 = 1, cuenta = 1)</a:t>
            </a:r>
          </a:p>
          <a:p>
            <a:r>
              <a:rPr lang="es-ES"/>
              <a:t>7. torniquete2: INC (resultado: rax de p2 = 2, cuenta = 1)</a:t>
            </a:r>
          </a:p>
          <a:p>
            <a:r>
              <a:rPr lang="es-ES"/>
              <a:t>8. torniquete2: GUARDAR (resultado: rax de p2 = 2, cuenta = 2</a:t>
            </a:r>
          </a:p>
        </p:txBody>
      </p:sp>
    </p:spTree>
    <p:extLst>
      <p:ext uri="{BB962C8B-B14F-4D97-AF65-F5344CB8AC3E}">
        <p14:creationId xmlns:p14="http://schemas.microsoft.com/office/powerpoint/2010/main" val="242501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3331" y="1460314"/>
            <a:ext cx="10630469" cy="540451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Otro ejemplo clásico es un sistema con dos unidades de cinta (dispositivos de acceso secuencial y no compartible), en que los procesos A y B requieren de ambas unidades. Dada la siguiente </a:t>
            </a:r>
            <a:r>
              <a:rPr lang="es-ES" dirty="0" smtClean="0"/>
              <a:t>secuencia:</a:t>
            </a:r>
          </a:p>
          <a:p>
            <a:pPr lvl="1"/>
            <a:r>
              <a:rPr lang="es-ES" dirty="0" smtClean="0"/>
              <a:t>A </a:t>
            </a:r>
            <a:r>
              <a:rPr lang="es-ES" dirty="0"/>
              <a:t>solicita una unidad de cinta y se </a:t>
            </a:r>
            <a:r>
              <a:rPr lang="es-ES" dirty="0" smtClean="0"/>
              <a:t>bloquea.</a:t>
            </a:r>
          </a:p>
          <a:p>
            <a:pPr lvl="1"/>
            <a:r>
              <a:rPr lang="es-ES" dirty="0" smtClean="0"/>
              <a:t>B </a:t>
            </a:r>
            <a:r>
              <a:rPr lang="es-ES" dirty="0"/>
              <a:t>solicita una unidad de cinta y se </a:t>
            </a:r>
            <a:r>
              <a:rPr lang="es-ES" dirty="0" smtClean="0"/>
              <a:t>bloquea.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sistema operativo otorga la unidad 1 a </a:t>
            </a:r>
            <a:r>
              <a:rPr lang="es-ES" dirty="0" err="1"/>
              <a:t>A</a:t>
            </a:r>
            <a:r>
              <a:rPr lang="es-ES" dirty="0"/>
              <a:t>, y le vuelve a otorgar la </a:t>
            </a:r>
            <a:r>
              <a:rPr lang="es-ES" dirty="0" smtClean="0"/>
              <a:t>ejecución</a:t>
            </a:r>
          </a:p>
          <a:p>
            <a:pPr lvl="1"/>
            <a:r>
              <a:rPr lang="es-ES" dirty="0" smtClean="0"/>
              <a:t>B </a:t>
            </a:r>
            <a:r>
              <a:rPr lang="es-ES" dirty="0"/>
              <a:t>permanece </a:t>
            </a:r>
            <a:r>
              <a:rPr lang="es-ES" dirty="0" smtClean="0"/>
              <a:t>bloqueado.</a:t>
            </a:r>
          </a:p>
          <a:p>
            <a:pPr lvl="1"/>
            <a:r>
              <a:rPr lang="es-ES" dirty="0" smtClean="0"/>
              <a:t>A </a:t>
            </a:r>
            <a:r>
              <a:rPr lang="es-ES" dirty="0"/>
              <a:t>continúa procesando; termina su periodo de </a:t>
            </a:r>
            <a:r>
              <a:rPr lang="es-ES" dirty="0" smtClean="0"/>
              <a:t>ejecución.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sistema operativo otorga la unidad 2 al proceso B, y lo vuelve a </a:t>
            </a:r>
            <a:r>
              <a:rPr lang="es-ES" dirty="0" smtClean="0"/>
              <a:t>poner en </a:t>
            </a:r>
            <a:r>
              <a:rPr lang="es-ES" dirty="0"/>
              <a:t>ejecución.</a:t>
            </a:r>
          </a:p>
          <a:p>
            <a:pPr lvl="1"/>
            <a:r>
              <a:rPr lang="es-ES" dirty="0" smtClean="0"/>
              <a:t>B </a:t>
            </a:r>
            <a:r>
              <a:rPr lang="es-ES" dirty="0"/>
              <a:t>solicita otra unidad de cinta y se bloquea.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sistema operativo no tiene otra unidad de cinta por asignar. Mantiene</a:t>
            </a:r>
          </a:p>
          <a:p>
            <a:pPr lvl="1"/>
            <a:r>
              <a:rPr lang="es-ES" dirty="0" smtClean="0"/>
              <a:t>B </a:t>
            </a:r>
            <a:r>
              <a:rPr lang="es-ES" dirty="0"/>
              <a:t>bloqueado; otorga el control de vuelta a </a:t>
            </a:r>
            <a:r>
              <a:rPr lang="es-ES" dirty="0" err="1"/>
              <a:t>A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A </a:t>
            </a:r>
            <a:r>
              <a:rPr lang="es-ES" dirty="0"/>
              <a:t>solicita otra unidad de cinta y se bloquea.</a:t>
            </a:r>
          </a:p>
          <a:p>
            <a:r>
              <a:rPr lang="es-ES" dirty="0" smtClean="0"/>
              <a:t>El </a:t>
            </a:r>
            <a:r>
              <a:rPr lang="es-ES" dirty="0"/>
              <a:t>sistema operativo no tiene otra unidad de cinta por asignar. Mantiene bloqueado tanto A como B y otorga el control de vuelta a otro proceso (o queda en espera). En este caso ni A ni B serán desbloqueados nunca.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51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CONCEPTOS DE CONCURRENCIA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b="1" dirty="0"/>
              <a:t>Operación atómica </a:t>
            </a:r>
            <a:r>
              <a:rPr lang="es-ES" dirty="0"/>
              <a:t>Manipulación de datos que requiere la garantía de que </a:t>
            </a:r>
            <a:r>
              <a:rPr lang="es-ES" dirty="0" smtClean="0"/>
              <a:t>se ejecutará </a:t>
            </a:r>
            <a:r>
              <a:rPr lang="es-ES" dirty="0"/>
              <a:t>como una </a:t>
            </a:r>
            <a:r>
              <a:rPr lang="es-ES" dirty="0" err="1"/>
              <a:t>sóla</a:t>
            </a:r>
            <a:r>
              <a:rPr lang="es-ES" dirty="0"/>
              <a:t> unidad de ejecución, o fallará </a:t>
            </a:r>
            <a:r>
              <a:rPr lang="es-ES" dirty="0" smtClean="0"/>
              <a:t>completamente, sin </a:t>
            </a:r>
            <a:r>
              <a:rPr lang="es-ES" dirty="0"/>
              <a:t>resultados o estados parciales observables por otros procesos o el entorno</a:t>
            </a:r>
            <a:r>
              <a:rPr lang="es-ES" dirty="0" smtClean="0"/>
              <a:t>.</a:t>
            </a:r>
          </a:p>
          <a:p>
            <a:pPr algn="just"/>
            <a:r>
              <a:rPr lang="es-ES" b="1" dirty="0"/>
              <a:t>Condición de carrera </a:t>
            </a:r>
            <a:r>
              <a:rPr lang="es-ES" dirty="0"/>
              <a:t>(</a:t>
            </a:r>
            <a:r>
              <a:rPr lang="es-ES" dirty="0" err="1"/>
              <a:t>Race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) Categoría de errores de </a:t>
            </a:r>
            <a:r>
              <a:rPr lang="es-ES" dirty="0" smtClean="0"/>
              <a:t>programación que </a:t>
            </a:r>
            <a:r>
              <a:rPr lang="es-ES" dirty="0"/>
              <a:t>involucra a dos procesos que fallan al comunicarse su estado </a:t>
            </a:r>
            <a:r>
              <a:rPr lang="es-ES" dirty="0" smtClean="0"/>
              <a:t>mutuo, llevando </a:t>
            </a:r>
            <a:r>
              <a:rPr lang="es-ES" dirty="0"/>
              <a:t>a resultados </a:t>
            </a:r>
            <a:r>
              <a:rPr lang="es-ES" dirty="0" smtClean="0"/>
              <a:t>inconsistentes</a:t>
            </a:r>
          </a:p>
          <a:p>
            <a:pPr algn="just"/>
            <a:r>
              <a:rPr lang="es-ES" b="1" dirty="0"/>
              <a:t>Sección (o región) crítica </a:t>
            </a:r>
            <a:r>
              <a:rPr lang="es-ES" dirty="0"/>
              <a:t>El área de código que requiere ser protegida de </a:t>
            </a:r>
            <a:r>
              <a:rPr lang="es-ES" dirty="0" smtClean="0"/>
              <a:t>accesos simultáneos </a:t>
            </a:r>
            <a:r>
              <a:rPr lang="es-ES" dirty="0"/>
              <a:t>donde se realiza la </a:t>
            </a:r>
            <a:r>
              <a:rPr lang="es-ES" dirty="0" err="1"/>
              <a:t>modificiación</a:t>
            </a:r>
            <a:r>
              <a:rPr lang="es-ES" dirty="0"/>
              <a:t> de datos </a:t>
            </a:r>
            <a:r>
              <a:rPr lang="es-ES" dirty="0" smtClean="0"/>
              <a:t>compartidos</a:t>
            </a:r>
          </a:p>
          <a:p>
            <a:pPr algn="just"/>
            <a:r>
              <a:rPr lang="es-ES" b="1" dirty="0"/>
              <a:t>Recurso compartido </a:t>
            </a:r>
            <a:r>
              <a:rPr lang="es-ES" dirty="0"/>
              <a:t>Un recurso al que se puede tener acceso desde más de un </a:t>
            </a:r>
            <a:r>
              <a:rPr lang="es-ES" dirty="0" smtClean="0"/>
              <a:t>proceso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9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REPASO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600" dirty="0"/>
              <a:t>Concurrencia: Es la ejecución de procesos al mismo tiempo, demasiadas peticiones a un mismo proceso.</a:t>
            </a:r>
          </a:p>
          <a:p>
            <a:pPr algn="just"/>
            <a:r>
              <a:rPr lang="es-ES" sz="3600" dirty="0" err="1"/>
              <a:t>Deadlock</a:t>
            </a:r>
            <a:r>
              <a:rPr lang="es-ES" sz="3600" dirty="0"/>
              <a:t>: Es cuando dos procesos están en un estado de ejecución, y requieren intercambiar recursos entre sí para continuar. Ambos procesos están esperando por la liberación del recurso requerido, que nunca será realizada; como no hay ningún resultado, tomará un camino que llevará a un estado de </a:t>
            </a:r>
            <a:r>
              <a:rPr lang="es-ES" sz="3600" dirty="0" err="1"/>
              <a:t>deadlock</a:t>
            </a:r>
            <a:r>
              <a:rPr lang="es-E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570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ítulo 14"/>
          <p:cNvSpPr>
            <a:spLocks noGrp="1"/>
          </p:cNvSpPr>
          <p:nvPr>
            <p:ph type="subTitle" idx="1"/>
          </p:nvPr>
        </p:nvSpPr>
        <p:spPr>
          <a:xfrm>
            <a:off x="1605160" y="3693674"/>
            <a:ext cx="9144000" cy="754025"/>
          </a:xfrm>
        </p:spPr>
        <p:txBody>
          <a:bodyPr>
            <a:noAutofit/>
          </a:bodyPr>
          <a:lstStyle/>
          <a:p>
            <a:pPr algn="ctr"/>
            <a:r>
              <a:rPr lang="es-ES" sz="6000" dirty="0" smtClean="0"/>
              <a:t>“Al empezar el día recuerda agradecer por lo que tienes¨.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8227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BÁSICOS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SISTEMA OPERATIVO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sistema operativo es el principal programa que se ejecuta en toda computadora de propósito general.</a:t>
            </a:r>
          </a:p>
          <a:p>
            <a:pPr algn="just"/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ES" dirty="0"/>
              <a:t>La entidad principal con la que interactúa un sistema operativo (ya sea para brindarle servicios o para imponerle restricciones) es el proceso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Todos los sistemas de cómputo están compuestos por al menos una unidad de proceso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2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SO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61306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/>
              <a:t>Las </a:t>
            </a:r>
            <a:r>
              <a:rPr lang="es-ES" sz="2400" dirty="0"/>
              <a:t>funciones del sistema operativo respecto a la unidad de </a:t>
            </a:r>
            <a:r>
              <a:rPr lang="es-ES" sz="2400" dirty="0" smtClean="0"/>
              <a:t>procesamiento son</a:t>
            </a:r>
            <a:r>
              <a:rPr lang="es-ES" sz="2400" dirty="0"/>
              <a:t>:</a:t>
            </a:r>
          </a:p>
          <a:p>
            <a:pPr algn="just"/>
            <a:r>
              <a:rPr lang="es-ES" sz="2400" b="1" dirty="0"/>
              <a:t>Inicialización </a:t>
            </a:r>
            <a:r>
              <a:rPr lang="es-ES" sz="2400" dirty="0"/>
              <a:t>Luego de ser cargado el sistema operativo debe realizar </a:t>
            </a:r>
            <a:r>
              <a:rPr lang="es-ES" sz="2400" dirty="0" smtClean="0"/>
              <a:t>varias tareas </a:t>
            </a:r>
            <a:r>
              <a:rPr lang="es-ES" sz="2400" dirty="0"/>
              <a:t>de inicialización como habilitar las interrupciones de hardware </a:t>
            </a:r>
            <a:r>
              <a:rPr lang="es-ES" sz="2400" dirty="0" smtClean="0"/>
              <a:t>y software </a:t>
            </a:r>
            <a:r>
              <a:rPr lang="es-ES" sz="2400" dirty="0"/>
              <a:t>(excepciones y trampas), configurar el sistema de memoria </a:t>
            </a:r>
            <a:r>
              <a:rPr lang="es-ES" sz="2400" dirty="0" smtClean="0"/>
              <a:t>virtual (paginación</a:t>
            </a:r>
            <a:r>
              <a:rPr lang="es-ES" sz="2400" dirty="0"/>
              <a:t>, segmentación), etcétera.</a:t>
            </a:r>
          </a:p>
          <a:p>
            <a:pPr algn="just"/>
            <a:r>
              <a:rPr lang="es-ES" sz="2400" b="1" dirty="0"/>
              <a:t>Atender las interrupciones y excepciones </a:t>
            </a:r>
            <a:r>
              <a:rPr lang="es-ES" sz="2400" dirty="0"/>
              <a:t>Como se verá más adelante, la </a:t>
            </a:r>
            <a:r>
              <a:rPr lang="es-ES" sz="2400" dirty="0" smtClean="0"/>
              <a:t>unidad de </a:t>
            </a:r>
            <a:r>
              <a:rPr lang="es-ES" sz="2400" dirty="0"/>
              <a:t>procesamiento puede encontrar una situación que no puede </a:t>
            </a:r>
            <a:r>
              <a:rPr lang="es-ES" sz="2400" dirty="0" smtClean="0"/>
              <a:t>resolver por </a:t>
            </a:r>
            <a:r>
              <a:rPr lang="es-ES" sz="2400" dirty="0"/>
              <a:t>sí misma (una instrucción o dirección inválida, una </a:t>
            </a:r>
            <a:r>
              <a:rPr lang="es-ES" sz="2400" dirty="0" smtClean="0"/>
              <a:t>división por </a:t>
            </a:r>
            <a:r>
              <a:rPr lang="es-ES" sz="2400" dirty="0"/>
              <a:t>cero, etc.), ante lo cual le pasa el control al sistema operativo </a:t>
            </a:r>
            <a:r>
              <a:rPr lang="es-ES" sz="2400" dirty="0" smtClean="0"/>
              <a:t>para que </a:t>
            </a:r>
            <a:r>
              <a:rPr lang="es-ES" sz="2400" dirty="0"/>
              <a:t>éste trate o resuelva la </a:t>
            </a:r>
            <a:r>
              <a:rPr lang="es-ES" sz="2400" dirty="0" smtClean="0"/>
              <a:t>situación</a:t>
            </a:r>
          </a:p>
          <a:p>
            <a:pPr algn="just"/>
            <a:r>
              <a:rPr lang="es-ES" sz="2400" b="1" dirty="0" err="1"/>
              <a:t>Multiplexación</a:t>
            </a:r>
            <a:r>
              <a:rPr lang="es-ES" sz="2400" b="1" dirty="0"/>
              <a:t> </a:t>
            </a:r>
            <a:r>
              <a:rPr lang="es-ES" sz="2400" dirty="0"/>
              <a:t>En un sistema multiproceso, el sistema operativo es el </a:t>
            </a:r>
            <a:r>
              <a:rPr lang="es-ES" sz="2400" dirty="0" smtClean="0"/>
              <a:t>encargado de </a:t>
            </a:r>
            <a:r>
              <a:rPr lang="es-ES" sz="2400" dirty="0"/>
              <a:t>administrar la unidad de procesamiento dando la ilusión a </a:t>
            </a:r>
            <a:r>
              <a:rPr lang="es-ES" sz="2400" dirty="0" smtClean="0"/>
              <a:t>los procesos </a:t>
            </a:r>
            <a:r>
              <a:rPr lang="es-ES" sz="2400" dirty="0"/>
              <a:t>que están ejecutando de forma exclusiva</a:t>
            </a:r>
          </a:p>
        </p:txBody>
      </p:sp>
    </p:spTree>
    <p:extLst>
      <p:ext uri="{BB962C8B-B14F-4D97-AF65-F5344CB8AC3E}">
        <p14:creationId xmlns:p14="http://schemas.microsoft.com/office/powerpoint/2010/main" val="31979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75" t="15755" r="28137" b="5833"/>
          <a:stretch/>
        </p:blipFill>
        <p:spPr>
          <a:xfrm>
            <a:off x="3136039" y="1501254"/>
            <a:ext cx="5543937" cy="51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funciones del sistema operativo respecto a las interrupciones son: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Administrar el hardware manejador de interrupciones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Esto </a:t>
            </a:r>
            <a:r>
              <a:rPr lang="es-ES" dirty="0"/>
              <a:t>incluye el </a:t>
            </a:r>
            <a:r>
              <a:rPr lang="es-ES" dirty="0" smtClean="0"/>
              <a:t>enmascarado y </a:t>
            </a:r>
            <a:r>
              <a:rPr lang="es-ES" dirty="0"/>
              <a:t>desenmascarado de las interrupciones, asignar y configurar </a:t>
            </a:r>
            <a:r>
              <a:rPr lang="es-ES" dirty="0" smtClean="0"/>
              <a:t>interrupciones a </a:t>
            </a:r>
            <a:r>
              <a:rPr lang="es-ES" dirty="0"/>
              <a:t>cada dispositivo, notificar al manejador cuando la </a:t>
            </a:r>
            <a:r>
              <a:rPr lang="es-ES" dirty="0" smtClean="0"/>
              <a:t>interrupción ya </a:t>
            </a:r>
            <a:r>
              <a:rPr lang="es-ES" dirty="0"/>
              <a:t>ha sido atendida, etcétera.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Abstraer las interrupciones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ES" dirty="0"/>
              <a:t>El sistema operativo oculta a los programas </a:t>
            </a:r>
            <a:r>
              <a:rPr lang="es-ES" dirty="0" smtClean="0"/>
              <a:t>de usuario </a:t>
            </a:r>
            <a:r>
              <a:rPr lang="es-ES" dirty="0"/>
              <a:t>que ocurren interrupciones de hardware ya que éstas son </a:t>
            </a:r>
            <a:r>
              <a:rPr lang="es-ES" dirty="0" smtClean="0"/>
              <a:t>dependiente de </a:t>
            </a:r>
            <a:r>
              <a:rPr lang="es-ES" dirty="0"/>
              <a:t>la arquitectura del procesador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funciones del sistema operativo respecto a las interrupciones son: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Punto de entrada al sistema operativo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 smtClean="0"/>
              <a:t>Muchos </a:t>
            </a:r>
            <a:r>
              <a:rPr lang="es-ES" dirty="0"/>
              <a:t>procesadores y sistemas operativos utilizan las </a:t>
            </a:r>
            <a:r>
              <a:rPr lang="es-ES" dirty="0" smtClean="0"/>
              <a:t>interrupciones como </a:t>
            </a:r>
            <a:r>
              <a:rPr lang="es-ES" dirty="0"/>
              <a:t>medio por el cual un proceso de usuario realiza una </a:t>
            </a:r>
            <a:r>
              <a:rPr lang="es-ES" dirty="0" smtClean="0"/>
              <a:t>llamada al </a:t>
            </a:r>
            <a:r>
              <a:rPr lang="es-ES" dirty="0"/>
              <a:t>sistema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Atender excepciones y fallas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Un </a:t>
            </a:r>
            <a:r>
              <a:rPr lang="es-ES" dirty="0"/>
              <a:t>programa pueden ocurrir situaciones anómalas, como por </a:t>
            </a:r>
            <a:r>
              <a:rPr lang="es-ES" dirty="0" smtClean="0"/>
              <a:t>ejemplo, una </a:t>
            </a:r>
            <a:r>
              <a:rPr lang="es-ES" dirty="0"/>
              <a:t>división sobre cero. Desde el punto de vista del CPU, esto es similar </a:t>
            </a:r>
            <a:r>
              <a:rPr lang="es-ES" dirty="0" smtClean="0"/>
              <a:t>a una </a:t>
            </a:r>
            <a:r>
              <a:rPr lang="es-ES" dirty="0"/>
              <a:t>interrupción de hardware y debe ser tratada por el sistema operativo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7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 NECESARIOS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Relojes y temporizadores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Todas las computadoras incluyen uno o más relojes y temporizadores </a:t>
            </a:r>
            <a:r>
              <a:rPr lang="es-ES" dirty="0" smtClean="0"/>
              <a:t>que son </a:t>
            </a:r>
            <a:r>
              <a:rPr lang="es-ES" dirty="0"/>
              <a:t>utilizados para funciones varias como mantener la hora del sistema </a:t>
            </a:r>
            <a:r>
              <a:rPr lang="es-ES" dirty="0" smtClean="0"/>
              <a:t>actualizada, implementar </a:t>
            </a:r>
            <a:r>
              <a:rPr lang="es-ES" dirty="0"/>
              <a:t>alarmas tanto para los programas de usuario como </a:t>
            </a:r>
            <a:r>
              <a:rPr lang="es-ES" dirty="0" smtClean="0"/>
              <a:t>para el </a:t>
            </a:r>
            <a:r>
              <a:rPr lang="es-ES" dirty="0"/>
              <a:t>sistema operativo, ejecutar tareas de mantenimiento periódicas, cumplir </a:t>
            </a:r>
            <a:r>
              <a:rPr lang="es-ES" dirty="0" smtClean="0"/>
              <a:t>con requisitos </a:t>
            </a:r>
            <a:r>
              <a:rPr lang="es-ES" dirty="0"/>
              <a:t>temporales de aplicaciones de tiempo real, etcétera.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Canales y puentes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los canales son líneas de </a:t>
            </a:r>
            <a:r>
              <a:rPr lang="es-ES" dirty="0" smtClean="0"/>
              <a:t>comunicación entre </a:t>
            </a:r>
            <a:r>
              <a:rPr lang="es-ES" dirty="0"/>
              <a:t>el procesador y los demás componentes del </a:t>
            </a:r>
            <a:r>
              <a:rPr lang="es-ES" dirty="0" smtClean="0"/>
              <a:t>chips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9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INFORMACION ASOCIADA A UN PROCESO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" b="1" dirty="0"/>
              <a:t>Estado del proceso </a:t>
            </a:r>
            <a:r>
              <a:rPr lang="es-ES" dirty="0"/>
              <a:t>El estado actual del proceso.</a:t>
            </a:r>
          </a:p>
          <a:p>
            <a:pPr lvl="0" algn="just"/>
            <a:r>
              <a:rPr lang="es-ES" b="1" dirty="0"/>
              <a:t>Contador de programa </a:t>
            </a:r>
            <a:r>
              <a:rPr lang="es-ES" dirty="0"/>
              <a:t>Cuál es la siguiente instrucción a ser ejecutada por el proceso.</a:t>
            </a:r>
          </a:p>
          <a:p>
            <a:pPr lvl="0" algn="just"/>
            <a:r>
              <a:rPr lang="es-ES" b="1" dirty="0"/>
              <a:t>Registros del CPU </a:t>
            </a:r>
            <a:r>
              <a:rPr lang="es-ES" dirty="0"/>
              <a:t>La información específica del estado del CPU mientras el proceso está en ejecución (debe ser respaldada y restaurada cuando se registra un cambio de estado).</a:t>
            </a:r>
          </a:p>
          <a:p>
            <a:pPr lvl="0" algn="just"/>
            <a:r>
              <a:rPr lang="es-ES" b="1" dirty="0"/>
              <a:t>Información de planificación (</a:t>
            </a:r>
            <a:r>
              <a:rPr lang="es-ES" b="1" dirty="0" err="1"/>
              <a:t>scheduling</a:t>
            </a:r>
            <a:r>
              <a:rPr lang="es-ES" b="1" dirty="0"/>
              <a:t>) </a:t>
            </a:r>
            <a:r>
              <a:rPr lang="es-ES" dirty="0"/>
              <a:t>La prioridad del proceso, la cola en que está agendado, y demás información que puede ayudar al sistema operativo a </a:t>
            </a:r>
            <a:r>
              <a:rPr lang="es-ES" dirty="0" smtClean="0"/>
              <a:t>planificar.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195014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149</TotalTime>
  <Words>2161</Words>
  <Application>Microsoft Office PowerPoint</Application>
  <PresentationFormat>Panorámica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Corbel</vt:lpstr>
      <vt:lpstr>Profundidad</vt:lpstr>
      <vt:lpstr>SISTEMAS OPERATIVOS I</vt:lpstr>
      <vt:lpstr>AGENDA</vt:lpstr>
      <vt:lpstr>CONCEPTOS BÁSICOS</vt:lpstr>
      <vt:lpstr>FUNCIONES DEL SO</vt:lpstr>
      <vt:lpstr>ESQUEMA</vt:lpstr>
      <vt:lpstr>Las funciones del sistema operativo respecto a las interrupciones son:</vt:lpstr>
      <vt:lpstr>Las funciones del sistema operativo respecto a las interrupciones son:</vt:lpstr>
      <vt:lpstr>CONCEPTOS NECESARIOS</vt:lpstr>
      <vt:lpstr>INFORMACION ASOCIADA A UN PROCESO</vt:lpstr>
      <vt:lpstr>INFORMACION ASOCIADA A UN PROCESO</vt:lpstr>
      <vt:lpstr>HILOS</vt:lpstr>
      <vt:lpstr>PATRONES DE HILOS</vt:lpstr>
      <vt:lpstr>CONCURRENCIA</vt:lpstr>
      <vt:lpstr>PROBLEMAS DE ASIGNACION DE RECURSOS</vt:lpstr>
      <vt:lpstr>INTERRUPCIONES</vt:lpstr>
      <vt:lpstr>INTERRUPCION - INTERBLOQUEO</vt:lpstr>
      <vt:lpstr>PROBLEMA: EL JARDÍN ORNAMENTAL</vt:lpstr>
      <vt:lpstr>DESARROLLO</vt:lpstr>
      <vt:lpstr>DESARROLLO</vt:lpstr>
      <vt:lpstr>ANALOGIA</vt:lpstr>
      <vt:lpstr>ANALOGIA</vt:lpstr>
      <vt:lpstr>EJEMPLO 2</vt:lpstr>
      <vt:lpstr>CONCEPTOS DE CONCURRENCIA</vt:lpstr>
      <vt:lpstr>REPASO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Rectorado</dc:creator>
  <cp:lastModifiedBy>Rectorado</cp:lastModifiedBy>
  <cp:revision>23</cp:revision>
  <dcterms:created xsi:type="dcterms:W3CDTF">2016-06-01T14:56:06Z</dcterms:created>
  <dcterms:modified xsi:type="dcterms:W3CDTF">2016-06-01T17:25:08Z</dcterms:modified>
</cp:coreProperties>
</file>