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186C01-D677-4D86-A8AD-7D5AFE25CCF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C"/>
        </a:p>
      </dgm:t>
    </dgm:pt>
    <dgm:pt modelId="{9C3723FD-F7AF-4B89-B944-AF226462F0B7}">
      <dgm:prSet phldrT="[Texto]"/>
      <dgm:spPr/>
      <dgm:t>
        <a:bodyPr/>
        <a:lstStyle/>
        <a:p>
          <a:r>
            <a:rPr lang="es-EC" dirty="0" smtClean="0"/>
            <a:t>ORDEN</a:t>
          </a:r>
          <a:endParaRPr lang="es-EC" dirty="0"/>
        </a:p>
      </dgm:t>
    </dgm:pt>
    <dgm:pt modelId="{55F6765E-D97A-4E77-83ED-CA7CEE5BB408}" type="parTrans" cxnId="{390E147F-CFC8-4576-A657-74566EB5D5C0}">
      <dgm:prSet/>
      <dgm:spPr/>
      <dgm:t>
        <a:bodyPr/>
        <a:lstStyle/>
        <a:p>
          <a:endParaRPr lang="es-EC"/>
        </a:p>
      </dgm:t>
    </dgm:pt>
    <dgm:pt modelId="{6511F0BD-D576-4AE8-8128-570A2787658D}" type="sibTrans" cxnId="{390E147F-CFC8-4576-A657-74566EB5D5C0}">
      <dgm:prSet/>
      <dgm:spPr/>
      <dgm:t>
        <a:bodyPr/>
        <a:lstStyle/>
        <a:p>
          <a:endParaRPr lang="es-EC"/>
        </a:p>
      </dgm:t>
    </dgm:pt>
    <dgm:pt modelId="{C46EACA4-F9DC-47A4-A0FF-5106D9BF02A9}">
      <dgm:prSet phldrT="[Texto]"/>
      <dgm:spPr/>
      <dgm:t>
        <a:bodyPr/>
        <a:lstStyle/>
        <a:p>
          <a:r>
            <a:rPr lang="es-EC" dirty="0" smtClean="0"/>
            <a:t>USO</a:t>
          </a:r>
          <a:endParaRPr lang="es-EC" dirty="0"/>
        </a:p>
      </dgm:t>
    </dgm:pt>
    <dgm:pt modelId="{08615266-19A2-4801-922A-E3F6699F8BD3}" type="parTrans" cxnId="{C25A1AC2-921D-4B3D-B2BB-56B80C4B320C}">
      <dgm:prSet/>
      <dgm:spPr/>
      <dgm:t>
        <a:bodyPr/>
        <a:lstStyle/>
        <a:p>
          <a:endParaRPr lang="es-EC"/>
        </a:p>
      </dgm:t>
    </dgm:pt>
    <dgm:pt modelId="{788D5345-BC64-4A56-9540-6FF9AB9D6CD6}" type="sibTrans" cxnId="{C25A1AC2-921D-4B3D-B2BB-56B80C4B320C}">
      <dgm:prSet/>
      <dgm:spPr/>
      <dgm:t>
        <a:bodyPr/>
        <a:lstStyle/>
        <a:p>
          <a:endParaRPr lang="es-EC"/>
        </a:p>
      </dgm:t>
    </dgm:pt>
    <dgm:pt modelId="{94967B6D-F523-4010-9D3F-64FA13C1EF08}">
      <dgm:prSet phldrT="[Texto]"/>
      <dgm:spPr/>
      <dgm:t>
        <a:bodyPr/>
        <a:lstStyle/>
        <a:p>
          <a:r>
            <a:rPr lang="es-EC" dirty="0" smtClean="0"/>
            <a:t>POLITICAS</a:t>
          </a:r>
          <a:endParaRPr lang="es-EC" dirty="0"/>
        </a:p>
      </dgm:t>
    </dgm:pt>
    <dgm:pt modelId="{AF1D0CA8-1CE8-4F2B-BA34-8146D735589B}" type="parTrans" cxnId="{9EC204AB-00B0-4142-A805-19F221609CAF}">
      <dgm:prSet/>
      <dgm:spPr/>
      <dgm:t>
        <a:bodyPr/>
        <a:lstStyle/>
        <a:p>
          <a:endParaRPr lang="es-EC"/>
        </a:p>
      </dgm:t>
    </dgm:pt>
    <dgm:pt modelId="{1C7E1A94-F4FD-4DC1-9B17-FC3F05C0AA40}" type="sibTrans" cxnId="{9EC204AB-00B0-4142-A805-19F221609CAF}">
      <dgm:prSet/>
      <dgm:spPr/>
      <dgm:t>
        <a:bodyPr/>
        <a:lstStyle/>
        <a:p>
          <a:endParaRPr lang="es-EC"/>
        </a:p>
      </dgm:t>
    </dgm:pt>
    <dgm:pt modelId="{EB9ABB81-D411-4F23-9DB3-063DAE670CE9}" type="pres">
      <dgm:prSet presAssocID="{E3186C01-D677-4D86-A8AD-7D5AFE25CCF0}" presName="linear" presStyleCnt="0">
        <dgm:presLayoutVars>
          <dgm:dir/>
          <dgm:animLvl val="lvl"/>
          <dgm:resizeHandles val="exact"/>
        </dgm:presLayoutVars>
      </dgm:prSet>
      <dgm:spPr/>
    </dgm:pt>
    <dgm:pt modelId="{E8DC9BB1-5FAD-4DA9-89EE-255857DD11A6}" type="pres">
      <dgm:prSet presAssocID="{9C3723FD-F7AF-4B89-B944-AF226462F0B7}" presName="parentLin" presStyleCnt="0"/>
      <dgm:spPr/>
    </dgm:pt>
    <dgm:pt modelId="{85787042-062F-4FFD-BD1F-163E20706AD6}" type="pres">
      <dgm:prSet presAssocID="{9C3723FD-F7AF-4B89-B944-AF226462F0B7}" presName="parentLeftMargin" presStyleLbl="node1" presStyleIdx="0" presStyleCnt="3"/>
      <dgm:spPr/>
    </dgm:pt>
    <dgm:pt modelId="{B66CA640-E9B4-4903-AC7D-14ABABF1EC19}" type="pres">
      <dgm:prSet presAssocID="{9C3723FD-F7AF-4B89-B944-AF226462F0B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93B67D9-57AA-4A92-A4B4-18132A745656}" type="pres">
      <dgm:prSet presAssocID="{9C3723FD-F7AF-4B89-B944-AF226462F0B7}" presName="negativeSpace" presStyleCnt="0"/>
      <dgm:spPr/>
    </dgm:pt>
    <dgm:pt modelId="{8A639399-C0F6-45C9-8362-91FD904BE432}" type="pres">
      <dgm:prSet presAssocID="{9C3723FD-F7AF-4B89-B944-AF226462F0B7}" presName="childText" presStyleLbl="conFgAcc1" presStyleIdx="0" presStyleCnt="3">
        <dgm:presLayoutVars>
          <dgm:bulletEnabled val="1"/>
        </dgm:presLayoutVars>
      </dgm:prSet>
      <dgm:spPr/>
    </dgm:pt>
    <dgm:pt modelId="{E5D950F3-C225-471C-8385-35DD2E70A7CE}" type="pres">
      <dgm:prSet presAssocID="{6511F0BD-D576-4AE8-8128-570A2787658D}" presName="spaceBetweenRectangles" presStyleCnt="0"/>
      <dgm:spPr/>
    </dgm:pt>
    <dgm:pt modelId="{CA8B6D82-6E34-4FDB-A807-7CF8949E287E}" type="pres">
      <dgm:prSet presAssocID="{C46EACA4-F9DC-47A4-A0FF-5106D9BF02A9}" presName="parentLin" presStyleCnt="0"/>
      <dgm:spPr/>
    </dgm:pt>
    <dgm:pt modelId="{5FD47336-7E06-40D8-8C7C-9DD4FF89D6D8}" type="pres">
      <dgm:prSet presAssocID="{C46EACA4-F9DC-47A4-A0FF-5106D9BF02A9}" presName="parentLeftMargin" presStyleLbl="node1" presStyleIdx="0" presStyleCnt="3"/>
      <dgm:spPr/>
    </dgm:pt>
    <dgm:pt modelId="{8D2A9EB6-BB50-4DF6-ABDB-05080BF1B48F}" type="pres">
      <dgm:prSet presAssocID="{C46EACA4-F9DC-47A4-A0FF-5106D9BF02A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0F3FD71-8DDA-4D41-BA44-C43925C4D42D}" type="pres">
      <dgm:prSet presAssocID="{C46EACA4-F9DC-47A4-A0FF-5106D9BF02A9}" presName="negativeSpace" presStyleCnt="0"/>
      <dgm:spPr/>
    </dgm:pt>
    <dgm:pt modelId="{46A463A2-C867-4542-BCE8-A6D9920C9BCA}" type="pres">
      <dgm:prSet presAssocID="{C46EACA4-F9DC-47A4-A0FF-5106D9BF02A9}" presName="childText" presStyleLbl="conFgAcc1" presStyleIdx="1" presStyleCnt="3">
        <dgm:presLayoutVars>
          <dgm:bulletEnabled val="1"/>
        </dgm:presLayoutVars>
      </dgm:prSet>
      <dgm:spPr/>
    </dgm:pt>
    <dgm:pt modelId="{B94C3223-021F-42EF-AEAA-53C50365EA12}" type="pres">
      <dgm:prSet presAssocID="{788D5345-BC64-4A56-9540-6FF9AB9D6CD6}" presName="spaceBetweenRectangles" presStyleCnt="0"/>
      <dgm:spPr/>
    </dgm:pt>
    <dgm:pt modelId="{A4FEB1D3-1234-4BA8-A8F2-BB9DC1EB05E0}" type="pres">
      <dgm:prSet presAssocID="{94967B6D-F523-4010-9D3F-64FA13C1EF08}" presName="parentLin" presStyleCnt="0"/>
      <dgm:spPr/>
    </dgm:pt>
    <dgm:pt modelId="{CABA41FD-C921-4C91-8616-8464B5D85922}" type="pres">
      <dgm:prSet presAssocID="{94967B6D-F523-4010-9D3F-64FA13C1EF08}" presName="parentLeftMargin" presStyleLbl="node1" presStyleIdx="1" presStyleCnt="3"/>
      <dgm:spPr/>
    </dgm:pt>
    <dgm:pt modelId="{324233A5-1948-4C91-931C-F7330D7FF3E7}" type="pres">
      <dgm:prSet presAssocID="{94967B6D-F523-4010-9D3F-64FA13C1EF0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84AA2B4-89A5-4ED8-8A03-754FA4FEB180}" type="pres">
      <dgm:prSet presAssocID="{94967B6D-F523-4010-9D3F-64FA13C1EF08}" presName="negativeSpace" presStyleCnt="0"/>
      <dgm:spPr/>
    </dgm:pt>
    <dgm:pt modelId="{C0E02195-D7E7-4036-8E92-D25C1036B193}" type="pres">
      <dgm:prSet presAssocID="{94967B6D-F523-4010-9D3F-64FA13C1EF0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0F3952A-E7A4-4C11-820A-2F908FEA839A}" type="presOf" srcId="{C46EACA4-F9DC-47A4-A0FF-5106D9BF02A9}" destId="{8D2A9EB6-BB50-4DF6-ABDB-05080BF1B48F}" srcOrd="1" destOrd="0" presId="urn:microsoft.com/office/officeart/2005/8/layout/list1"/>
    <dgm:cxn modelId="{54127856-D818-4AC5-BC40-152E2AEED6B0}" type="presOf" srcId="{E3186C01-D677-4D86-A8AD-7D5AFE25CCF0}" destId="{EB9ABB81-D411-4F23-9DB3-063DAE670CE9}" srcOrd="0" destOrd="0" presId="urn:microsoft.com/office/officeart/2005/8/layout/list1"/>
    <dgm:cxn modelId="{390E147F-CFC8-4576-A657-74566EB5D5C0}" srcId="{E3186C01-D677-4D86-A8AD-7D5AFE25CCF0}" destId="{9C3723FD-F7AF-4B89-B944-AF226462F0B7}" srcOrd="0" destOrd="0" parTransId="{55F6765E-D97A-4E77-83ED-CA7CEE5BB408}" sibTransId="{6511F0BD-D576-4AE8-8128-570A2787658D}"/>
    <dgm:cxn modelId="{C25A1AC2-921D-4B3D-B2BB-56B80C4B320C}" srcId="{E3186C01-D677-4D86-A8AD-7D5AFE25CCF0}" destId="{C46EACA4-F9DC-47A4-A0FF-5106D9BF02A9}" srcOrd="1" destOrd="0" parTransId="{08615266-19A2-4801-922A-E3F6699F8BD3}" sibTransId="{788D5345-BC64-4A56-9540-6FF9AB9D6CD6}"/>
    <dgm:cxn modelId="{B3E77414-DC01-453E-BB16-5C7D821CD6FA}" type="presOf" srcId="{94967B6D-F523-4010-9D3F-64FA13C1EF08}" destId="{324233A5-1948-4C91-931C-F7330D7FF3E7}" srcOrd="1" destOrd="0" presId="urn:microsoft.com/office/officeart/2005/8/layout/list1"/>
    <dgm:cxn modelId="{1C95278E-2C29-4B24-94F7-C2E582DEADE1}" type="presOf" srcId="{9C3723FD-F7AF-4B89-B944-AF226462F0B7}" destId="{B66CA640-E9B4-4903-AC7D-14ABABF1EC19}" srcOrd="1" destOrd="0" presId="urn:microsoft.com/office/officeart/2005/8/layout/list1"/>
    <dgm:cxn modelId="{19A88ECE-F39B-4A7F-868A-09BF25644A8B}" type="presOf" srcId="{9C3723FD-F7AF-4B89-B944-AF226462F0B7}" destId="{85787042-062F-4FFD-BD1F-163E20706AD6}" srcOrd="0" destOrd="0" presId="urn:microsoft.com/office/officeart/2005/8/layout/list1"/>
    <dgm:cxn modelId="{9EC204AB-00B0-4142-A805-19F221609CAF}" srcId="{E3186C01-D677-4D86-A8AD-7D5AFE25CCF0}" destId="{94967B6D-F523-4010-9D3F-64FA13C1EF08}" srcOrd="2" destOrd="0" parTransId="{AF1D0CA8-1CE8-4F2B-BA34-8146D735589B}" sibTransId="{1C7E1A94-F4FD-4DC1-9B17-FC3F05C0AA40}"/>
    <dgm:cxn modelId="{A8135500-F1E5-44FF-BB2C-3668471F7D93}" type="presOf" srcId="{C46EACA4-F9DC-47A4-A0FF-5106D9BF02A9}" destId="{5FD47336-7E06-40D8-8C7C-9DD4FF89D6D8}" srcOrd="0" destOrd="0" presId="urn:microsoft.com/office/officeart/2005/8/layout/list1"/>
    <dgm:cxn modelId="{AB2BFDA8-5BD8-49E8-B140-508E1A86F1CB}" type="presOf" srcId="{94967B6D-F523-4010-9D3F-64FA13C1EF08}" destId="{CABA41FD-C921-4C91-8616-8464B5D85922}" srcOrd="0" destOrd="0" presId="urn:microsoft.com/office/officeart/2005/8/layout/list1"/>
    <dgm:cxn modelId="{0CDECE17-13B3-4571-B39D-691540349CE3}" type="presParOf" srcId="{EB9ABB81-D411-4F23-9DB3-063DAE670CE9}" destId="{E8DC9BB1-5FAD-4DA9-89EE-255857DD11A6}" srcOrd="0" destOrd="0" presId="urn:microsoft.com/office/officeart/2005/8/layout/list1"/>
    <dgm:cxn modelId="{F13CF64A-02AA-4D24-8F02-C10E2E932016}" type="presParOf" srcId="{E8DC9BB1-5FAD-4DA9-89EE-255857DD11A6}" destId="{85787042-062F-4FFD-BD1F-163E20706AD6}" srcOrd="0" destOrd="0" presId="urn:microsoft.com/office/officeart/2005/8/layout/list1"/>
    <dgm:cxn modelId="{8259AC14-0D7E-4AB2-B148-79B61EB2D874}" type="presParOf" srcId="{E8DC9BB1-5FAD-4DA9-89EE-255857DD11A6}" destId="{B66CA640-E9B4-4903-AC7D-14ABABF1EC19}" srcOrd="1" destOrd="0" presId="urn:microsoft.com/office/officeart/2005/8/layout/list1"/>
    <dgm:cxn modelId="{BF7C07DD-C938-4E18-9CAC-AF7FC878E237}" type="presParOf" srcId="{EB9ABB81-D411-4F23-9DB3-063DAE670CE9}" destId="{D93B67D9-57AA-4A92-A4B4-18132A745656}" srcOrd="1" destOrd="0" presId="urn:microsoft.com/office/officeart/2005/8/layout/list1"/>
    <dgm:cxn modelId="{FB03770C-D7B9-4104-822E-45B13EFF07A2}" type="presParOf" srcId="{EB9ABB81-D411-4F23-9DB3-063DAE670CE9}" destId="{8A639399-C0F6-45C9-8362-91FD904BE432}" srcOrd="2" destOrd="0" presId="urn:microsoft.com/office/officeart/2005/8/layout/list1"/>
    <dgm:cxn modelId="{2EC902F2-0480-4414-967D-402D6390E555}" type="presParOf" srcId="{EB9ABB81-D411-4F23-9DB3-063DAE670CE9}" destId="{E5D950F3-C225-471C-8385-35DD2E70A7CE}" srcOrd="3" destOrd="0" presId="urn:microsoft.com/office/officeart/2005/8/layout/list1"/>
    <dgm:cxn modelId="{7C580F02-8E2F-47F6-905B-5D6AF7598465}" type="presParOf" srcId="{EB9ABB81-D411-4F23-9DB3-063DAE670CE9}" destId="{CA8B6D82-6E34-4FDB-A807-7CF8949E287E}" srcOrd="4" destOrd="0" presId="urn:microsoft.com/office/officeart/2005/8/layout/list1"/>
    <dgm:cxn modelId="{1DB8A664-E0C7-4F33-B74F-AE33E8B9CE59}" type="presParOf" srcId="{CA8B6D82-6E34-4FDB-A807-7CF8949E287E}" destId="{5FD47336-7E06-40D8-8C7C-9DD4FF89D6D8}" srcOrd="0" destOrd="0" presId="urn:microsoft.com/office/officeart/2005/8/layout/list1"/>
    <dgm:cxn modelId="{44E493AE-7C18-4C9B-97D2-A334A66088A7}" type="presParOf" srcId="{CA8B6D82-6E34-4FDB-A807-7CF8949E287E}" destId="{8D2A9EB6-BB50-4DF6-ABDB-05080BF1B48F}" srcOrd="1" destOrd="0" presId="urn:microsoft.com/office/officeart/2005/8/layout/list1"/>
    <dgm:cxn modelId="{A2E3D5BE-D981-4B3F-8224-F9BA8C2A167A}" type="presParOf" srcId="{EB9ABB81-D411-4F23-9DB3-063DAE670CE9}" destId="{60F3FD71-8DDA-4D41-BA44-C43925C4D42D}" srcOrd="5" destOrd="0" presId="urn:microsoft.com/office/officeart/2005/8/layout/list1"/>
    <dgm:cxn modelId="{20E5F142-3E40-4796-8367-FDAFACCC6B67}" type="presParOf" srcId="{EB9ABB81-D411-4F23-9DB3-063DAE670CE9}" destId="{46A463A2-C867-4542-BCE8-A6D9920C9BCA}" srcOrd="6" destOrd="0" presId="urn:microsoft.com/office/officeart/2005/8/layout/list1"/>
    <dgm:cxn modelId="{7CA99D6C-D75F-4162-AD91-40E882EC88B8}" type="presParOf" srcId="{EB9ABB81-D411-4F23-9DB3-063DAE670CE9}" destId="{B94C3223-021F-42EF-AEAA-53C50365EA12}" srcOrd="7" destOrd="0" presId="urn:microsoft.com/office/officeart/2005/8/layout/list1"/>
    <dgm:cxn modelId="{38C915C6-1F3E-4D9E-835D-3EF29C4A090E}" type="presParOf" srcId="{EB9ABB81-D411-4F23-9DB3-063DAE670CE9}" destId="{A4FEB1D3-1234-4BA8-A8F2-BB9DC1EB05E0}" srcOrd="8" destOrd="0" presId="urn:microsoft.com/office/officeart/2005/8/layout/list1"/>
    <dgm:cxn modelId="{752C4E80-DEB1-4933-8406-93B1FC128470}" type="presParOf" srcId="{A4FEB1D3-1234-4BA8-A8F2-BB9DC1EB05E0}" destId="{CABA41FD-C921-4C91-8616-8464B5D85922}" srcOrd="0" destOrd="0" presId="urn:microsoft.com/office/officeart/2005/8/layout/list1"/>
    <dgm:cxn modelId="{2AEB9A43-A882-41D8-9A07-3DF7DBB4F4A7}" type="presParOf" srcId="{A4FEB1D3-1234-4BA8-A8F2-BB9DC1EB05E0}" destId="{324233A5-1948-4C91-931C-F7330D7FF3E7}" srcOrd="1" destOrd="0" presId="urn:microsoft.com/office/officeart/2005/8/layout/list1"/>
    <dgm:cxn modelId="{2134FA9F-A823-486E-AC8E-034A61062044}" type="presParOf" srcId="{EB9ABB81-D411-4F23-9DB3-063DAE670CE9}" destId="{484AA2B4-89A5-4ED8-8A03-754FA4FEB180}" srcOrd="9" destOrd="0" presId="urn:microsoft.com/office/officeart/2005/8/layout/list1"/>
    <dgm:cxn modelId="{73059C4B-7AA6-4874-A9C6-F8A9370A3F1E}" type="presParOf" srcId="{EB9ABB81-D411-4F23-9DB3-063DAE670CE9}" destId="{C0E02195-D7E7-4036-8E92-D25C1036B19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39399-C0F6-45C9-8362-91FD904BE432}">
      <dsp:nvSpPr>
        <dsp:cNvPr id="0" name=""/>
        <dsp:cNvSpPr/>
      </dsp:nvSpPr>
      <dsp:spPr>
        <a:xfrm>
          <a:off x="0" y="566280"/>
          <a:ext cx="38862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CA640-E9B4-4903-AC7D-14ABABF1EC19}">
      <dsp:nvSpPr>
        <dsp:cNvPr id="0" name=""/>
        <dsp:cNvSpPr/>
      </dsp:nvSpPr>
      <dsp:spPr>
        <a:xfrm>
          <a:off x="194310" y="64439"/>
          <a:ext cx="2720340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22" tIns="0" rIns="102822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3400" kern="1200" dirty="0" smtClean="0"/>
            <a:t>ORDEN</a:t>
          </a:r>
          <a:endParaRPr lang="es-EC" sz="3400" kern="1200" dirty="0"/>
        </a:p>
      </dsp:txBody>
      <dsp:txXfrm>
        <a:off x="243306" y="113435"/>
        <a:ext cx="2622348" cy="905688"/>
      </dsp:txXfrm>
    </dsp:sp>
    <dsp:sp modelId="{46A463A2-C867-4542-BCE8-A6D9920C9BCA}">
      <dsp:nvSpPr>
        <dsp:cNvPr id="0" name=""/>
        <dsp:cNvSpPr/>
      </dsp:nvSpPr>
      <dsp:spPr>
        <a:xfrm>
          <a:off x="0" y="2108520"/>
          <a:ext cx="38862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2A9EB6-BB50-4DF6-ABDB-05080BF1B48F}">
      <dsp:nvSpPr>
        <dsp:cNvPr id="0" name=""/>
        <dsp:cNvSpPr/>
      </dsp:nvSpPr>
      <dsp:spPr>
        <a:xfrm>
          <a:off x="194310" y="1606680"/>
          <a:ext cx="2720340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22" tIns="0" rIns="102822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3400" kern="1200" dirty="0" smtClean="0"/>
            <a:t>USO</a:t>
          </a:r>
          <a:endParaRPr lang="es-EC" sz="3400" kern="1200" dirty="0"/>
        </a:p>
      </dsp:txBody>
      <dsp:txXfrm>
        <a:off x="243306" y="1655676"/>
        <a:ext cx="2622348" cy="905688"/>
      </dsp:txXfrm>
    </dsp:sp>
    <dsp:sp modelId="{C0E02195-D7E7-4036-8E92-D25C1036B193}">
      <dsp:nvSpPr>
        <dsp:cNvPr id="0" name=""/>
        <dsp:cNvSpPr/>
      </dsp:nvSpPr>
      <dsp:spPr>
        <a:xfrm>
          <a:off x="0" y="3650760"/>
          <a:ext cx="38862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4233A5-1948-4C91-931C-F7330D7FF3E7}">
      <dsp:nvSpPr>
        <dsp:cNvPr id="0" name=""/>
        <dsp:cNvSpPr/>
      </dsp:nvSpPr>
      <dsp:spPr>
        <a:xfrm>
          <a:off x="194310" y="3148920"/>
          <a:ext cx="2720340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22" tIns="0" rIns="102822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3400" kern="1200" dirty="0" smtClean="0"/>
            <a:t>POLITICAS</a:t>
          </a:r>
          <a:endParaRPr lang="es-EC" sz="3400" kern="1200" dirty="0"/>
        </a:p>
      </dsp:txBody>
      <dsp:txXfrm>
        <a:off x="243306" y="3197916"/>
        <a:ext cx="2622348" cy="905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E0C7C41-14B4-4CFC-8455-3F061246CEE5}" type="datetimeFigureOut">
              <a:rPr lang="es-EC" smtClean="0"/>
              <a:t>01/06/2016</a:t>
            </a:fld>
            <a:endParaRPr lang="es-EC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7C6658-19FA-4606-B131-7AA95AFA499A}" type="slidenum">
              <a:rPr lang="es-EC" smtClean="0"/>
              <a:t>‹Nº›</a:t>
            </a:fld>
            <a:endParaRPr lang="es-EC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7C41-14B4-4CFC-8455-3F061246CEE5}" type="datetimeFigureOut">
              <a:rPr lang="es-EC" smtClean="0"/>
              <a:t>01/06/2016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6658-19FA-4606-B131-7AA95AFA499A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E0C7C41-14B4-4CFC-8455-3F061246CEE5}" type="datetimeFigureOut">
              <a:rPr lang="es-EC" smtClean="0"/>
              <a:t>01/06/2016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EC"/>
          </a:p>
        </p:txBody>
      </p:sp>
      <p:sp>
        <p:nvSpPr>
          <p:cNvPr id="7" name="6 Rectángulo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17C6658-19FA-4606-B131-7AA95AFA499A}" type="slidenum">
              <a:rPr lang="es-EC" smtClean="0"/>
              <a:t>‹Nº›</a:t>
            </a:fld>
            <a:endParaRPr lang="es-EC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7C41-14B4-4CFC-8455-3F061246CEE5}" type="datetimeFigureOut">
              <a:rPr lang="es-EC" smtClean="0"/>
              <a:t>01/06/2016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17C6658-19FA-4606-B131-7AA95AFA499A}" type="slidenum">
              <a:rPr lang="es-EC" smtClean="0"/>
              <a:t>‹Nº›</a:t>
            </a:fld>
            <a:endParaRPr lang="es-EC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7C41-14B4-4CFC-8455-3F061246CEE5}" type="datetimeFigureOut">
              <a:rPr lang="es-EC" smtClean="0"/>
              <a:t>01/06/2016</a:t>
            </a:fld>
            <a:endParaRPr lang="es-EC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17C6658-19FA-4606-B131-7AA95AFA499A}" type="slidenum">
              <a:rPr lang="es-EC" smtClean="0"/>
              <a:t>‹Nº›</a:t>
            </a:fld>
            <a:endParaRPr lang="es-EC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C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E0C7C41-14B4-4CFC-8455-3F061246CEE5}" type="datetimeFigureOut">
              <a:rPr lang="es-EC" smtClean="0"/>
              <a:t>01/06/2016</a:t>
            </a:fld>
            <a:endParaRPr lang="es-EC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17C6658-19FA-4606-B131-7AA95AFA499A}" type="slidenum">
              <a:rPr lang="es-EC" smtClean="0"/>
              <a:t>‹Nº›</a:t>
            </a:fld>
            <a:endParaRPr lang="es-EC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C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E0C7C41-14B4-4CFC-8455-3F061246CEE5}" type="datetimeFigureOut">
              <a:rPr lang="es-EC" smtClean="0"/>
              <a:t>01/06/2016</a:t>
            </a:fld>
            <a:endParaRPr lang="es-EC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17C6658-19FA-4606-B131-7AA95AFA499A}" type="slidenum">
              <a:rPr lang="es-EC" smtClean="0"/>
              <a:t>‹Nº›</a:t>
            </a:fld>
            <a:endParaRPr lang="es-EC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C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7C41-14B4-4CFC-8455-3F061246CEE5}" type="datetimeFigureOut">
              <a:rPr lang="es-EC" smtClean="0"/>
              <a:t>01/06/2016</a:t>
            </a:fld>
            <a:endParaRPr lang="es-EC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17C6658-19FA-4606-B131-7AA95AFA499A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7C41-14B4-4CFC-8455-3F061246CEE5}" type="datetimeFigureOut">
              <a:rPr lang="es-EC" smtClean="0"/>
              <a:t>01/06/2016</a:t>
            </a:fld>
            <a:endParaRPr lang="es-EC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7C6658-19FA-4606-B131-7AA95AFA499A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7C41-14B4-4CFC-8455-3F061246CEE5}" type="datetimeFigureOut">
              <a:rPr lang="es-EC" smtClean="0"/>
              <a:t>01/06/2016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17C6658-19FA-4606-B131-7AA95AFA499A}" type="slidenum">
              <a:rPr lang="es-EC" smtClean="0"/>
              <a:t>‹Nº›</a:t>
            </a:fld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E0C7C41-14B4-4CFC-8455-3F061246CEE5}" type="datetimeFigureOut">
              <a:rPr lang="es-EC" smtClean="0"/>
              <a:t>01/06/2016</a:t>
            </a:fld>
            <a:endParaRPr lang="es-EC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17C6658-19FA-4606-B131-7AA95AFA499A}" type="slidenum">
              <a:rPr lang="es-EC" smtClean="0"/>
              <a:t>‹Nº›</a:t>
            </a:fld>
            <a:endParaRPr lang="es-EC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EC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E0C7C41-14B4-4CFC-8455-3F061246CEE5}" type="datetimeFigureOut">
              <a:rPr lang="es-EC" smtClean="0"/>
              <a:t>01/06/2016</a:t>
            </a:fld>
            <a:endParaRPr lang="es-EC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17C6658-19FA-4606-B131-7AA95AFA499A}" type="slidenum">
              <a:rPr lang="es-EC" smtClean="0"/>
              <a:t>‹Nº›</a:t>
            </a:fld>
            <a:endParaRPr lang="es-EC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smtClean="0"/>
              <a:t>SISTEMAS OPERATIVOS I</a:t>
            </a:r>
            <a:endParaRPr lang="es-EC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 smtClean="0"/>
              <a:t>ING. VISEL MAYORGA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193671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PLANIFICACION DE HILOS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algn="just"/>
            <a:r>
              <a:rPr lang="es-EC" dirty="0" smtClean="0"/>
              <a:t>Hay dos clases principales de hilo</a:t>
            </a:r>
            <a:r>
              <a:rPr lang="es-EC" dirty="0"/>
              <a:t>: los hilos de usuario o hilos verdes, que son completamente gestionados dentro del proceso y sin ayuda del sistema operativo, y los hilos de núcleo o hilos de </a:t>
            </a:r>
            <a:r>
              <a:rPr lang="es-EC" dirty="0" err="1"/>
              <a:t>kernel</a:t>
            </a:r>
            <a:r>
              <a:rPr lang="es-EC" dirty="0" smtClean="0"/>
              <a:t>, que sí son gestionados por el sistema operativo como si fueran procesos</a:t>
            </a:r>
            <a:r>
              <a:rPr lang="es-EC" dirty="0"/>
              <a:t>. Partiendo de esto, hay tres modelos principales de </a:t>
            </a:r>
            <a:r>
              <a:rPr lang="es-EC" dirty="0" smtClean="0"/>
              <a:t>mapeo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890745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PLANIFICACION DE HILOS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C" b="1" dirty="0"/>
              <a:t>Muchos a uno </a:t>
            </a:r>
            <a:r>
              <a:rPr lang="es-EC" dirty="0"/>
              <a:t>Muchos hilos son agrupados en un sólo proceso. Los hilos </a:t>
            </a:r>
            <a:r>
              <a:rPr lang="es-EC" dirty="0" smtClean="0"/>
              <a:t>verdes entran en este supuesto: para el sistema operativo, hay un solo proceso; </a:t>
            </a:r>
            <a:r>
              <a:rPr lang="es-EC" dirty="0"/>
              <a:t>mientras tiene la ejecución, éste se encarga de repartir el tiempo entre sus </a:t>
            </a:r>
            <a:r>
              <a:rPr lang="es-EC" dirty="0" smtClean="0"/>
              <a:t>hilos</a:t>
            </a:r>
          </a:p>
          <a:p>
            <a:r>
              <a:rPr lang="es-EC" b="1" dirty="0"/>
              <a:t>Uno a uno </a:t>
            </a:r>
            <a:r>
              <a:rPr lang="es-EC" dirty="0"/>
              <a:t>Cada hilo es ejecutado como un proceso ligero (</a:t>
            </a:r>
            <a:r>
              <a:rPr lang="es-EC" dirty="0" smtClean="0"/>
              <a:t>light </a:t>
            </a:r>
            <a:r>
              <a:rPr lang="es-EC" dirty="0" err="1" smtClean="0"/>
              <a:t>weight</a:t>
            </a:r>
            <a:r>
              <a:rPr lang="es-EC" dirty="0" smtClean="0"/>
              <a:t> </a:t>
            </a:r>
            <a:r>
              <a:rPr lang="es-EC" dirty="0" err="1"/>
              <a:t>process</a:t>
            </a:r>
            <a:r>
              <a:rPr lang="es-EC" dirty="0"/>
              <a:t> o LWP</a:t>
            </a:r>
            <a:r>
              <a:rPr lang="es-EC" dirty="0" smtClean="0"/>
              <a:t>).</a:t>
            </a:r>
          </a:p>
          <a:p>
            <a:r>
              <a:rPr lang="es-EC" b="1" dirty="0"/>
              <a:t>Muchos a muchos </a:t>
            </a:r>
            <a:r>
              <a:rPr lang="es-EC" dirty="0"/>
              <a:t>Este mecanismo permite que hayan hilos de ambos modelos: permite hilos unidos (</a:t>
            </a:r>
            <a:r>
              <a:rPr lang="es-EC" dirty="0" err="1"/>
              <a:t>bound</a:t>
            </a:r>
            <a:r>
              <a:rPr lang="es-EC" dirty="0"/>
              <a:t> </a:t>
            </a:r>
            <a:r>
              <a:rPr lang="es-EC" dirty="0" err="1"/>
              <a:t>threads</a:t>
            </a:r>
            <a:r>
              <a:rPr lang="es-EC" dirty="0"/>
              <a:t>), en que cada hilo corresponde a un (y solo un) LWP, y de hilos no unidos (</a:t>
            </a:r>
            <a:r>
              <a:rPr lang="es-EC" dirty="0" err="1"/>
              <a:t>unbound</a:t>
            </a:r>
            <a:r>
              <a:rPr lang="es-EC" dirty="0"/>
              <a:t> </a:t>
            </a:r>
            <a:r>
              <a:rPr lang="es-EC" dirty="0" err="1"/>
              <a:t>threads</a:t>
            </a:r>
            <a:r>
              <a:rPr lang="es-EC" dirty="0"/>
              <a:t>), de los cuales uno o más estarán mapeados a cada </a:t>
            </a:r>
            <a:r>
              <a:rPr lang="es-EC" dirty="0" smtClean="0"/>
              <a:t>LWP.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085787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 smtClean="0"/>
              <a:t>PLANIFICACION DE MULTIPROCESADORES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EC" dirty="0" smtClean="0"/>
              <a:t>Para trabajar en multiprocesadores, puede mantenerse una sola lista de procesos e </a:t>
            </a:r>
            <a:r>
              <a:rPr lang="es-EC" dirty="0"/>
              <a:t>ir despachándolos a cada uno de los procesadores como unidades de ejecución equivalentes e idénticas, o pueden mantenerse listas separadas de procesos</a:t>
            </a:r>
            <a:r>
              <a:rPr lang="es-EC" dirty="0" smtClean="0"/>
              <a:t>.</a:t>
            </a:r>
          </a:p>
          <a:p>
            <a:pPr lvl="1"/>
            <a:r>
              <a:rPr lang="es-EC" dirty="0" err="1"/>
              <a:t>Aﬁnidad</a:t>
            </a:r>
            <a:r>
              <a:rPr lang="es-EC" dirty="0"/>
              <a:t> a </a:t>
            </a:r>
            <a:r>
              <a:rPr lang="es-EC" dirty="0" smtClean="0"/>
              <a:t>procesador</a:t>
            </a:r>
          </a:p>
          <a:p>
            <a:pPr lvl="1"/>
            <a:r>
              <a:rPr lang="es-EC" dirty="0"/>
              <a:t>Balanceo de </a:t>
            </a:r>
            <a:r>
              <a:rPr lang="es-EC" dirty="0" smtClean="0"/>
              <a:t>cargas</a:t>
            </a:r>
          </a:p>
          <a:p>
            <a:pPr lvl="1"/>
            <a:r>
              <a:rPr lang="es-EC" dirty="0"/>
              <a:t>Colas de </a:t>
            </a:r>
            <a:r>
              <a:rPr lang="es-EC" dirty="0" smtClean="0"/>
              <a:t>procesos</a:t>
            </a:r>
          </a:p>
          <a:p>
            <a:pPr lvl="1"/>
            <a:r>
              <a:rPr lang="es-EC" dirty="0"/>
              <a:t>Procesadores con soporte a hilos hardware </a:t>
            </a:r>
            <a:r>
              <a:rPr lang="es-EC" dirty="0" smtClean="0"/>
              <a:t>	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889215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TIEMPO REAL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C" dirty="0"/>
              <a:t>los procesos que requieren garantías de tiempo: procesos que para poder ejecutarse deben garantizar el haber tenido determinado tiempo de proceso antes de un tiempo límite. Los procesos con estas características se conocen como de tiempo </a:t>
            </a:r>
            <a:r>
              <a:rPr lang="es-EC" dirty="0" smtClean="0"/>
              <a:t>real</a:t>
            </a:r>
          </a:p>
          <a:p>
            <a:r>
              <a:rPr lang="es-EC" dirty="0" smtClean="0"/>
              <a:t>Son </a:t>
            </a:r>
            <a:r>
              <a:rPr lang="es-EC" dirty="0"/>
              <a:t>los controladores de dispositivos y los </a:t>
            </a:r>
            <a:r>
              <a:rPr lang="es-EC" dirty="0" smtClean="0"/>
              <a:t>re </a:t>
            </a:r>
            <a:r>
              <a:rPr lang="es-EC" dirty="0" err="1" smtClean="0"/>
              <a:t>codiﬁcadores</a:t>
            </a:r>
            <a:r>
              <a:rPr lang="es-EC" dirty="0" smtClean="0"/>
              <a:t> o reproductores de medios (audio, video</a:t>
            </a:r>
            <a:r>
              <a:rPr lang="es-EC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313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1396752"/>
          </a:xfrm>
        </p:spPr>
        <p:txBody>
          <a:bodyPr>
            <a:normAutofit fontScale="90000"/>
          </a:bodyPr>
          <a:lstStyle/>
          <a:p>
            <a:r>
              <a:rPr lang="es-EC" sz="3600" b="1" i="1" dirty="0"/>
              <a:t>“La planificación es infinitamente útil si sabes utilizarla”</a:t>
            </a:r>
            <a:br>
              <a:rPr lang="es-EC" sz="3600" b="1" i="1" dirty="0"/>
            </a:br>
            <a:endParaRPr lang="es-EC" sz="3600" dirty="0"/>
          </a:p>
        </p:txBody>
      </p:sp>
    </p:spTree>
    <p:extLst>
      <p:ext uri="{BB962C8B-B14F-4D97-AF65-F5344CB8AC3E}">
        <p14:creationId xmlns:p14="http://schemas.microsoft.com/office/powerpoint/2010/main" val="246341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AGENDA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C" dirty="0" smtClean="0"/>
              <a:t>TIPOS DE PLANIFICACION</a:t>
            </a:r>
          </a:p>
          <a:p>
            <a:r>
              <a:rPr lang="es-EC" dirty="0" smtClean="0"/>
              <a:t>ALGORITMOS DE PLANIFICACION</a:t>
            </a:r>
          </a:p>
          <a:p>
            <a:r>
              <a:rPr lang="es-EC" dirty="0" smtClean="0"/>
              <a:t>PLANIFICACION DE HILOS</a:t>
            </a:r>
          </a:p>
          <a:p>
            <a:r>
              <a:rPr lang="es-EC" dirty="0" smtClean="0"/>
              <a:t>PLANIFICACION DE MULTIPROCESADORES</a:t>
            </a:r>
          </a:p>
          <a:p>
            <a:r>
              <a:rPr lang="es-EC" dirty="0" smtClean="0"/>
              <a:t>TIEMPO REAL</a:t>
            </a:r>
          </a:p>
        </p:txBody>
      </p:sp>
    </p:spTree>
    <p:extLst>
      <p:ext uri="{BB962C8B-B14F-4D97-AF65-F5344CB8AC3E}">
        <p14:creationId xmlns:p14="http://schemas.microsoft.com/office/powerpoint/2010/main" val="127307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TIPOS DE </a:t>
            </a:r>
            <a:r>
              <a:rPr lang="es-EC" dirty="0" smtClean="0"/>
              <a:t>PLANIFICACION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C" dirty="0"/>
              <a:t>La </a:t>
            </a:r>
            <a:r>
              <a:rPr lang="es-EC" dirty="0" err="1"/>
              <a:t>planiﬁcación</a:t>
            </a:r>
            <a:r>
              <a:rPr lang="es-EC" dirty="0"/>
              <a:t> de procesos </a:t>
            </a:r>
            <a:r>
              <a:rPr lang="es-EC" dirty="0" smtClean="0"/>
              <a:t>se </a:t>
            </a:r>
            <a:r>
              <a:rPr lang="es-EC" dirty="0" err="1"/>
              <a:t>reﬁere</a:t>
            </a:r>
            <a:r>
              <a:rPr lang="es-EC" dirty="0"/>
              <a:t> a cómo determina el sistema operativo al orden en que irá cediendo el uso del procesador a los procesos que lo vayan solicitando, y a las políticas que empleará para que el uso que den a dicho tiempo no sea excesivo respecto al uso esperado del sistema. </a:t>
            </a:r>
            <a:endParaRPr lang="es-EC" dirty="0" smtClean="0"/>
          </a:p>
          <a:p>
            <a:r>
              <a:rPr lang="es-EC" dirty="0" smtClean="0"/>
              <a:t>Hay </a:t>
            </a:r>
            <a:r>
              <a:rPr lang="es-EC" dirty="0"/>
              <a:t>tres tipos principales de </a:t>
            </a:r>
            <a:r>
              <a:rPr lang="es-EC" dirty="0" err="1"/>
              <a:t>planiﬁcación</a:t>
            </a:r>
            <a:r>
              <a:rPr lang="es-EC" dirty="0"/>
              <a:t>:</a:t>
            </a:r>
          </a:p>
          <a:p>
            <a:endParaRPr lang="es-EC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922820730"/>
              </p:ext>
            </p:extLst>
          </p:nvPr>
        </p:nvGraphicFramePr>
        <p:xfrm>
          <a:off x="4845050" y="1589088"/>
          <a:ext cx="3886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2288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TIPOS DE PLANIFICACION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C" dirty="0"/>
              <a:t>A largo plazo Decide qué procesos serán los siguientes en ser </a:t>
            </a:r>
            <a:r>
              <a:rPr lang="es-EC" dirty="0" smtClean="0"/>
              <a:t>iniciado</a:t>
            </a:r>
          </a:p>
          <a:p>
            <a:r>
              <a:rPr lang="es-EC" dirty="0" smtClean="0"/>
              <a:t>Las decisiones eran tomadas considerando los requisitos pre-declarados de los procesos </a:t>
            </a:r>
            <a:r>
              <a:rPr lang="es-EC" dirty="0"/>
              <a:t>y los que el sistema tenía libres al terminar algún otro </a:t>
            </a:r>
            <a:r>
              <a:rPr lang="es-EC" dirty="0" smtClean="0"/>
              <a:t>proceso</a:t>
            </a:r>
            <a:endParaRPr lang="es-EC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6" t="23049" r="36082" b="60817"/>
          <a:stretch/>
        </p:blipFill>
        <p:spPr bwMode="auto">
          <a:xfrm>
            <a:off x="4788024" y="1988840"/>
            <a:ext cx="3978352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870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3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C" dirty="0"/>
              <a:t>A mediano plazo Decide cuáles procesos es conveniente bloquear en determinado momento, sea por escasez/saturación de algún recurso (como la memoria primaria) o porque están realizando alguna solicitud que no puede satisfacerse </a:t>
            </a:r>
            <a:r>
              <a:rPr lang="es-EC" dirty="0" err="1"/>
              <a:t>momentáneament</a:t>
            </a:r>
            <a:endParaRPr lang="es-EC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2" t="8880" r="22995" b="67702"/>
          <a:stretch/>
        </p:blipFill>
        <p:spPr bwMode="auto">
          <a:xfrm>
            <a:off x="4845050" y="1772816"/>
            <a:ext cx="388620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291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TIPOS DE PLANIFICACION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C" dirty="0"/>
              <a:t>A corto plazo Decide cómo compartir momento a momento al equipo entre todos los procesos que requieren de sus recursos, especialmente el </a:t>
            </a:r>
            <a:r>
              <a:rPr lang="es-EC" dirty="0" smtClean="0"/>
              <a:t>procesado</a:t>
            </a:r>
          </a:p>
          <a:p>
            <a:r>
              <a:rPr lang="es-EC" dirty="0" smtClean="0"/>
              <a:t>Elplaniﬁcadoracortoplazoestambiénfrecuentementedenominadodespachador </a:t>
            </a:r>
            <a:r>
              <a:rPr lang="es-EC" dirty="0"/>
              <a:t>(</a:t>
            </a:r>
            <a:r>
              <a:rPr lang="es-EC" dirty="0" err="1"/>
              <a:t>dispatcher</a:t>
            </a:r>
            <a:r>
              <a:rPr lang="es-EC" dirty="0"/>
              <a:t>).</a:t>
            </a:r>
          </a:p>
          <a:p>
            <a:endParaRPr lang="es-EC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1" t="56915" r="31091" b="22268"/>
          <a:stretch/>
        </p:blipFill>
        <p:spPr bwMode="auto">
          <a:xfrm>
            <a:off x="5188657" y="1844824"/>
            <a:ext cx="3198986" cy="3960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8236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C" dirty="0"/>
              <a:t>1. El </a:t>
            </a:r>
            <a:r>
              <a:rPr lang="es-EC" dirty="0" err="1"/>
              <a:t>planiﬁcador</a:t>
            </a:r>
            <a:r>
              <a:rPr lang="es-EC" dirty="0"/>
              <a:t> a largo plazo se encarga de admitir un nuevo proceso: la transición de nuevo a listo. 2. El </a:t>
            </a:r>
            <a:r>
              <a:rPr lang="es-EC" dirty="0" err="1"/>
              <a:t>planiﬁcador</a:t>
            </a:r>
            <a:r>
              <a:rPr lang="es-EC" dirty="0"/>
              <a:t> a mediano plazo maneja la activación y bloqueo de un proceso relacionado con eventos, esto es, las transiciones entre en ejecución y bloqueado, y entre bloqueado y listo. 3. El </a:t>
            </a:r>
            <a:r>
              <a:rPr lang="es-EC" dirty="0" err="1"/>
              <a:t>planiﬁcador</a:t>
            </a:r>
            <a:r>
              <a:rPr lang="es-EC" dirty="0"/>
              <a:t> a corto plazo decide entre los procesos que están listos para ejecutarse y determina a cuál de ellos activar, y detiene a aquellos que exceden su tiempo de procesador —implementa las transiciones entre los estados listo y en ejecución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4" t="37118" r="37773" b="24930"/>
          <a:stretch/>
        </p:blipFill>
        <p:spPr bwMode="auto">
          <a:xfrm>
            <a:off x="755576" y="1772816"/>
            <a:ext cx="3265716" cy="4240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19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TIPOS DE PROCESOS</a:t>
            </a:r>
            <a:endParaRPr lang="es-EC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C" dirty="0"/>
              <a:t>Procesos largos Aquellos que por mucho </a:t>
            </a:r>
            <a:r>
              <a:rPr lang="es-EC" dirty="0" smtClean="0"/>
              <a:t>tiempo han </a:t>
            </a:r>
            <a:r>
              <a:rPr lang="es-EC" dirty="0"/>
              <a:t>estado en listos o en ejecución, esto es, procesos que estén en una larga ráfaga limitada por </a:t>
            </a:r>
            <a:r>
              <a:rPr lang="es-EC" dirty="0" smtClean="0"/>
              <a:t>CPU.</a:t>
            </a:r>
          </a:p>
          <a:p>
            <a:r>
              <a:rPr lang="es-EC" dirty="0" smtClean="0"/>
              <a:t>Procesos </a:t>
            </a:r>
            <a:r>
              <a:rPr lang="es-EC" dirty="0"/>
              <a:t>cortos Los que, ya sea que en este </a:t>
            </a:r>
            <a:r>
              <a:rPr lang="es-EC" dirty="0" smtClean="0"/>
              <a:t>momento </a:t>
            </a:r>
            <a:r>
              <a:rPr lang="es-EC" dirty="0"/>
              <a:t>estén en una ráfaga </a:t>
            </a:r>
            <a:r>
              <a:rPr lang="es-EC" dirty="0" smtClean="0"/>
              <a:t>limitada por entrada-salida y requieran atención meramente ocasional del procesador</a:t>
            </a:r>
            <a:r>
              <a:rPr lang="es-EC" dirty="0"/>
              <a:t>, o tienden a estar bloqueados esperando a eventos (como los procesos interactivos).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461290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	MIDIENDO RESPUESTA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C" b="1" dirty="0" err="1"/>
              <a:t>Tick</a:t>
            </a:r>
            <a:r>
              <a:rPr lang="es-EC" dirty="0"/>
              <a:t> </a:t>
            </a:r>
            <a:r>
              <a:rPr lang="es-EC" dirty="0" smtClean="0"/>
              <a:t>Una fracción de tiempo durante la cual se puede realizar trabajo.  </a:t>
            </a:r>
            <a:r>
              <a:rPr lang="es-EC" dirty="0"/>
              <a:t>Por ejemplo, una frecuencia de temporizador de 100 </a:t>
            </a:r>
            <a:r>
              <a:rPr lang="es-EC" dirty="0" smtClean="0"/>
              <a:t>Hertz implica que éste emitirá una señal cada10 milisegundos. </a:t>
            </a:r>
            <a:r>
              <a:rPr lang="es-EC" dirty="0" err="1" smtClean="0"/>
              <a:t>EnLinux</a:t>
            </a:r>
            <a:r>
              <a:rPr lang="es-EC" dirty="0" smtClean="0"/>
              <a:t> </a:t>
            </a:r>
            <a:r>
              <a:rPr lang="es-EC" dirty="0"/>
              <a:t>(a partir de la versión 2.6.8), un </a:t>
            </a:r>
            <a:r>
              <a:rPr lang="es-EC" dirty="0" err="1"/>
              <a:t>tick</a:t>
            </a:r>
            <a:r>
              <a:rPr lang="es-EC" dirty="0"/>
              <a:t> dura un milisegundo, en Windows, entre 10 y 15 milisegundos</a:t>
            </a:r>
            <a:endParaRPr lang="es-EC" dirty="0" smtClean="0"/>
          </a:p>
          <a:p>
            <a:r>
              <a:rPr lang="es-EC" b="1" dirty="0"/>
              <a:t>Quantum</a:t>
            </a:r>
            <a:r>
              <a:rPr lang="es-EC" dirty="0"/>
              <a:t> El tiempo mínimo que se permitirá a un proceso el uso del procesador. En Windows, dependiendo de la clase de proceso que se trate, un quantum durará entre 2 y 12 </a:t>
            </a:r>
            <a:r>
              <a:rPr lang="es-EC" dirty="0" err="1"/>
              <a:t>ticks</a:t>
            </a:r>
            <a:r>
              <a:rPr lang="es-EC" dirty="0"/>
              <a:t> (esto es, entre 20 y 180 ms), y en Linux, entre 10 y 200 </a:t>
            </a:r>
            <a:r>
              <a:rPr lang="es-EC" dirty="0" err="1"/>
              <a:t>ticks</a:t>
            </a:r>
            <a:r>
              <a:rPr lang="es-EC" dirty="0"/>
              <a:t> (10 y 200 milisegundos respectivamente)</a:t>
            </a:r>
            <a:r>
              <a:rPr lang="es-EC" dirty="0" err="1"/>
              <a:t>til,esto</a:t>
            </a:r>
            <a:r>
              <a:rPr lang="es-EC" dirty="0"/>
              <a:t> es, usar el CPU sin interrupción3</a:t>
            </a:r>
          </a:p>
        </p:txBody>
      </p:sp>
    </p:spTree>
    <p:extLst>
      <p:ext uri="{BB962C8B-B14F-4D97-AF65-F5344CB8AC3E}">
        <p14:creationId xmlns:p14="http://schemas.microsoft.com/office/powerpoint/2010/main" val="1800231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60</TotalTime>
  <Words>803</Words>
  <Application>Microsoft Office PowerPoint</Application>
  <PresentationFormat>Presentación en pantalla (4:3)</PresentationFormat>
  <Paragraphs>44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Intermedio</vt:lpstr>
      <vt:lpstr>SISTEMAS OPERATIVOS I</vt:lpstr>
      <vt:lpstr>AGENDA</vt:lpstr>
      <vt:lpstr>TIPOS DE PLANIFICACION</vt:lpstr>
      <vt:lpstr>TIPOS DE PLANIFICACION</vt:lpstr>
      <vt:lpstr>Presentación de PowerPoint</vt:lpstr>
      <vt:lpstr>TIPOS DE PLANIFICACION</vt:lpstr>
      <vt:lpstr>Presentación de PowerPoint</vt:lpstr>
      <vt:lpstr>TIPOS DE PROCESOS</vt:lpstr>
      <vt:lpstr> MIDIENDO RESPUESTA</vt:lpstr>
      <vt:lpstr>PLANIFICACION DE HILOS</vt:lpstr>
      <vt:lpstr>PLANIFICACION DE HILOS</vt:lpstr>
      <vt:lpstr>PLANIFICACION DE MULTIPROCESADORES</vt:lpstr>
      <vt:lpstr>TIEMPO REAL</vt:lpstr>
      <vt:lpstr>“La planificación es infinitamente útil si sabes utilizarla”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 I</dc:title>
  <dc:creator>JUAN DAVID</dc:creator>
  <cp:lastModifiedBy>JUAN DAVID</cp:lastModifiedBy>
  <cp:revision>15</cp:revision>
  <dcterms:created xsi:type="dcterms:W3CDTF">2016-06-02T00:43:38Z</dcterms:created>
  <dcterms:modified xsi:type="dcterms:W3CDTF">2016-06-02T01:43:39Z</dcterms:modified>
</cp:coreProperties>
</file>