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22"/>
  </p:handoutMasterIdLst>
  <p:sldIdLst>
    <p:sldId id="323" r:id="rId2"/>
    <p:sldId id="257" r:id="rId3"/>
    <p:sldId id="325" r:id="rId4"/>
    <p:sldId id="277" r:id="rId5"/>
    <p:sldId id="300" r:id="rId6"/>
    <p:sldId id="337" r:id="rId7"/>
    <p:sldId id="326" r:id="rId8"/>
    <p:sldId id="327" r:id="rId9"/>
    <p:sldId id="328" r:id="rId10"/>
    <p:sldId id="329" r:id="rId11"/>
    <p:sldId id="330" r:id="rId12"/>
    <p:sldId id="338" r:id="rId13"/>
    <p:sldId id="335" r:id="rId14"/>
    <p:sldId id="336" r:id="rId15"/>
    <p:sldId id="334" r:id="rId16"/>
    <p:sldId id="339" r:id="rId17"/>
    <p:sldId id="340" r:id="rId18"/>
    <p:sldId id="332" r:id="rId19"/>
    <p:sldId id="341" r:id="rId20"/>
    <p:sldId id="271" r:id="rId21"/>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A5"/>
    <a:srgbClr val="FFFFFF"/>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000" autoAdjust="0"/>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10/04/2019</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3.jpeg"/><Relationship Id="rId1" Type="http://schemas.openxmlformats.org/officeDocument/2006/relationships/slideMaster" Target="../slideMasters/slideMaster1.xml"/><Relationship Id="rId5" Type="http://schemas.openxmlformats.org/officeDocument/2006/relationships/image" Target="../media/image24.emf"/><Relationship Id="rId4" Type="http://schemas.openxmlformats.org/officeDocument/2006/relationships/image" Target="../media/image7.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5.jpeg"/><Relationship Id="rId1" Type="http://schemas.openxmlformats.org/officeDocument/2006/relationships/slideMaster" Target="../slideMasters/slideMaster1.xml"/><Relationship Id="rId5" Type="http://schemas.openxmlformats.org/officeDocument/2006/relationships/image" Target="../media/image26.emf"/><Relationship Id="rId4" Type="http://schemas.openxmlformats.org/officeDocument/2006/relationships/image" Target="../media/image11.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7.jpeg"/><Relationship Id="rId1" Type="http://schemas.openxmlformats.org/officeDocument/2006/relationships/slideMaster" Target="../slideMasters/slideMaster1.xml"/><Relationship Id="rId5" Type="http://schemas.openxmlformats.org/officeDocument/2006/relationships/image" Target="../media/image28.emf"/><Relationship Id="rId4" Type="http://schemas.openxmlformats.org/officeDocument/2006/relationships/image" Target="../media/image15.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2.emf"/><Relationship Id="rId4" Type="http://schemas.openxmlformats.org/officeDocument/2006/relationships/image" Target="../media/image11.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16.emf"/><Relationship Id="rId4" Type="http://schemas.openxmlformats.org/officeDocument/2006/relationships/image" Target="../media/image1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18.emf"/><Relationship Id="rId4" Type="http://schemas.openxmlformats.org/officeDocument/2006/relationships/image" Target="../media/image7.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9.jpeg"/><Relationship Id="rId1" Type="http://schemas.openxmlformats.org/officeDocument/2006/relationships/slideMaster" Target="../slideMasters/slideMaster1.xml"/><Relationship Id="rId5" Type="http://schemas.openxmlformats.org/officeDocument/2006/relationships/image" Target="../media/image20.emf"/><Relationship Id="rId4" Type="http://schemas.openxmlformats.org/officeDocument/2006/relationships/image" Target="../media/image1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1.jpeg"/><Relationship Id="rId1" Type="http://schemas.openxmlformats.org/officeDocument/2006/relationships/slideMaster" Target="../slideMasters/slideMaster1.xml"/><Relationship Id="rId5" Type="http://schemas.openxmlformats.org/officeDocument/2006/relationships/image" Target="../media/image22.emf"/><Relationship Id="rId4" Type="http://schemas.openxmlformats.org/officeDocument/2006/relationships/image" Target="../media/image1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1" name="Picture 9"/>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4403049" y="3192122"/>
            <a:ext cx="4740951" cy="366587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Marcador de fecha 3"/>
          <p:cNvSpPr>
            <a:spLocks noGrp="1"/>
          </p:cNvSpPr>
          <p:nvPr>
            <p:ph type="dt" sz="half" idx="10"/>
          </p:nvPr>
        </p:nvSpPr>
        <p:spPr/>
        <p:txBody>
          <a:bodyPr/>
          <a:lstStyle/>
          <a:p>
            <a:fld id="{483D03DC-5ED8-7A42-A55E-C10C004AFC42}" type="datetimeFigureOut">
              <a:rPr lang="es-ES" smtClean="0"/>
              <a:t>10/04/2019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8"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9270122" cy="68580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0112" y="4525925"/>
            <a:ext cx="2319162" cy="14076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4180327" y="3357565"/>
            <a:ext cx="2486025" cy="1057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ustrial 2">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0"/>
            <a:ext cx="9144001" cy="68580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10/04/2019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4098"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017183" y="2853376"/>
            <a:ext cx="696913" cy="561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90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fraestructura">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10/04/2019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7295" y="-40944"/>
            <a:ext cx="9144001"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7 Rectángulo"/>
          <p:cNvSpPr/>
          <p:nvPr/>
        </p:nvSpPr>
        <p:spPr>
          <a:xfrm>
            <a:off x="95534" y="137072"/>
            <a:ext cx="9075762"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2"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19398" y="2620370"/>
            <a:ext cx="821994" cy="709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649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10/04/2019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207278" y="0"/>
            <a:ext cx="8936719" cy="689894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783740" y="1746912"/>
            <a:ext cx="859810" cy="8598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57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10/04/2019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7" name="16 Rectángulo"/>
          <p:cNvSpPr/>
          <p:nvPr userDrawn="1"/>
        </p:nvSpPr>
        <p:spPr>
          <a:xfrm rot="20796637">
            <a:off x="-2292201" y="-163131"/>
            <a:ext cx="1194166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17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18 Rectángulo"/>
          <p:cNvSpPr/>
          <p:nvPr userDrawn="1"/>
        </p:nvSpPr>
        <p:spPr>
          <a:xfrm>
            <a:off x="-968311" y="198126"/>
            <a:ext cx="10631006"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10/04/2019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rmación">
    <p:spTree>
      <p:nvGrpSpPr>
        <p:cNvPr id="1" name=""/>
        <p:cNvGrpSpPr/>
        <p:nvPr/>
      </p:nvGrpSpPr>
      <p:grpSpPr>
        <a:xfrm>
          <a:off x="0" y="0"/>
          <a:ext cx="0" cy="0"/>
          <a:chOff x="0" y="0"/>
          <a:chExt cx="0" cy="0"/>
        </a:xfrm>
      </p:grpSpPr>
      <p:pic>
        <p:nvPicPr>
          <p:cNvPr id="7" name="Picture 2" descr="D:\2015\_MG_1747.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7999"/>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10/04/2019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mple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10/04/2019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grpSp>
        <p:nvGrpSpPr>
          <p:cNvPr id="6" name="5 Grupo"/>
          <p:cNvGrpSpPr/>
          <p:nvPr userDrawn="1"/>
        </p:nvGrpSpPr>
        <p:grpSpPr>
          <a:xfrm>
            <a:off x="-495300" y="-1270341"/>
            <a:ext cx="10278090" cy="9017494"/>
            <a:chOff x="-495300" y="-1270341"/>
            <a:chExt cx="10278090" cy="9017494"/>
          </a:xfrm>
        </p:grpSpPr>
        <p:pic>
          <p:nvPicPr>
            <p:cNvPr id="7" name="Picture 5" descr="D:\Fotos\Empleo\10 Final_2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0827"/>
            <a:stretch/>
          </p:blipFill>
          <p:spPr bwMode="auto">
            <a:xfrm>
              <a:off x="0" y="-611035"/>
              <a:ext cx="9144000" cy="8358188"/>
            </a:xfrm>
            <a:prstGeom prst="rect">
              <a:avLst/>
            </a:prstGeom>
            <a:noFill/>
            <a:extLst>
              <a:ext uri="{909E8E84-426E-40dd-AFC4-6F175D3DCCD1}">
                <a14:hiddenFill xmlns:a14="http://schemas.microsoft.com/office/drawing/2010/main" xmlns="">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rendimient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10/04/2019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descr="D:\Fotos\Fondo Emprender\emprendedores\_MG_4258.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3999"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5"/>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59987" y="1859884"/>
            <a:ext cx="706907" cy="696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ld Skill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4001"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10/04/2019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97186" y="2762866"/>
            <a:ext cx="689614" cy="645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28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dustrial">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10/04/2019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935"/>
          <a:stretch/>
        </p:blipFill>
        <p:spPr bwMode="auto">
          <a:xfrm>
            <a:off x="-1" y="0"/>
            <a:ext cx="9144001" cy="6984124"/>
          </a:xfrm>
          <a:prstGeom prst="rect">
            <a:avLst/>
          </a:prstGeom>
          <a:noFill/>
          <a:extLst>
            <a:ext uri="{909E8E84-426E-40dd-AFC4-6F175D3DCCD1}">
              <a14:hiddenFill xmlns:a14="http://schemas.microsoft.com/office/drawing/2010/main" xmlns="">
                <a:solidFill>
                  <a:srgbClr val="FFFFFF"/>
                </a:solidFill>
              </a14:hiddenFill>
            </a:ext>
          </a:extLst>
        </p:spPr>
      </p:pic>
      <p:sp>
        <p:nvSpPr>
          <p:cNvPr id="8" name="7 Rectángulo"/>
          <p:cNvSpPr/>
          <p:nvPr/>
        </p:nvSpPr>
        <p:spPr>
          <a:xfrm>
            <a:off x="95534" y="137072"/>
            <a:ext cx="9048466"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7916521" y="2641599"/>
            <a:ext cx="811224" cy="7096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12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rmación 2">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10/04/2019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25335" y="1847763"/>
            <a:ext cx="765563" cy="7206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63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D03DC-5ED8-7A42-A55E-C10C004AFC42}" type="datetimeFigureOut">
              <a:rPr lang="es-ES" smtClean="0"/>
              <a:t>10/04/2019</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6518D-8445-044A-A141-7D0E69A71FDC}" type="slidenum">
              <a:rPr lang="es-ES" smtClean="0"/>
              <a:t>‹Nº›</a:t>
            </a:fld>
            <a:endParaRPr lang="es-ES"/>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34.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20623" y="362599"/>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MX" sz="3600" dirty="0" err="1">
                <a:ln w="0"/>
                <a:solidFill>
                  <a:schemeClr val="bg1">
                    <a:lumMod val="75000"/>
                  </a:schemeClr>
                </a:solidFill>
                <a:effectLst>
                  <a:outerShdw blurRad="38100" dist="19050" dir="2700000" algn="tl" rotWithShape="0">
                    <a:schemeClr val="dk1">
                      <a:alpha val="40000"/>
                    </a:schemeClr>
                  </a:outerShdw>
                </a:effectLst>
              </a:rPr>
              <a:t>INVENTORY</a:t>
            </a:r>
            <a:r>
              <a:rPr lang="es-MX" sz="3600" dirty="0">
                <a:ln w="0"/>
                <a:solidFill>
                  <a:schemeClr val="bg1">
                    <a:lumMod val="75000"/>
                  </a:schemeClr>
                </a:solidFill>
                <a:effectLst>
                  <a:outerShdw blurRad="38100" dist="19050" dir="2700000" algn="tl" rotWithShape="0">
                    <a:schemeClr val="dk1">
                      <a:alpha val="40000"/>
                    </a:schemeClr>
                  </a:outerShdw>
                </a:effectLst>
              </a:rPr>
              <a:t> </a:t>
            </a:r>
            <a:r>
              <a:rPr lang="es-MX" sz="3600" dirty="0" err="1">
                <a:ln w="0"/>
                <a:solidFill>
                  <a:schemeClr val="bg1">
                    <a:lumMod val="75000"/>
                  </a:schemeClr>
                </a:solidFill>
                <a:effectLst>
                  <a:outerShdw blurRad="38100" dist="19050" dir="2700000" algn="tl" rotWithShape="0">
                    <a:schemeClr val="dk1">
                      <a:alpha val="40000"/>
                    </a:schemeClr>
                  </a:outerShdw>
                </a:effectLst>
              </a:rPr>
              <a:t>SYSTEM</a:t>
            </a:r>
            <a:r>
              <a:rPr lang="es-MX" sz="3600" dirty="0">
                <a:ln w="0"/>
                <a:solidFill>
                  <a:schemeClr val="bg1">
                    <a:lumMod val="75000"/>
                  </a:schemeClr>
                </a:solidFill>
                <a:effectLst>
                  <a:outerShdw blurRad="38100" dist="19050" dir="2700000" algn="tl" rotWithShape="0">
                    <a:schemeClr val="dk1">
                      <a:alpha val="40000"/>
                    </a:schemeClr>
                  </a:outerShdw>
                </a:effectLst>
              </a:rPr>
              <a:t> </a:t>
            </a:r>
            <a:r>
              <a:rPr lang="es-MX" sz="3600" dirty="0" err="1" smtClean="0">
                <a:ln w="0"/>
                <a:solidFill>
                  <a:schemeClr val="bg1">
                    <a:lumMod val="75000"/>
                  </a:schemeClr>
                </a:solidFill>
                <a:effectLst>
                  <a:outerShdw blurRad="38100" dist="19050" dir="2700000" algn="tl" rotWithShape="0">
                    <a:schemeClr val="dk1">
                      <a:alpha val="40000"/>
                    </a:schemeClr>
                  </a:outerShdw>
                </a:effectLst>
              </a:rPr>
              <a:t>R.T.E</a:t>
            </a:r>
            <a:r>
              <a:rPr lang="es-CO" sz="6600" dirty="0" smtClean="0">
                <a:ln w="0"/>
                <a:solidFill>
                  <a:schemeClr val="bg1">
                    <a:lumMod val="75000"/>
                  </a:schemeClr>
                </a:solidFill>
                <a:effectLst>
                  <a:outerShdw blurRad="38100" dist="19050" dir="2700000" algn="tl" rotWithShape="0">
                    <a:schemeClr val="dk1">
                      <a:alpha val="40000"/>
                    </a:schemeClr>
                  </a:outerShdw>
                </a:effectLst>
              </a:rPr>
              <a:t> </a:t>
            </a:r>
            <a:endParaRPr lang="es-CO" sz="6600" dirty="0">
              <a:ln w="0"/>
              <a:solidFill>
                <a:schemeClr val="bg1">
                  <a:lumMod val="75000"/>
                </a:schemeClr>
              </a:solidFill>
              <a:effectLst>
                <a:outerShdw blurRad="38100" dist="19050" dir="2700000" algn="tl" rotWithShape="0">
                  <a:schemeClr val="dk1">
                    <a:alpha val="40000"/>
                  </a:schemeClr>
                </a:outerShdw>
              </a:effectLst>
            </a:endParaRPr>
          </a:p>
        </p:txBody>
      </p:sp>
      <p:sp>
        <p:nvSpPr>
          <p:cNvPr id="12" name="Título 1"/>
          <p:cNvSpPr txBox="1">
            <a:spLocks/>
          </p:cNvSpPr>
          <p:nvPr/>
        </p:nvSpPr>
        <p:spPr>
          <a:xfrm>
            <a:off x="420623" y="1285701"/>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4800" b="1" dirty="0">
                <a:solidFill>
                  <a:schemeClr val="bg1">
                    <a:lumMod val="75000"/>
                  </a:schemeClr>
                </a:solidFill>
              </a:rPr>
              <a:t>Proyectos ADSI - I </a:t>
            </a:r>
          </a:p>
          <a:p>
            <a:pPr algn="l" defTabSz="288000"/>
            <a:r>
              <a:rPr lang="es-CO" sz="4800" b="1" dirty="0">
                <a:solidFill>
                  <a:schemeClr val="bg1">
                    <a:lumMod val="75000"/>
                  </a:schemeClr>
                </a:solidFill>
              </a:rPr>
              <a:t>Trimestre</a:t>
            </a:r>
          </a:p>
        </p:txBody>
      </p:sp>
    </p:spTree>
    <p:extLst>
      <p:ext uri="{BB962C8B-B14F-4D97-AF65-F5344CB8AC3E}">
        <p14:creationId xmlns:p14="http://schemas.microsoft.com/office/powerpoint/2010/main" val="37560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3" name="Título 1"/>
          <p:cNvSpPr txBox="1">
            <a:spLocks/>
          </p:cNvSpPr>
          <p:nvPr/>
        </p:nvSpPr>
        <p:spPr>
          <a:xfrm>
            <a:off x="460460" y="445022"/>
            <a:ext cx="713414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5400" dirty="0">
                <a:solidFill>
                  <a:schemeClr val="bg1"/>
                </a:solidFill>
              </a:rPr>
              <a:t>Alcance</a:t>
            </a:r>
            <a:endParaRPr lang="es-ES" sz="5400" dirty="0">
              <a:solidFill>
                <a:schemeClr val="bg1"/>
              </a:solidFill>
            </a:endParaRPr>
          </a:p>
        </p:txBody>
      </p:sp>
      <p:sp>
        <p:nvSpPr>
          <p:cNvPr id="5" name="CuadroTexto 4"/>
          <p:cNvSpPr txBox="1"/>
          <p:nvPr/>
        </p:nvSpPr>
        <p:spPr>
          <a:xfrm>
            <a:off x="580292" y="2831123"/>
            <a:ext cx="8106507" cy="3182816"/>
          </a:xfrm>
          <a:prstGeom prst="rect">
            <a:avLst/>
          </a:prstGeom>
        </p:spPr>
        <p:txBody>
          <a:bodyPr vert="horz" wrap="square" lIns="91440" tIns="45720" rIns="91440" bIns="45720" rtlCol="0" anchor="ctr">
            <a:noAutofit/>
          </a:bodyPr>
          <a:lstStyle/>
          <a:p>
            <a:r>
              <a:rPr lang="es-CO" dirty="0"/>
              <a:t>Implementar un sistema de información bajo el nombre de </a:t>
            </a:r>
            <a:r>
              <a:rPr lang="es-CO" dirty="0" err="1"/>
              <a:t>Inventory</a:t>
            </a:r>
            <a:r>
              <a:rPr lang="es-CO" dirty="0"/>
              <a:t> System R.T.E. donde se buscará satisfacer todas las necesidades y requerimientos encontrados, que se deben cubrir en el proceso que se tiene actualmente en la sede Colombia del (SENA</a:t>
            </a:r>
            <a:r>
              <a:rPr lang="es-CO" dirty="0" smtClean="0"/>
              <a:t>).</a:t>
            </a:r>
          </a:p>
          <a:p>
            <a:endParaRPr lang="es-CO" dirty="0"/>
          </a:p>
          <a:p>
            <a:r>
              <a:rPr lang="es-CO" dirty="0"/>
              <a:t>Esta herramienta será de tipo </a:t>
            </a:r>
            <a:r>
              <a:rPr lang="es-CO" dirty="0" smtClean="0"/>
              <a:t>web. </a:t>
            </a:r>
            <a:r>
              <a:rPr lang="es-CO" dirty="0"/>
              <a:t>El sistema tendrá un módulo de administrador para parametrizar y generar estadísticas e informes de todo lo que suceda a través del tiempo con el </a:t>
            </a:r>
            <a:r>
              <a:rPr lang="es-CO" dirty="0" smtClean="0"/>
              <a:t>sistema, </a:t>
            </a:r>
            <a:r>
              <a:rPr lang="es-CO" dirty="0"/>
              <a:t>de igual forma tendrá un módulo de usuarios para que así se pueda capturar información que se ingresara en el sistema, y un tercer módulo para la modificación y registro de información del sistema</a:t>
            </a:r>
            <a:r>
              <a:rPr lang="es-CO" dirty="0" smtClean="0"/>
              <a:t>.</a:t>
            </a:r>
          </a:p>
          <a:p>
            <a:endParaRPr lang="es-CO" dirty="0"/>
          </a:p>
          <a:p>
            <a:r>
              <a:rPr lang="es-CO" dirty="0"/>
              <a:t>La captura de información será a través de formularios para ser escritos en una base de datos.</a:t>
            </a:r>
          </a:p>
          <a:p>
            <a:pPr algn="l"/>
            <a:endParaRPr lang="es-CO" sz="2000" b="1" dirty="0" smtClean="0">
              <a:solidFill>
                <a:srgbClr val="92D050"/>
              </a:solidFill>
            </a:endParaRPr>
          </a:p>
        </p:txBody>
      </p:sp>
    </p:spTree>
    <p:extLst>
      <p:ext uri="{BB962C8B-B14F-4D97-AF65-F5344CB8AC3E}">
        <p14:creationId xmlns:p14="http://schemas.microsoft.com/office/powerpoint/2010/main" val="32344394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60460" y="445022"/>
            <a:ext cx="789614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5400" dirty="0">
                <a:solidFill>
                  <a:schemeClr val="bg1"/>
                </a:solidFill>
              </a:rPr>
              <a:t>Justificación</a:t>
            </a:r>
            <a:endParaRPr lang="es-ES" sz="5400" dirty="0">
              <a:solidFill>
                <a:schemeClr val="bg1"/>
              </a:solidFill>
            </a:endParaRPr>
          </a:p>
        </p:txBody>
      </p:sp>
      <p:sp>
        <p:nvSpPr>
          <p:cNvPr id="3" name="Rectángulo 2"/>
          <p:cNvSpPr/>
          <p:nvPr/>
        </p:nvSpPr>
        <p:spPr>
          <a:xfrm>
            <a:off x="623455" y="2875002"/>
            <a:ext cx="8091054" cy="1754326"/>
          </a:xfrm>
          <a:prstGeom prst="rect">
            <a:avLst/>
          </a:prstGeom>
        </p:spPr>
        <p:txBody>
          <a:bodyPr wrap="square">
            <a:spAutoFit/>
          </a:bodyPr>
          <a:lstStyle/>
          <a:p>
            <a:pPr marL="285750" indent="-285750" algn="just">
              <a:buFont typeface="Arial" panose="020B0604020202020204" pitchFamily="34" charset="0"/>
              <a:buChar char="•"/>
            </a:pPr>
            <a:r>
              <a:rPr lang="es-MX" dirty="0"/>
              <a:t>El presente proyecto se enfocará en la implementación de un sistema de información en los espacios educativos de la sede Sena Colombia con el fin de mejorar la producción y que el proceso sea más ágil en el área de inventariado de la sede, ya que es necesario que todo el proceso de registro sea más ágil y eficiente para facilitar el trabajo de las personas encargadas del inventario como lo son el administrador de la sede y el técnico de logística.</a:t>
            </a:r>
            <a:endParaRPr lang="en-US" dirty="0"/>
          </a:p>
        </p:txBody>
      </p:sp>
    </p:spTree>
    <p:extLst>
      <p:ext uri="{BB962C8B-B14F-4D97-AF65-F5344CB8AC3E}">
        <p14:creationId xmlns:p14="http://schemas.microsoft.com/office/powerpoint/2010/main" val="3227107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57200" y="703385"/>
            <a:ext cx="7702062" cy="745587"/>
          </a:xfrm>
          <a:prstGeom prst="rect">
            <a:avLst/>
          </a:prstGeom>
        </p:spPr>
        <p:txBody>
          <a:bodyPr vert="horz" wrap="square" lIns="91440" tIns="45720" rIns="91440" bIns="45720" rtlCol="0" anchor="ctr">
            <a:noAutofit/>
          </a:bodyPr>
          <a:lstStyle/>
          <a:p>
            <a:pPr algn="l"/>
            <a:r>
              <a:rPr lang="es-MX" sz="4000" b="1" dirty="0" smtClean="0">
                <a:solidFill>
                  <a:schemeClr val="bg1"/>
                </a:solidFill>
              </a:rPr>
              <a:t>Diagrama de casos</a:t>
            </a:r>
            <a:endParaRPr lang="en-US" sz="4000" b="1" dirty="0" smtClean="0">
              <a:solidFill>
                <a:schemeClr val="bg1"/>
              </a:solidFill>
            </a:endParaRPr>
          </a:p>
        </p:txBody>
      </p:sp>
      <p:pic>
        <p:nvPicPr>
          <p:cNvPr id="2" name="Imagen 1"/>
          <p:cNvPicPr>
            <a:picLocks noChangeAspect="1"/>
          </p:cNvPicPr>
          <p:nvPr/>
        </p:nvPicPr>
        <p:blipFill rotWithShape="1">
          <a:blip r:embed="rId2"/>
          <a:srcRect l="23510" t="25625" r="22105" b="24375"/>
          <a:stretch/>
        </p:blipFill>
        <p:spPr>
          <a:xfrm>
            <a:off x="457200" y="1645920"/>
            <a:ext cx="8461717" cy="5212079"/>
          </a:xfrm>
          <a:prstGeom prst="rect">
            <a:avLst/>
          </a:prstGeom>
        </p:spPr>
      </p:pic>
    </p:spTree>
    <p:extLst>
      <p:ext uri="{BB962C8B-B14F-4D97-AF65-F5344CB8AC3E}">
        <p14:creationId xmlns:p14="http://schemas.microsoft.com/office/powerpoint/2010/main" val="2538966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42109" y="623455"/>
            <a:ext cx="6359236" cy="845127"/>
          </a:xfrm>
          <a:prstGeom prst="rect">
            <a:avLst/>
          </a:prstGeom>
        </p:spPr>
        <p:txBody>
          <a:bodyPr vert="horz" wrap="square" lIns="91440" tIns="45720" rIns="91440" bIns="45720" rtlCol="0" anchor="ctr">
            <a:noAutofit/>
          </a:bodyPr>
          <a:lstStyle/>
          <a:p>
            <a:pPr algn="l"/>
            <a:r>
              <a:rPr lang="es-MX" sz="4000" b="1" dirty="0" smtClean="0">
                <a:solidFill>
                  <a:schemeClr val="bg1"/>
                </a:solidFill>
              </a:rPr>
              <a:t>Diagrama de procesos</a:t>
            </a:r>
            <a:endParaRPr lang="en-US" sz="4000" b="1" dirty="0" smtClean="0">
              <a:solidFill>
                <a:schemeClr val="bg1"/>
              </a:solidFill>
            </a:endParaRPr>
          </a:p>
        </p:txBody>
      </p:sp>
      <p:pic>
        <p:nvPicPr>
          <p:cNvPr id="4" name="Imagen 3"/>
          <p:cNvPicPr>
            <a:picLocks noChangeAspect="1"/>
          </p:cNvPicPr>
          <p:nvPr/>
        </p:nvPicPr>
        <p:blipFill rotWithShape="1">
          <a:blip r:embed="rId2"/>
          <a:srcRect l="3361" t="22633" r="27745" b="29072"/>
          <a:stretch/>
        </p:blipFill>
        <p:spPr>
          <a:xfrm>
            <a:off x="318656" y="2355273"/>
            <a:ext cx="8575964" cy="3532909"/>
          </a:xfrm>
          <a:prstGeom prst="rect">
            <a:avLst/>
          </a:prstGeom>
        </p:spPr>
      </p:pic>
    </p:spTree>
    <p:extLst>
      <p:ext uri="{BB962C8B-B14F-4D97-AF65-F5344CB8AC3E}">
        <p14:creationId xmlns:p14="http://schemas.microsoft.com/office/powerpoint/2010/main" val="883960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14222" t="20360" r="38820" b="5966"/>
          <a:stretch/>
        </p:blipFill>
        <p:spPr>
          <a:xfrm>
            <a:off x="886692" y="1731819"/>
            <a:ext cx="7772399" cy="5223163"/>
          </a:xfrm>
          <a:prstGeom prst="rect">
            <a:avLst/>
          </a:prstGeom>
        </p:spPr>
      </p:pic>
    </p:spTree>
    <p:extLst>
      <p:ext uri="{BB962C8B-B14F-4D97-AF65-F5344CB8AC3E}">
        <p14:creationId xmlns:p14="http://schemas.microsoft.com/office/powerpoint/2010/main" val="37007283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31273" y="2341418"/>
            <a:ext cx="7606145" cy="3796146"/>
          </a:xfrm>
          <a:prstGeom prst="rect">
            <a:avLst/>
          </a:prstGeom>
        </p:spPr>
        <p:txBody>
          <a:bodyPr vert="horz" wrap="square" lIns="91440" tIns="45720" rIns="91440" bIns="45720" rtlCol="0" anchor="ctr">
            <a:noAutofit/>
          </a:bodyPr>
          <a:lstStyle/>
          <a:p>
            <a:pPr marL="285750" indent="-285750" algn="just">
              <a:buFont typeface="Arial" panose="020B0604020202020204" pitchFamily="34" charset="0"/>
              <a:buChar char="•"/>
            </a:pPr>
            <a:r>
              <a:rPr lang="es-419" dirty="0"/>
              <a:t>La metodología cualitativa según Taylor y </a:t>
            </a:r>
            <a:r>
              <a:rPr lang="es-419" dirty="0" err="1"/>
              <a:t>Bogdan</a:t>
            </a:r>
            <a:r>
              <a:rPr lang="es-419" dirty="0"/>
              <a:t> (1987) “consiste en un amplio sentido a la investigación que produce datos descriptivos, según ellos manifiesta que la metodología cualitativa, consiste que en más de un conjunto de técnicas para recoger </a:t>
            </a:r>
            <a:r>
              <a:rPr lang="es-419" dirty="0" smtClean="0"/>
              <a:t>datos.</a:t>
            </a:r>
          </a:p>
          <a:p>
            <a:pPr marL="285750" indent="-285750" algn="just">
              <a:buFont typeface="Arial" panose="020B0604020202020204" pitchFamily="34" charset="0"/>
              <a:buChar char="•"/>
            </a:pPr>
            <a:endParaRPr lang="es-419" dirty="0" smtClean="0"/>
          </a:p>
          <a:p>
            <a:pPr marL="285750" indent="-285750" algn="just">
              <a:buFont typeface="Arial" panose="020B0604020202020204" pitchFamily="34" charset="0"/>
              <a:buChar char="•"/>
            </a:pPr>
            <a:r>
              <a:rPr lang="es-CO" dirty="0" smtClean="0"/>
              <a:t>Dentro </a:t>
            </a:r>
            <a:r>
              <a:rPr lang="es-CO" dirty="0"/>
              <a:t>del proyecto se utilizó el método cualitativo, ya que permite la solución de preguntas con mayores detalles e inquietudes, enfocándonos en el inventario que se maneja actualmente en la sede Colombia del </a:t>
            </a:r>
            <a:r>
              <a:rPr lang="es-CO" dirty="0" smtClean="0"/>
              <a:t>Sena. Para identificar las necesidades que tiene la sede se realizo una entrevista a la administradora de la sede y a los técnicos de logística.</a:t>
            </a:r>
          </a:p>
          <a:p>
            <a:pPr marL="285750" indent="-285750" algn="just">
              <a:buFont typeface="Arial" panose="020B0604020202020204" pitchFamily="34" charset="0"/>
              <a:buChar char="•"/>
            </a:pPr>
            <a:endParaRPr lang="en-US" sz="2000" b="1" dirty="0" smtClean="0">
              <a:solidFill>
                <a:srgbClr val="92D050"/>
              </a:solidFill>
            </a:endParaRPr>
          </a:p>
        </p:txBody>
      </p:sp>
      <p:sp>
        <p:nvSpPr>
          <p:cNvPr id="3" name="CuadroTexto 2"/>
          <p:cNvSpPr txBox="1"/>
          <p:nvPr/>
        </p:nvSpPr>
        <p:spPr>
          <a:xfrm>
            <a:off x="568036" y="623455"/>
            <a:ext cx="7495309" cy="872836"/>
          </a:xfrm>
          <a:prstGeom prst="rect">
            <a:avLst/>
          </a:prstGeom>
        </p:spPr>
        <p:txBody>
          <a:bodyPr vert="horz" wrap="square" lIns="91440" tIns="45720" rIns="91440" bIns="45720" rtlCol="0" anchor="ctr">
            <a:noAutofit/>
          </a:bodyPr>
          <a:lstStyle/>
          <a:p>
            <a:pPr algn="l"/>
            <a:r>
              <a:rPr lang="es-MX" sz="4400" dirty="0" smtClean="0">
                <a:solidFill>
                  <a:schemeClr val="bg1"/>
                </a:solidFill>
              </a:rPr>
              <a:t>Técnicas de levantamiento de información</a:t>
            </a:r>
            <a:endParaRPr lang="en-US" sz="4400" dirty="0" smtClean="0">
              <a:solidFill>
                <a:schemeClr val="bg1"/>
              </a:solidFill>
            </a:endParaRPr>
          </a:p>
        </p:txBody>
      </p:sp>
    </p:spTree>
    <p:extLst>
      <p:ext uri="{BB962C8B-B14F-4D97-AF65-F5344CB8AC3E}">
        <p14:creationId xmlns:p14="http://schemas.microsoft.com/office/powerpoint/2010/main" val="13933219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13564" t="11586" r="13131" b="8221"/>
          <a:stretch/>
        </p:blipFill>
        <p:spPr>
          <a:xfrm>
            <a:off x="0" y="1615169"/>
            <a:ext cx="9144000" cy="5052917"/>
          </a:xfrm>
          <a:prstGeom prst="rect">
            <a:avLst/>
          </a:prstGeom>
        </p:spPr>
      </p:pic>
      <p:sp>
        <p:nvSpPr>
          <p:cNvPr id="3" name="CuadroTexto 2"/>
          <p:cNvSpPr txBox="1"/>
          <p:nvPr/>
        </p:nvSpPr>
        <p:spPr>
          <a:xfrm>
            <a:off x="506437" y="689317"/>
            <a:ext cx="8496886" cy="731520"/>
          </a:xfrm>
          <a:prstGeom prst="rect">
            <a:avLst/>
          </a:prstGeom>
        </p:spPr>
        <p:txBody>
          <a:bodyPr vert="horz" wrap="square" lIns="91440" tIns="45720" rIns="91440" bIns="45720" rtlCol="0" anchor="ctr">
            <a:noAutofit/>
          </a:bodyPr>
          <a:lstStyle/>
          <a:p>
            <a:pPr algn="l"/>
            <a:r>
              <a:rPr lang="es-MX" sz="4000" b="1" dirty="0" smtClean="0">
                <a:solidFill>
                  <a:schemeClr val="bg1"/>
                </a:solidFill>
              </a:rPr>
              <a:t>Entrevista a administradora de la sede</a:t>
            </a:r>
            <a:endParaRPr lang="en-US" sz="4000" b="1" dirty="0" smtClean="0">
              <a:solidFill>
                <a:schemeClr val="bg1"/>
              </a:solidFill>
            </a:endParaRPr>
          </a:p>
        </p:txBody>
      </p:sp>
    </p:spTree>
    <p:extLst>
      <p:ext uri="{BB962C8B-B14F-4D97-AF65-F5344CB8AC3E}">
        <p14:creationId xmlns:p14="http://schemas.microsoft.com/office/powerpoint/2010/main" val="13254917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06437" y="689317"/>
            <a:ext cx="8496886" cy="731520"/>
          </a:xfrm>
          <a:prstGeom prst="rect">
            <a:avLst/>
          </a:prstGeom>
        </p:spPr>
        <p:txBody>
          <a:bodyPr vert="horz" wrap="square" lIns="91440" tIns="45720" rIns="91440" bIns="45720" rtlCol="0" anchor="ctr">
            <a:noAutofit/>
          </a:bodyPr>
          <a:lstStyle/>
          <a:p>
            <a:pPr algn="l"/>
            <a:r>
              <a:rPr lang="es-MX" sz="4000" b="1" dirty="0" smtClean="0">
                <a:solidFill>
                  <a:schemeClr val="bg1"/>
                </a:solidFill>
              </a:rPr>
              <a:t>Entrevista a Técnicos de la sede</a:t>
            </a:r>
            <a:endParaRPr lang="en-US" sz="4000" b="1" dirty="0" smtClean="0">
              <a:solidFill>
                <a:schemeClr val="bg1"/>
              </a:solidFill>
            </a:endParaRPr>
          </a:p>
        </p:txBody>
      </p:sp>
      <p:pic>
        <p:nvPicPr>
          <p:cNvPr id="3" name="Imagen 2"/>
          <p:cNvPicPr>
            <a:picLocks noChangeAspect="1"/>
          </p:cNvPicPr>
          <p:nvPr/>
        </p:nvPicPr>
        <p:blipFill rotWithShape="1">
          <a:blip r:embed="rId2"/>
          <a:srcRect l="15834" t="11395" r="13239" b="7836"/>
          <a:stretch/>
        </p:blipFill>
        <p:spPr>
          <a:xfrm>
            <a:off x="0" y="1645919"/>
            <a:ext cx="9228406" cy="5317589"/>
          </a:xfrm>
          <a:prstGeom prst="rect">
            <a:avLst/>
          </a:prstGeom>
        </p:spPr>
      </p:pic>
    </p:spTree>
    <p:extLst>
      <p:ext uri="{BB962C8B-B14F-4D97-AF65-F5344CB8AC3E}">
        <p14:creationId xmlns:p14="http://schemas.microsoft.com/office/powerpoint/2010/main" val="7155244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84738" y="1072661"/>
            <a:ext cx="6154615" cy="720969"/>
          </a:xfrm>
          <a:prstGeom prst="rect">
            <a:avLst/>
          </a:prstGeom>
        </p:spPr>
        <p:txBody>
          <a:bodyPr vert="horz" wrap="square" lIns="91440" tIns="45720" rIns="91440" bIns="45720" rtlCol="0" anchor="ctr">
            <a:noAutofit/>
          </a:bodyPr>
          <a:lstStyle/>
          <a:p>
            <a:r>
              <a:rPr lang="es-CO" sz="4000" b="1" dirty="0">
                <a:solidFill>
                  <a:schemeClr val="bg1"/>
                </a:solidFill>
              </a:rPr>
              <a:t>Requerimientos (IEEE 830) o Historias de Usuario</a:t>
            </a:r>
          </a:p>
          <a:p>
            <a:pPr algn="l"/>
            <a:endParaRPr lang="es-CO" sz="8000" b="1" dirty="0" smtClean="0">
              <a:solidFill>
                <a:srgbClr val="92D050"/>
              </a:solidFill>
            </a:endParaRPr>
          </a:p>
        </p:txBody>
      </p:sp>
      <p:sp>
        <p:nvSpPr>
          <p:cNvPr id="3" name="CuadroTexto 2"/>
          <p:cNvSpPr txBox="1"/>
          <p:nvPr/>
        </p:nvSpPr>
        <p:spPr>
          <a:xfrm>
            <a:off x="142435" y="2059173"/>
            <a:ext cx="8298180" cy="2554545"/>
          </a:xfrm>
          <a:prstGeom prst="rect">
            <a:avLst/>
          </a:prstGeom>
          <a:noFill/>
        </p:spPr>
        <p:txBody>
          <a:bodyPr wrap="square" rtlCol="0">
            <a:spAutoFit/>
          </a:bodyPr>
          <a:lstStyle/>
          <a:p>
            <a:r>
              <a:rPr lang="es-MX" sz="1600" dirty="0" smtClean="0">
                <a:latin typeface="Arial" panose="020B0604020202020204" pitchFamily="34" charset="0"/>
                <a:cs typeface="Arial" panose="020B0604020202020204" pitchFamily="34" charset="0"/>
              </a:rPr>
              <a:t>FUNCIONALES:</a:t>
            </a:r>
          </a:p>
          <a:p>
            <a:endParaRPr lang="es-MX" sz="16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419" sz="1600" b="1" dirty="0" smtClean="0">
                <a:latin typeface="Arial" panose="020B0604020202020204" pitchFamily="34" charset="0"/>
                <a:cs typeface="Arial" panose="020B0604020202020204" pitchFamily="34" charset="0"/>
              </a:rPr>
              <a:t>RF1 Modificación del sistema:</a:t>
            </a:r>
            <a:r>
              <a:rPr lang="es-419" sz="1600" dirty="0" smtClean="0">
                <a:latin typeface="Arial" panose="020B0604020202020204" pitchFamily="34" charset="0"/>
                <a:cs typeface="Arial" panose="020B0604020202020204" pitchFamily="34" charset="0"/>
              </a:rPr>
              <a:t> El sistema permitirá que el usuario encargado del software haga un proceso de modificación de toda la información existente. </a:t>
            </a:r>
          </a:p>
          <a:p>
            <a:pPr marL="285750" indent="-285750" algn="just">
              <a:buFont typeface="Arial" panose="020B0604020202020204" pitchFamily="34" charset="0"/>
              <a:buChar char="•"/>
            </a:pPr>
            <a:r>
              <a:rPr lang="es-MX" sz="1600" b="1" dirty="0" smtClean="0">
                <a:latin typeface="Arial" panose="020B0604020202020204" pitchFamily="34" charset="0"/>
                <a:cs typeface="Arial" panose="020B0604020202020204" pitchFamily="34" charset="0"/>
              </a:rPr>
              <a:t>RF2 Registro </a:t>
            </a:r>
            <a:r>
              <a:rPr lang="es-MX" sz="1600" b="1" dirty="0">
                <a:latin typeface="Arial" panose="020B0604020202020204" pitchFamily="34" charset="0"/>
                <a:cs typeface="Arial" panose="020B0604020202020204" pitchFamily="34" charset="0"/>
              </a:rPr>
              <a:t>de usuario: </a:t>
            </a:r>
            <a:r>
              <a:rPr lang="es-MX" sz="1600" dirty="0">
                <a:latin typeface="Arial" panose="020B0604020202020204" pitchFamily="34" charset="0"/>
                <a:cs typeface="Arial" panose="020B0604020202020204" pitchFamily="34" charset="0"/>
              </a:rPr>
              <a:t>El sistema permitirá el Registro de nuevos usuarios por medio del  encargado del software que en este caso seria </a:t>
            </a:r>
            <a:r>
              <a:rPr lang="es-MX" sz="1600" dirty="0" smtClean="0">
                <a:latin typeface="Arial" panose="020B0604020202020204" pitchFamily="34" charset="0"/>
                <a:cs typeface="Arial" panose="020B0604020202020204" pitchFamily="34" charset="0"/>
              </a:rPr>
              <a:t>la </a:t>
            </a:r>
            <a:r>
              <a:rPr lang="es-MX" sz="1600" dirty="0">
                <a:latin typeface="Arial" panose="020B0604020202020204" pitchFamily="34" charset="0"/>
                <a:cs typeface="Arial" panose="020B0604020202020204" pitchFamily="34" charset="0"/>
              </a:rPr>
              <a:t>administradora de las sede.</a:t>
            </a:r>
            <a:endParaRPr lang="es-419" sz="16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MX" sz="1600" b="1" dirty="0" smtClean="0">
                <a:latin typeface="Arial" panose="020B0604020202020204" pitchFamily="34" charset="0"/>
                <a:cs typeface="Arial" panose="020B0604020202020204" pitchFamily="34" charset="0"/>
              </a:rPr>
              <a:t>RF3 Organización </a:t>
            </a:r>
            <a:r>
              <a:rPr lang="es-MX" sz="1600" b="1" dirty="0">
                <a:latin typeface="Arial" panose="020B0604020202020204" pitchFamily="34" charset="0"/>
                <a:cs typeface="Arial" panose="020B0604020202020204" pitchFamily="34" charset="0"/>
              </a:rPr>
              <a:t>del inventario: </a:t>
            </a:r>
            <a:r>
              <a:rPr lang="es-MX" sz="1600" dirty="0">
                <a:latin typeface="Arial" panose="020B0604020202020204" pitchFamily="34" charset="0"/>
                <a:cs typeface="Arial" panose="020B0604020202020204" pitchFamily="34" charset="0"/>
              </a:rPr>
              <a:t>El sistema </a:t>
            </a:r>
            <a:r>
              <a:rPr lang="es-MX" sz="1600" dirty="0" smtClean="0">
                <a:latin typeface="Arial" panose="020B0604020202020204" pitchFamily="34" charset="0"/>
                <a:cs typeface="Arial" panose="020B0604020202020204" pitchFamily="34" charset="0"/>
              </a:rPr>
              <a:t>agrupa </a:t>
            </a:r>
            <a:r>
              <a:rPr lang="es-MX" sz="1600" dirty="0">
                <a:latin typeface="Arial" panose="020B0604020202020204" pitchFamily="34" charset="0"/>
                <a:cs typeface="Arial" panose="020B0604020202020204" pitchFamily="34" charset="0"/>
              </a:rPr>
              <a:t>por tablas en la base de datos, cada uno de los elementos entregados por el administrador como lo pueden ser (hardware, software, periféricos, licencias</a:t>
            </a:r>
            <a:r>
              <a:rPr lang="es-MX" sz="1600" dirty="0" smtClean="0">
                <a:latin typeface="Arial" panose="020B0604020202020204" pitchFamily="34" charset="0"/>
                <a:cs typeface="Arial" panose="020B0604020202020204" pitchFamily="34" charset="0"/>
              </a:rPr>
              <a:t>, etc</a:t>
            </a:r>
            <a:r>
              <a:rPr lang="es-MX"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7685465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34572" y="2059173"/>
            <a:ext cx="8459960" cy="3570208"/>
          </a:xfrm>
          <a:prstGeom prst="rect">
            <a:avLst/>
          </a:prstGeom>
          <a:noFill/>
        </p:spPr>
        <p:txBody>
          <a:bodyPr wrap="square" rtlCol="0">
            <a:spAutoFit/>
          </a:bodyPr>
          <a:lstStyle/>
          <a:p>
            <a:r>
              <a:rPr lang="es-MX" sz="1600" dirty="0" smtClean="0">
                <a:latin typeface="Arial" panose="020B0604020202020204" pitchFamily="34" charset="0"/>
                <a:cs typeface="Arial" panose="020B0604020202020204" pitchFamily="34" charset="0"/>
              </a:rPr>
              <a:t>NO FUNCIONALES:</a:t>
            </a:r>
          </a:p>
          <a:p>
            <a:endParaRPr lang="es-MX"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MX" sz="1600" b="1" dirty="0" smtClean="0">
                <a:latin typeface="Arial" panose="020B0604020202020204" pitchFamily="34" charset="0"/>
                <a:cs typeface="Arial" panose="020B0604020202020204" pitchFamily="34" charset="0"/>
              </a:rPr>
              <a:t>RNF1 seguridad:</a:t>
            </a:r>
            <a:r>
              <a:rPr lang="es-MX" sz="1600" dirty="0">
                <a:latin typeface="Arial" panose="020B0604020202020204" pitchFamily="34" charset="0"/>
                <a:cs typeface="Arial" panose="020B0604020202020204" pitchFamily="34" charset="0"/>
              </a:rPr>
              <a:t> </a:t>
            </a:r>
            <a:r>
              <a:rPr lang="es-MX" sz="1600" dirty="0" smtClean="0">
                <a:latin typeface="Arial" panose="020B0604020202020204" pitchFamily="34" charset="0"/>
                <a:cs typeface="Arial" panose="020B0604020202020204" pitchFamily="34" charset="0"/>
              </a:rPr>
              <a:t>El </a:t>
            </a:r>
            <a:r>
              <a:rPr lang="es-MX" sz="1600" dirty="0">
                <a:latin typeface="Arial" panose="020B0604020202020204" pitchFamily="34" charset="0"/>
                <a:cs typeface="Arial" panose="020B0604020202020204" pitchFamily="34" charset="0"/>
              </a:rPr>
              <a:t>sistema tendrá un proceso de verificación de usuarios donde la administrador y el </a:t>
            </a:r>
            <a:r>
              <a:rPr lang="es-MX" sz="1600" dirty="0" smtClean="0">
                <a:latin typeface="Arial" panose="020B0604020202020204" pitchFamily="34" charset="0"/>
                <a:cs typeface="Arial" panose="020B0604020202020204" pitchFamily="34" charset="0"/>
              </a:rPr>
              <a:t>técnico </a:t>
            </a:r>
            <a:r>
              <a:rPr lang="es-MX" sz="1600" dirty="0">
                <a:latin typeface="Arial" panose="020B0604020202020204" pitchFamily="34" charset="0"/>
                <a:cs typeface="Arial" panose="020B0604020202020204" pitchFamily="34" charset="0"/>
              </a:rPr>
              <a:t>de </a:t>
            </a:r>
            <a:r>
              <a:rPr lang="es-MX" sz="1600" dirty="0" smtClean="0">
                <a:latin typeface="Arial" panose="020B0604020202020204" pitchFamily="34" charset="0"/>
                <a:cs typeface="Arial" panose="020B0604020202020204" pitchFamily="34" charset="0"/>
              </a:rPr>
              <a:t>logística </a:t>
            </a:r>
            <a:r>
              <a:rPr lang="es-MX" sz="1600" dirty="0">
                <a:latin typeface="Arial" panose="020B0604020202020204" pitchFamily="34" charset="0"/>
                <a:cs typeface="Arial" panose="020B0604020202020204" pitchFamily="34" charset="0"/>
              </a:rPr>
              <a:t>tenga que realizar un inicio de </a:t>
            </a:r>
            <a:r>
              <a:rPr lang="es-MX" sz="1600" dirty="0" smtClean="0">
                <a:latin typeface="Arial" panose="020B0604020202020204" pitchFamily="34" charset="0"/>
                <a:cs typeface="Arial" panose="020B0604020202020204" pitchFamily="34" charset="0"/>
              </a:rPr>
              <a:t>sesión.</a:t>
            </a:r>
          </a:p>
          <a:p>
            <a:pPr marL="285750" indent="-285750" algn="just">
              <a:buFont typeface="Arial" panose="020B0604020202020204" pitchFamily="34" charset="0"/>
              <a:buChar char="•"/>
            </a:pPr>
            <a:r>
              <a:rPr lang="es-419" sz="1600" b="1" dirty="0" smtClean="0">
                <a:latin typeface="Arial" panose="020B0604020202020204" pitchFamily="34" charset="0"/>
                <a:cs typeface="Arial" panose="020B0604020202020204" pitchFamily="34" charset="0"/>
              </a:rPr>
              <a:t>RNF2 Fiabilidad:</a:t>
            </a:r>
            <a:r>
              <a:rPr lang="es-419" sz="1600" dirty="0" smtClean="0">
                <a:latin typeface="Arial" panose="020B0604020202020204" pitchFamily="34" charset="0"/>
                <a:cs typeface="Arial" panose="020B0604020202020204" pitchFamily="34" charset="0"/>
              </a:rPr>
              <a:t> </a:t>
            </a:r>
            <a:r>
              <a:rPr lang="es-MX" sz="1600" dirty="0" smtClean="0">
                <a:latin typeface="Arial" panose="020B0604020202020204" pitchFamily="34" charset="0"/>
                <a:cs typeface="Arial" panose="020B0604020202020204" pitchFamily="34" charset="0"/>
              </a:rPr>
              <a:t>El sistema tendrá </a:t>
            </a:r>
            <a:r>
              <a:rPr lang="es-MX" sz="1600" dirty="0">
                <a:latin typeface="Arial" panose="020B0604020202020204" pitchFamily="34" charset="0"/>
                <a:cs typeface="Arial" panose="020B0604020202020204" pitchFamily="34" charset="0"/>
              </a:rPr>
              <a:t>una copia de seguridad, cuando ocurra un accidente de manera inesperada el programa guardara un progreso de los datos registrados y no se </a:t>
            </a:r>
            <a:r>
              <a:rPr lang="es-MX" sz="1600" dirty="0" smtClean="0">
                <a:latin typeface="Arial" panose="020B0604020202020204" pitchFamily="34" charset="0"/>
                <a:cs typeface="Arial" panose="020B0604020202020204" pitchFamily="34" charset="0"/>
              </a:rPr>
              <a:t>podrán </a:t>
            </a:r>
            <a:r>
              <a:rPr lang="es-MX" sz="1600" dirty="0">
                <a:latin typeface="Arial" panose="020B0604020202020204" pitchFamily="34" charset="0"/>
                <a:cs typeface="Arial" panose="020B0604020202020204" pitchFamily="34" charset="0"/>
              </a:rPr>
              <a:t>eliminar de ninguna forma </a:t>
            </a:r>
            <a:r>
              <a:rPr lang="es-MX" sz="1600" dirty="0" smtClean="0">
                <a:latin typeface="Arial" panose="020B0604020202020204" pitchFamily="34" charset="0"/>
                <a:cs typeface="Arial" panose="020B0604020202020204" pitchFamily="34" charset="0"/>
              </a:rPr>
              <a:t>la información almacenada en la base de datos.</a:t>
            </a:r>
          </a:p>
          <a:p>
            <a:pPr marL="285750" indent="-285750" algn="just">
              <a:buFont typeface="Arial" panose="020B0604020202020204" pitchFamily="34" charset="0"/>
              <a:buChar char="•"/>
            </a:pPr>
            <a:r>
              <a:rPr lang="es-419" sz="1600" b="1" dirty="0" smtClean="0">
                <a:latin typeface="Arial" panose="020B0604020202020204" pitchFamily="34" charset="0"/>
                <a:cs typeface="Arial" panose="020B0604020202020204" pitchFamily="34" charset="0"/>
              </a:rPr>
              <a:t>RNF3 Disponibilidad: </a:t>
            </a:r>
            <a:r>
              <a:rPr lang="es-MX" sz="1600" dirty="0">
                <a:latin typeface="Arial" panose="020B0604020202020204" pitchFamily="34" charset="0"/>
                <a:cs typeface="Arial" panose="020B0604020202020204" pitchFamily="34" charset="0"/>
              </a:rPr>
              <a:t>Este sistema tendrá una disponibilidad las 24 horas, 7 días a la semana, ya que se hará registro de cualquier movimiento o cambio que se haga en el inventario</a:t>
            </a:r>
            <a:r>
              <a:rPr lang="es-MX" sz="1600"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s-MX" sz="1600" b="1" dirty="0" smtClean="0">
                <a:latin typeface="Arial" panose="020B0604020202020204" pitchFamily="34" charset="0"/>
                <a:cs typeface="Arial" panose="020B0604020202020204" pitchFamily="34" charset="0"/>
              </a:rPr>
              <a:t>RNF4 Hardware: </a:t>
            </a:r>
            <a:r>
              <a:rPr lang="es-MX" sz="1600" dirty="0" smtClean="0">
                <a:latin typeface="Arial" panose="020B0604020202020204" pitchFamily="34" charset="0"/>
                <a:cs typeface="Arial" panose="020B0604020202020204" pitchFamily="34" charset="0"/>
              </a:rPr>
              <a:t>Este sistema tendrá que tener un procesador de 32 o 64 bits ( de cualquier tipo desde el Intel Pentium), 4 Gigas de RAM, Disco duro predeterminado. </a:t>
            </a:r>
          </a:p>
          <a:p>
            <a:pPr marL="285750" indent="-285750" algn="just">
              <a:buFont typeface="Arial" panose="020B0604020202020204" pitchFamily="34" charset="0"/>
              <a:buChar char="•"/>
            </a:pPr>
            <a:r>
              <a:rPr lang="es-MX" b="1" dirty="0" smtClean="0"/>
              <a:t>RNF5 Usabilidad:</a:t>
            </a:r>
            <a:endParaRPr lang="es-MX" b="1" dirty="0"/>
          </a:p>
        </p:txBody>
      </p:sp>
    </p:spTree>
    <p:extLst>
      <p:ext uri="{BB962C8B-B14F-4D97-AF65-F5344CB8AC3E}">
        <p14:creationId xmlns:p14="http://schemas.microsoft.com/office/powerpoint/2010/main" val="337356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2" name="Título 1"/>
          <p:cNvSpPr>
            <a:spLocks noGrp="1"/>
          </p:cNvSpPr>
          <p:nvPr>
            <p:ph type="title" idx="4294967295"/>
          </p:nvPr>
        </p:nvSpPr>
        <p:spPr>
          <a:xfrm>
            <a:off x="3584575" y="4808538"/>
            <a:ext cx="5559425" cy="1592262"/>
          </a:xfrm>
          <a:prstGeom prst="rect">
            <a:avLst/>
          </a:prstGeom>
        </p:spPr>
        <p:txBody>
          <a:bodyPr anchor="ctr">
            <a:noAutofit/>
          </a:bodyPr>
          <a:lstStyle/>
          <a:p>
            <a:pPr algn="l"/>
            <a:r>
              <a:rPr lang="es-CO" sz="5400" b="1" dirty="0">
                <a:solidFill>
                  <a:schemeClr val="bg1"/>
                </a:solidFill>
              </a:rPr>
              <a:t>FORMACIÓN I Trimestre ADSI </a:t>
            </a:r>
            <a:endParaRPr lang="es-ES" sz="5400" dirty="0">
              <a:solidFill>
                <a:schemeClr val="bg1"/>
              </a:solidFill>
            </a:endParaRPr>
          </a:p>
        </p:txBody>
      </p:sp>
    </p:spTree>
    <p:extLst>
      <p:ext uri="{BB962C8B-B14F-4D97-AF65-F5344CB8AC3E}">
        <p14:creationId xmlns:p14="http://schemas.microsoft.com/office/powerpoint/2010/main" val="23043447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ítulo 1"/>
          <p:cNvSpPr txBox="1">
            <a:spLocks/>
          </p:cNvSpPr>
          <p:nvPr/>
        </p:nvSpPr>
        <p:spPr>
          <a:xfrm>
            <a:off x="1127578" y="5296746"/>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5400" b="1" dirty="0">
                <a:solidFill>
                  <a:srgbClr val="FFC000"/>
                </a:solidFill>
              </a:rPr>
              <a:t>GRACIAS</a:t>
            </a:r>
            <a:endParaRPr lang="es-ES" sz="5400" dirty="0">
              <a:solidFill>
                <a:srgbClr val="FFC000"/>
              </a:solidFill>
            </a:endParaRPr>
          </a:p>
        </p:txBody>
      </p:sp>
      <p:pic>
        <p:nvPicPr>
          <p:cNvPr id="5"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80624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79390" y="445022"/>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5400" b="1" dirty="0" smtClean="0">
                <a:solidFill>
                  <a:schemeClr val="bg1"/>
                </a:solidFill>
              </a:rPr>
              <a:t>Integrantes</a:t>
            </a:r>
            <a:endParaRPr lang="es-ES" sz="5400" dirty="0">
              <a:solidFill>
                <a:schemeClr val="bg1"/>
              </a:solidFill>
            </a:endParaRPr>
          </a:p>
        </p:txBody>
      </p:sp>
      <p:sp>
        <p:nvSpPr>
          <p:cNvPr id="3" name="CuadroTexto 2"/>
          <p:cNvSpPr txBox="1"/>
          <p:nvPr/>
        </p:nvSpPr>
        <p:spPr>
          <a:xfrm>
            <a:off x="1046285" y="2813538"/>
            <a:ext cx="3666392" cy="2954216"/>
          </a:xfrm>
          <a:prstGeom prst="rect">
            <a:avLst/>
          </a:prstGeom>
        </p:spPr>
        <p:txBody>
          <a:bodyPr vert="horz" wrap="square" lIns="91440" tIns="45720" rIns="91440" bIns="45720" rtlCol="0" anchor="ctr">
            <a:noAutofit/>
          </a:bodyPr>
          <a:lstStyle/>
          <a:p>
            <a:r>
              <a:rPr lang="es-MX" sz="2000" b="1" dirty="0">
                <a:latin typeface="Arial" panose="020B0604020202020204" pitchFamily="34" charset="0"/>
                <a:cs typeface="Arial" panose="020B0604020202020204" pitchFamily="34" charset="0"/>
              </a:rPr>
              <a:t>INTEGRANTES:</a:t>
            </a:r>
            <a:r>
              <a:rPr lang="es-MX" sz="20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s-MX" sz="2000" dirty="0">
                <a:latin typeface="Arial" panose="020B0604020202020204" pitchFamily="34" charset="0"/>
                <a:cs typeface="Arial" panose="020B0604020202020204" pitchFamily="34" charset="0"/>
              </a:rPr>
              <a:t>BRAYAN ESPINILLA</a:t>
            </a:r>
          </a:p>
          <a:p>
            <a:pPr marL="285750" indent="-285750">
              <a:buFont typeface="Arial" panose="020B0604020202020204" pitchFamily="34" charset="0"/>
              <a:buChar char="•"/>
            </a:pPr>
            <a:r>
              <a:rPr lang="es-MX" sz="2000" dirty="0" smtClean="0">
                <a:latin typeface="Arial" panose="020B0604020202020204" pitchFamily="34" charset="0"/>
                <a:cs typeface="Arial" panose="020B0604020202020204" pitchFamily="34" charset="0"/>
              </a:rPr>
              <a:t>JUAN PABLO GARZON</a:t>
            </a:r>
          </a:p>
          <a:p>
            <a:pPr marL="285750" indent="-285750">
              <a:buFont typeface="Arial" panose="020B0604020202020204" pitchFamily="34" charset="0"/>
              <a:buChar char="•"/>
            </a:pPr>
            <a:r>
              <a:rPr lang="es-MX" sz="2000" dirty="0" smtClean="0">
                <a:latin typeface="Arial" panose="020B0604020202020204" pitchFamily="34" charset="0"/>
                <a:cs typeface="Arial" panose="020B0604020202020204" pitchFamily="34" charset="0"/>
              </a:rPr>
              <a:t>JULIAN </a:t>
            </a:r>
            <a:r>
              <a:rPr lang="es-MX" sz="2000" dirty="0">
                <a:latin typeface="Arial" panose="020B0604020202020204" pitchFamily="34" charset="0"/>
                <a:cs typeface="Arial" panose="020B0604020202020204" pitchFamily="34" charset="0"/>
              </a:rPr>
              <a:t>RODRIGUEZ</a:t>
            </a:r>
          </a:p>
          <a:p>
            <a:pPr marL="285750" indent="-285750">
              <a:buFont typeface="Arial" panose="020B0604020202020204" pitchFamily="34" charset="0"/>
              <a:buChar char="•"/>
            </a:pPr>
            <a:r>
              <a:rPr lang="es-MX" sz="2000" dirty="0">
                <a:latin typeface="Arial" panose="020B0604020202020204" pitchFamily="34" charset="0"/>
                <a:cs typeface="Arial" panose="020B0604020202020204" pitchFamily="34" charset="0"/>
              </a:rPr>
              <a:t>CRISTIAN TIMANÁ</a:t>
            </a:r>
          </a:p>
          <a:p>
            <a:pPr algn="l"/>
            <a:endParaRPr lang="es-CO" sz="8000" b="1" dirty="0" smtClean="0">
              <a:solidFill>
                <a:srgbClr val="92D050"/>
              </a:solidFill>
            </a:endParaRPr>
          </a:p>
        </p:txBody>
      </p:sp>
    </p:spTree>
    <p:extLst>
      <p:ext uri="{BB962C8B-B14F-4D97-AF65-F5344CB8AC3E}">
        <p14:creationId xmlns:p14="http://schemas.microsoft.com/office/powerpoint/2010/main" val="29909816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460460" y="445022"/>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6600" b="1" dirty="0">
                <a:solidFill>
                  <a:schemeClr val="bg1"/>
                </a:solidFill>
              </a:rPr>
              <a:t>Agenda</a:t>
            </a:r>
            <a:endParaRPr lang="es-ES" sz="6600" dirty="0">
              <a:solidFill>
                <a:schemeClr val="bg1"/>
              </a:solidFill>
            </a:endParaRPr>
          </a:p>
        </p:txBody>
      </p:sp>
      <p:sp>
        <p:nvSpPr>
          <p:cNvPr id="4" name="CuadroTexto 3"/>
          <p:cNvSpPr txBox="1"/>
          <p:nvPr/>
        </p:nvSpPr>
        <p:spPr>
          <a:xfrm>
            <a:off x="763814" y="2235200"/>
            <a:ext cx="36049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1. Introducción</a:t>
            </a:r>
            <a:endParaRPr lang="es-ES" sz="1600" dirty="0"/>
          </a:p>
        </p:txBody>
      </p:sp>
      <p:sp>
        <p:nvSpPr>
          <p:cNvPr id="9" name="CuadroTexto 8"/>
          <p:cNvSpPr txBox="1"/>
          <p:nvPr/>
        </p:nvSpPr>
        <p:spPr>
          <a:xfrm>
            <a:off x="763814" y="2749368"/>
            <a:ext cx="3604986" cy="502920"/>
          </a:xfrm>
          <a:prstGeom prst="rect">
            <a:avLst/>
          </a:prstGeom>
          <a:ln w="6350">
            <a:solidFill>
              <a:schemeClr val="accent1"/>
            </a:solidFill>
          </a:ln>
        </p:spPr>
        <p:txBody>
          <a:bodyPr vert="horz" wrap="none" lIns="91440" tIns="45720" rIns="91440" bIns="45720" rtlCol="0" anchor="ctr">
            <a:noAutofit/>
          </a:bodyPr>
          <a:lstStyle/>
          <a:p>
            <a:r>
              <a:rPr lang="es-CO" sz="1600" dirty="0"/>
              <a:t>2. Planteamiento del Problema</a:t>
            </a:r>
            <a:endParaRPr lang="es-ES" sz="1600" dirty="0"/>
          </a:p>
        </p:txBody>
      </p:sp>
      <p:sp>
        <p:nvSpPr>
          <p:cNvPr id="10" name="CuadroTexto 9"/>
          <p:cNvSpPr txBox="1"/>
          <p:nvPr/>
        </p:nvSpPr>
        <p:spPr>
          <a:xfrm>
            <a:off x="763814" y="3269704"/>
            <a:ext cx="36049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3. Objetiv</a:t>
            </a:r>
            <a:r>
              <a:rPr lang="es-CO" sz="1600" b="1" dirty="0"/>
              <a:t>o General y Específicos</a:t>
            </a:r>
            <a:endParaRPr lang="es-ES" sz="1600" b="1" dirty="0"/>
          </a:p>
        </p:txBody>
      </p:sp>
      <p:sp>
        <p:nvSpPr>
          <p:cNvPr id="11" name="CuadroTexto 10"/>
          <p:cNvSpPr txBox="1"/>
          <p:nvPr/>
        </p:nvSpPr>
        <p:spPr>
          <a:xfrm>
            <a:off x="763814" y="3783872"/>
            <a:ext cx="36049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4. Alcance del proyecto</a:t>
            </a:r>
            <a:endParaRPr lang="es-ES" sz="1600" dirty="0"/>
          </a:p>
        </p:txBody>
      </p:sp>
      <p:sp>
        <p:nvSpPr>
          <p:cNvPr id="17" name="CuadroTexto 16"/>
          <p:cNvSpPr txBox="1"/>
          <p:nvPr/>
        </p:nvSpPr>
        <p:spPr>
          <a:xfrm>
            <a:off x="763814" y="4285708"/>
            <a:ext cx="36049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5. Justificación</a:t>
            </a:r>
            <a:endParaRPr lang="es-ES" sz="1600" dirty="0"/>
          </a:p>
        </p:txBody>
      </p:sp>
      <p:sp>
        <p:nvSpPr>
          <p:cNvPr id="19" name="CuadroTexto 18"/>
          <p:cNvSpPr txBox="1"/>
          <p:nvPr/>
        </p:nvSpPr>
        <p:spPr>
          <a:xfrm>
            <a:off x="763814" y="4794042"/>
            <a:ext cx="36049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6</a:t>
            </a:r>
            <a:r>
              <a:rPr lang="es-CO" sz="1600" dirty="0" smtClean="0"/>
              <a:t>. </a:t>
            </a:r>
            <a:r>
              <a:rPr lang="es-CO" sz="1600" dirty="0"/>
              <a:t>Tec. Levantamiento de Información</a:t>
            </a:r>
            <a:endParaRPr lang="es-ES" sz="1600" dirty="0"/>
          </a:p>
        </p:txBody>
      </p:sp>
      <p:sp>
        <p:nvSpPr>
          <p:cNvPr id="20" name="CuadroTexto 19"/>
          <p:cNvSpPr txBox="1"/>
          <p:nvPr/>
        </p:nvSpPr>
        <p:spPr>
          <a:xfrm>
            <a:off x="763814" y="5289272"/>
            <a:ext cx="36049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7</a:t>
            </a:r>
            <a:r>
              <a:rPr lang="es-CO" sz="1600" dirty="0" smtClean="0"/>
              <a:t>. </a:t>
            </a:r>
            <a:r>
              <a:rPr lang="es-CO" sz="1600" dirty="0"/>
              <a:t>Tabulación y conclusiones </a:t>
            </a:r>
            <a:r>
              <a:rPr lang="es-CO" sz="1600" dirty="0" smtClean="0"/>
              <a:t>Técnicas</a:t>
            </a:r>
            <a:endParaRPr lang="es-ES" sz="1600" dirty="0"/>
          </a:p>
        </p:txBody>
      </p:sp>
      <p:sp>
        <p:nvSpPr>
          <p:cNvPr id="21" name="CuadroTexto 20"/>
          <p:cNvSpPr txBox="1"/>
          <p:nvPr/>
        </p:nvSpPr>
        <p:spPr>
          <a:xfrm>
            <a:off x="763814" y="5784502"/>
            <a:ext cx="36049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8</a:t>
            </a:r>
            <a:r>
              <a:rPr lang="es-CO" sz="1600" dirty="0" smtClean="0"/>
              <a:t>. </a:t>
            </a:r>
            <a:r>
              <a:rPr lang="es-CO" sz="1600" dirty="0"/>
              <a:t>Mapa de Procesos</a:t>
            </a:r>
            <a:endParaRPr lang="es-ES" sz="1600" dirty="0"/>
          </a:p>
        </p:txBody>
      </p:sp>
      <p:sp>
        <p:nvSpPr>
          <p:cNvPr id="23" name="CuadroTexto 22"/>
          <p:cNvSpPr txBox="1"/>
          <p:nvPr/>
        </p:nvSpPr>
        <p:spPr>
          <a:xfrm>
            <a:off x="4637314" y="2258595"/>
            <a:ext cx="36557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a:t>9</a:t>
            </a:r>
            <a:r>
              <a:rPr lang="es-CO" sz="1600" dirty="0" smtClean="0"/>
              <a:t>. </a:t>
            </a:r>
            <a:r>
              <a:rPr lang="es-CO" sz="1600" dirty="0"/>
              <a:t>Informe de Requerimientos (IEEE830)</a:t>
            </a:r>
            <a:endParaRPr lang="es-ES" sz="1600" dirty="0"/>
          </a:p>
        </p:txBody>
      </p:sp>
      <p:sp>
        <p:nvSpPr>
          <p:cNvPr id="25" name="CuadroTexto 24"/>
          <p:cNvSpPr txBox="1"/>
          <p:nvPr/>
        </p:nvSpPr>
        <p:spPr>
          <a:xfrm>
            <a:off x="4635937" y="2766784"/>
            <a:ext cx="3655786" cy="502920"/>
          </a:xfrm>
          <a:prstGeom prst="rect">
            <a:avLst/>
          </a:prstGeom>
          <a:ln w="6350">
            <a:solidFill>
              <a:schemeClr val="accent1"/>
            </a:solidFill>
          </a:ln>
        </p:spPr>
        <p:txBody>
          <a:bodyPr vert="horz" wrap="none" lIns="91440" tIns="45720" rIns="91440" bIns="45720" rtlCol="0" anchor="ctr">
            <a:noAutofit/>
          </a:bodyPr>
          <a:lstStyle/>
          <a:p>
            <a:pPr algn="l"/>
            <a:r>
              <a:rPr lang="es-CO" sz="1600" dirty="0" smtClean="0"/>
              <a:t>10. </a:t>
            </a:r>
            <a:r>
              <a:rPr lang="es-CO" sz="1600" dirty="0"/>
              <a:t>Casos de Uso </a:t>
            </a:r>
            <a:endParaRPr lang="es-ES" sz="1600" dirty="0"/>
          </a:p>
        </p:txBody>
      </p:sp>
    </p:spTree>
    <p:extLst>
      <p:ext uri="{BB962C8B-B14F-4D97-AF65-F5344CB8AC3E}">
        <p14:creationId xmlns:p14="http://schemas.microsoft.com/office/powerpoint/2010/main" val="30699729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3" name="Título 1"/>
          <p:cNvSpPr txBox="1">
            <a:spLocks/>
          </p:cNvSpPr>
          <p:nvPr/>
        </p:nvSpPr>
        <p:spPr>
          <a:xfrm>
            <a:off x="460460" y="445022"/>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6600" b="1" dirty="0">
                <a:solidFill>
                  <a:schemeClr val="bg1"/>
                </a:solidFill>
              </a:rPr>
              <a:t>Agenda</a:t>
            </a:r>
            <a:endParaRPr lang="es-ES" sz="6600" dirty="0">
              <a:solidFill>
                <a:schemeClr val="bg1"/>
              </a:solidFill>
            </a:endParaRPr>
          </a:p>
        </p:txBody>
      </p:sp>
      <p:sp>
        <p:nvSpPr>
          <p:cNvPr id="2" name="CuadroTexto 1"/>
          <p:cNvSpPr txBox="1"/>
          <p:nvPr/>
        </p:nvSpPr>
        <p:spPr>
          <a:xfrm>
            <a:off x="1003300" y="2603500"/>
            <a:ext cx="7112000" cy="2821354"/>
          </a:xfrm>
          <a:prstGeom prst="rect">
            <a:avLst/>
          </a:prstGeom>
        </p:spPr>
        <p:txBody>
          <a:bodyPr vert="horz" wrap="none" lIns="91440" tIns="45720" rIns="91440" bIns="45720" rtlCol="0" anchor="ctr">
            <a:noAutofit/>
          </a:bodyPr>
          <a:lstStyle/>
          <a:p>
            <a:pPr algn="l"/>
            <a:r>
              <a:rPr lang="es-CO" sz="2400" b="1" dirty="0" smtClean="0"/>
              <a:t>Este proyecto busca realizar un sistema de información </a:t>
            </a:r>
          </a:p>
          <a:p>
            <a:pPr algn="l"/>
            <a:r>
              <a:rPr lang="es-CO" sz="2400" b="1" dirty="0" smtClean="0"/>
              <a:t>el cual ayude al proceso de inventarios, que se lleva </a:t>
            </a:r>
          </a:p>
          <a:p>
            <a:pPr algn="l"/>
            <a:r>
              <a:rPr lang="es-CO" sz="2400" b="1" dirty="0" smtClean="0"/>
              <a:t>actualmente en la sede Sena Colombia. </a:t>
            </a:r>
            <a:endParaRPr lang="es-ES" sz="2400" b="1" dirty="0"/>
          </a:p>
        </p:txBody>
      </p:sp>
    </p:spTree>
    <p:extLst>
      <p:ext uri="{BB962C8B-B14F-4D97-AF65-F5344CB8AC3E}">
        <p14:creationId xmlns:p14="http://schemas.microsoft.com/office/powerpoint/2010/main" val="550308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011382" y="568036"/>
            <a:ext cx="6096000" cy="692728"/>
          </a:xfrm>
          <a:prstGeom prst="rect">
            <a:avLst/>
          </a:prstGeom>
        </p:spPr>
        <p:txBody>
          <a:bodyPr vert="horz" wrap="square" lIns="91440" tIns="45720" rIns="91440" bIns="45720" rtlCol="0" anchor="ctr">
            <a:noAutofit/>
          </a:bodyPr>
          <a:lstStyle/>
          <a:p>
            <a:pPr algn="l"/>
            <a:r>
              <a:rPr lang="es-MX" sz="4000" b="1" dirty="0" smtClean="0">
                <a:solidFill>
                  <a:schemeClr val="bg1"/>
                </a:solidFill>
              </a:rPr>
              <a:t>Introducción</a:t>
            </a:r>
            <a:endParaRPr lang="en-US" sz="4000" b="1" dirty="0" smtClean="0">
              <a:solidFill>
                <a:schemeClr val="bg1"/>
              </a:solidFill>
            </a:endParaRPr>
          </a:p>
        </p:txBody>
      </p:sp>
      <p:sp>
        <p:nvSpPr>
          <p:cNvPr id="3" name="CuadroTexto 2"/>
          <p:cNvSpPr txBox="1"/>
          <p:nvPr/>
        </p:nvSpPr>
        <p:spPr>
          <a:xfrm>
            <a:off x="1011382" y="2535382"/>
            <a:ext cx="6954982" cy="2798618"/>
          </a:xfrm>
          <a:prstGeom prst="rect">
            <a:avLst/>
          </a:prstGeom>
        </p:spPr>
        <p:txBody>
          <a:bodyPr vert="horz" wrap="square" lIns="91440" tIns="45720" rIns="91440" bIns="45720" rtlCol="0" anchor="ctr">
            <a:noAutofit/>
          </a:bodyPr>
          <a:lstStyle/>
          <a:p>
            <a:pPr marL="342900" indent="-342900" algn="just">
              <a:buFont typeface="Arial" panose="020B0604020202020204" pitchFamily="34" charset="0"/>
              <a:buChar char="•"/>
            </a:pPr>
            <a:r>
              <a:rPr lang="es-MX" dirty="0"/>
              <a:t>El presente proyecto se enfoca en la sistematización e implementación de un sistema informático especializado en el sector de los </a:t>
            </a:r>
            <a:r>
              <a:rPr lang="es-MX" dirty="0" smtClean="0"/>
              <a:t>inventarios </a:t>
            </a:r>
            <a:r>
              <a:rPr lang="es-MX" dirty="0"/>
              <a:t>(software para la gestión de inventario) esta herramienta nos ofrece nuevas formas innovadoras y prácticas para la producción de los usuarios encargados de los inventarios, así se remplazarían métodos anticuados como el uso de una hoja de Excel.</a:t>
            </a:r>
            <a:endParaRPr lang="en-US" dirty="0"/>
          </a:p>
          <a:p>
            <a:pPr marL="342900" indent="-342900" algn="l">
              <a:buFont typeface="Arial" panose="020B0604020202020204" pitchFamily="34" charset="0"/>
              <a:buChar char="•"/>
            </a:pPr>
            <a:endParaRPr lang="en-US" sz="2000" b="1" dirty="0" smtClean="0">
              <a:solidFill>
                <a:srgbClr val="92D050"/>
              </a:solidFill>
            </a:endParaRPr>
          </a:p>
        </p:txBody>
      </p:sp>
    </p:spTree>
    <p:extLst>
      <p:ext uri="{BB962C8B-B14F-4D97-AF65-F5344CB8AC3E}">
        <p14:creationId xmlns:p14="http://schemas.microsoft.com/office/powerpoint/2010/main" val="16956452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60460" y="445022"/>
            <a:ext cx="789614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5400" dirty="0">
                <a:solidFill>
                  <a:schemeClr val="bg1"/>
                </a:solidFill>
              </a:rPr>
              <a:t>Descripción del Problema</a:t>
            </a:r>
            <a:endParaRPr lang="es-ES" sz="5400" dirty="0">
              <a:solidFill>
                <a:schemeClr val="bg1"/>
              </a:solidFill>
            </a:endParaRPr>
          </a:p>
        </p:txBody>
      </p:sp>
      <p:sp>
        <p:nvSpPr>
          <p:cNvPr id="4" name="CuadroTexto 3"/>
          <p:cNvSpPr txBox="1"/>
          <p:nvPr/>
        </p:nvSpPr>
        <p:spPr>
          <a:xfrm>
            <a:off x="610577" y="2653431"/>
            <a:ext cx="7746023" cy="3455377"/>
          </a:xfrm>
          <a:prstGeom prst="rect">
            <a:avLst/>
          </a:prstGeom>
        </p:spPr>
        <p:txBody>
          <a:bodyPr vert="horz" wrap="square" lIns="91440" tIns="45720" rIns="91440" bIns="45720" rtlCol="0" anchor="ctr">
            <a:noAutofit/>
          </a:bodyPr>
          <a:lstStyle/>
          <a:p>
            <a:pPr marL="342900" indent="-342900" algn="just">
              <a:buFont typeface="Arial" panose="020B0604020202020204" pitchFamily="34" charset="0"/>
              <a:buChar char="•"/>
            </a:pPr>
            <a:r>
              <a:rPr lang="es-MX" sz="2000" dirty="0"/>
              <a:t>El uso inadecuado de sistemas de información ha generado que las personas encargadas en procesos como los inventarios usen herramientas poco agiles y eficientes para su producción, en la actualidad en la mayoría de empresas, instituciones y otras instalaciones en las que existe un proceso de inventario se centran exclusivamente en la utilización de una herramienta poco innovadora en la actualidad como lo es Microsoft </a:t>
            </a:r>
            <a:r>
              <a:rPr lang="es-MX" sz="2000" dirty="0" smtClean="0"/>
              <a:t>Excel.</a:t>
            </a:r>
          </a:p>
          <a:p>
            <a:pPr marL="342900" indent="-342900" algn="just">
              <a:buFont typeface="Arial" panose="020B0604020202020204" pitchFamily="34" charset="0"/>
              <a:buChar char="•"/>
            </a:pPr>
            <a:endParaRPr lang="es-MX" sz="2000" dirty="0" smtClean="0"/>
          </a:p>
          <a:p>
            <a:pPr marL="342900" indent="-342900" algn="just">
              <a:buFont typeface="Arial" panose="020B0604020202020204" pitchFamily="34" charset="0"/>
              <a:buChar char="•"/>
            </a:pPr>
            <a:r>
              <a:rPr lang="es-419" sz="2000" dirty="0"/>
              <a:t>E</a:t>
            </a:r>
            <a:r>
              <a:rPr lang="es-419" sz="2000" dirty="0" smtClean="0"/>
              <a:t>s </a:t>
            </a:r>
            <a:r>
              <a:rPr lang="es-419" sz="2000" dirty="0"/>
              <a:t>necesario que las instituciones como lo es el Sena se plantee tomar el reto de sistematizar el proceso que se lleva actualmente en los procesos de inventariado, por lo tanto, este proyecto pretende la inclusión de un sistema nuevo e innovador en las herramientas requeridas por los usuarios del proceso de inventariado</a:t>
            </a:r>
            <a:endParaRPr lang="es-CO" sz="2000" dirty="0"/>
          </a:p>
          <a:p>
            <a:pPr algn="l"/>
            <a:endParaRPr lang="es-CO" sz="2000" b="1" dirty="0" smtClean="0">
              <a:solidFill>
                <a:srgbClr val="92D050"/>
              </a:solidFill>
            </a:endParaRPr>
          </a:p>
        </p:txBody>
      </p:sp>
    </p:spTree>
    <p:extLst>
      <p:ext uri="{BB962C8B-B14F-4D97-AF65-F5344CB8AC3E}">
        <p14:creationId xmlns:p14="http://schemas.microsoft.com/office/powerpoint/2010/main" val="3412587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3" name="Título 1"/>
          <p:cNvSpPr txBox="1">
            <a:spLocks/>
          </p:cNvSpPr>
          <p:nvPr/>
        </p:nvSpPr>
        <p:spPr>
          <a:xfrm>
            <a:off x="460460" y="445022"/>
            <a:ext cx="713414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5400" b="1" dirty="0">
                <a:solidFill>
                  <a:schemeClr val="bg1"/>
                </a:solidFill>
              </a:rPr>
              <a:t>Objetivo General</a:t>
            </a:r>
            <a:endParaRPr lang="es-ES" sz="5400" dirty="0">
              <a:solidFill>
                <a:schemeClr val="bg1"/>
              </a:solidFill>
            </a:endParaRPr>
          </a:p>
        </p:txBody>
      </p:sp>
      <p:sp>
        <p:nvSpPr>
          <p:cNvPr id="5" name="CuadroTexto 4"/>
          <p:cNvSpPr txBox="1"/>
          <p:nvPr/>
        </p:nvSpPr>
        <p:spPr>
          <a:xfrm>
            <a:off x="460460" y="3987351"/>
            <a:ext cx="914400" cy="914400"/>
          </a:xfrm>
          <a:prstGeom prst="rect">
            <a:avLst/>
          </a:prstGeom>
        </p:spPr>
        <p:txBody>
          <a:bodyPr vert="horz" wrap="none" lIns="91440" tIns="45720" rIns="91440" bIns="45720" rtlCol="0" anchor="ctr">
            <a:noAutofit/>
          </a:bodyPr>
          <a:lstStyle/>
          <a:p>
            <a:endParaRPr lang="es-ES" sz="2000" dirty="0"/>
          </a:p>
        </p:txBody>
      </p:sp>
      <p:sp>
        <p:nvSpPr>
          <p:cNvPr id="6" name="CuadroTexto 5"/>
          <p:cNvSpPr txBox="1"/>
          <p:nvPr/>
        </p:nvSpPr>
        <p:spPr>
          <a:xfrm>
            <a:off x="460460" y="2945503"/>
            <a:ext cx="914400" cy="914400"/>
          </a:xfrm>
          <a:prstGeom prst="rect">
            <a:avLst/>
          </a:prstGeom>
        </p:spPr>
        <p:txBody>
          <a:bodyPr vert="horz" wrap="none" lIns="91440" tIns="45720" rIns="91440" bIns="45720" rtlCol="0" anchor="ctr">
            <a:noAutofit/>
          </a:bodyPr>
          <a:lstStyle/>
          <a:p>
            <a:pPr algn="l"/>
            <a:endParaRPr lang="es-ES" sz="2400" b="1" dirty="0"/>
          </a:p>
        </p:txBody>
      </p:sp>
      <p:sp>
        <p:nvSpPr>
          <p:cNvPr id="8" name="CuadroTexto 7"/>
          <p:cNvSpPr txBox="1"/>
          <p:nvPr/>
        </p:nvSpPr>
        <p:spPr>
          <a:xfrm>
            <a:off x="371560" y="1813528"/>
            <a:ext cx="914400" cy="914400"/>
          </a:xfrm>
          <a:prstGeom prst="rect">
            <a:avLst/>
          </a:prstGeom>
        </p:spPr>
        <p:txBody>
          <a:bodyPr vert="horz" wrap="none" lIns="91440" tIns="45720" rIns="91440" bIns="45720" rtlCol="0" anchor="ctr">
            <a:noAutofit/>
          </a:bodyPr>
          <a:lstStyle/>
          <a:p>
            <a:pPr algn="l"/>
            <a:endParaRPr lang="es-ES" sz="2000" b="1" dirty="0"/>
          </a:p>
        </p:txBody>
      </p:sp>
      <p:sp>
        <p:nvSpPr>
          <p:cNvPr id="9" name="Rectángulo 8"/>
          <p:cNvSpPr/>
          <p:nvPr/>
        </p:nvSpPr>
        <p:spPr>
          <a:xfrm>
            <a:off x="460460" y="5455856"/>
            <a:ext cx="8416840" cy="646331"/>
          </a:xfrm>
          <a:prstGeom prst="rect">
            <a:avLst/>
          </a:prstGeom>
        </p:spPr>
        <p:txBody>
          <a:bodyPr wrap="square">
            <a:spAutoFit/>
          </a:bodyPr>
          <a:lstStyle/>
          <a:p>
            <a:r>
              <a:rPr lang="es-ES" dirty="0"/>
              <a:t/>
            </a:r>
            <a:br>
              <a:rPr lang="es-ES" dirty="0"/>
            </a:br>
            <a:endParaRPr lang="es-ES" dirty="0"/>
          </a:p>
        </p:txBody>
      </p:sp>
      <p:sp>
        <p:nvSpPr>
          <p:cNvPr id="2" name="CuadroTexto 1"/>
          <p:cNvSpPr txBox="1"/>
          <p:nvPr/>
        </p:nvSpPr>
        <p:spPr>
          <a:xfrm>
            <a:off x="1169378" y="2453054"/>
            <a:ext cx="7051430" cy="2382715"/>
          </a:xfrm>
          <a:prstGeom prst="rect">
            <a:avLst/>
          </a:prstGeom>
        </p:spPr>
        <p:txBody>
          <a:bodyPr vert="horz" wrap="square" lIns="91440" tIns="45720" rIns="91440" bIns="45720" rtlCol="0" anchor="ctr">
            <a:noAutofit/>
          </a:bodyPr>
          <a:lstStyle/>
          <a:p>
            <a:pPr lvl="0"/>
            <a:r>
              <a:rPr lang="es-CO" sz="2000" dirty="0" smtClean="0">
                <a:latin typeface="Arial" panose="020B0604020202020204" pitchFamily="34" charset="0"/>
                <a:cs typeface="Arial" panose="020B0604020202020204" pitchFamily="34" charset="0"/>
              </a:rPr>
              <a:t>Desarrollar </a:t>
            </a:r>
            <a:r>
              <a:rPr lang="es-CO" sz="2000" dirty="0">
                <a:latin typeface="Arial" panose="020B0604020202020204" pitchFamily="34" charset="0"/>
                <a:cs typeface="Arial" panose="020B0604020202020204" pitchFamily="34" charset="0"/>
              </a:rPr>
              <a:t>un sistema de información de </a:t>
            </a:r>
            <a:r>
              <a:rPr lang="es-CO" sz="2000" dirty="0" smtClean="0">
                <a:latin typeface="Arial" panose="020B0604020202020204" pitchFamily="34" charset="0"/>
                <a:cs typeface="Arial" panose="020B0604020202020204" pitchFamily="34" charset="0"/>
              </a:rPr>
              <a:t>inventarios, </a:t>
            </a:r>
            <a:r>
              <a:rPr lang="es-CO" sz="2000" dirty="0" smtClean="0">
                <a:latin typeface="Arial" panose="020B0604020202020204" pitchFamily="34" charset="0"/>
                <a:cs typeface="Arial" panose="020B0604020202020204" pitchFamily="34" charset="0"/>
              </a:rPr>
              <a:t>con el fin de </a:t>
            </a:r>
            <a:r>
              <a:rPr lang="es-CO" sz="2000" dirty="0">
                <a:latin typeface="Arial" panose="020B0604020202020204" pitchFamily="34" charset="0"/>
                <a:cs typeface="Arial" panose="020B0604020202020204" pitchFamily="34" charset="0"/>
              </a:rPr>
              <a:t>s</a:t>
            </a:r>
            <a:r>
              <a:rPr lang="es-CO" sz="2000" dirty="0" smtClean="0">
                <a:latin typeface="Arial" panose="020B0604020202020204" pitchFamily="34" charset="0"/>
                <a:cs typeface="Arial" panose="020B0604020202020204" pitchFamily="34" charset="0"/>
              </a:rPr>
              <a:t>istematizar </a:t>
            </a:r>
            <a:r>
              <a:rPr lang="es-CO" sz="2000" dirty="0">
                <a:latin typeface="Arial" panose="020B0604020202020204" pitchFamily="34" charset="0"/>
                <a:cs typeface="Arial" panose="020B0604020202020204" pitchFamily="34" charset="0"/>
              </a:rPr>
              <a:t>el proceso que se lleva actualmente en la sede Sena Colombia.</a:t>
            </a:r>
            <a:endParaRPr lang="es-MX" sz="2000" dirty="0">
              <a:latin typeface="Arial" panose="020B0604020202020204" pitchFamily="34" charset="0"/>
              <a:cs typeface="Arial" panose="020B0604020202020204" pitchFamily="34" charset="0"/>
            </a:endParaRPr>
          </a:p>
          <a:p>
            <a:pPr algn="l"/>
            <a:endParaRPr lang="es-CO" sz="2000" b="1" dirty="0" smtClean="0">
              <a:solidFill>
                <a:srgbClr val="92D050"/>
              </a:solidFill>
            </a:endParaRPr>
          </a:p>
        </p:txBody>
      </p:sp>
    </p:spTree>
    <p:extLst>
      <p:ext uri="{BB962C8B-B14F-4D97-AF65-F5344CB8AC3E}">
        <p14:creationId xmlns:p14="http://schemas.microsoft.com/office/powerpoint/2010/main" val="27739786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60460" y="445022"/>
            <a:ext cx="789614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5400" dirty="0">
                <a:solidFill>
                  <a:schemeClr val="bg1"/>
                </a:solidFill>
              </a:rPr>
              <a:t>Objetivos Específicos</a:t>
            </a:r>
            <a:endParaRPr lang="es-ES" sz="5400" dirty="0">
              <a:solidFill>
                <a:schemeClr val="bg1"/>
              </a:solidFill>
            </a:endParaRPr>
          </a:p>
        </p:txBody>
      </p:sp>
      <p:sp>
        <p:nvSpPr>
          <p:cNvPr id="3" name="CuadroTexto 2"/>
          <p:cNvSpPr txBox="1"/>
          <p:nvPr/>
        </p:nvSpPr>
        <p:spPr>
          <a:xfrm>
            <a:off x="584200" y="2146300"/>
            <a:ext cx="914400" cy="914400"/>
          </a:xfrm>
          <a:prstGeom prst="rect">
            <a:avLst/>
          </a:prstGeom>
        </p:spPr>
        <p:txBody>
          <a:bodyPr vert="horz" wrap="none" lIns="91440" tIns="45720" rIns="91440" bIns="45720" rtlCol="0" anchor="ctr">
            <a:noAutofit/>
          </a:bodyPr>
          <a:lstStyle/>
          <a:p>
            <a:pPr algn="l"/>
            <a:endParaRPr lang="es-CO" sz="2400" b="1" dirty="0"/>
          </a:p>
          <a:p>
            <a:pPr algn="l"/>
            <a:endParaRPr lang="es-ES" sz="2400" b="1" dirty="0"/>
          </a:p>
        </p:txBody>
      </p:sp>
      <p:sp>
        <p:nvSpPr>
          <p:cNvPr id="5" name="CuadroTexto 4"/>
          <p:cNvSpPr txBox="1"/>
          <p:nvPr/>
        </p:nvSpPr>
        <p:spPr>
          <a:xfrm>
            <a:off x="756139" y="2278185"/>
            <a:ext cx="6972300" cy="3956539"/>
          </a:xfrm>
          <a:prstGeom prst="rect">
            <a:avLst/>
          </a:prstGeom>
        </p:spPr>
        <p:txBody>
          <a:bodyPr vert="horz" wrap="square" lIns="91440" tIns="45720" rIns="91440" bIns="45720" rtlCol="0" anchor="ctr">
            <a:noAutofit/>
          </a:bodyPr>
          <a:lstStyle/>
          <a:p>
            <a:pPr marL="285750" lvl="0" indent="-285750" algn="just">
              <a:buFont typeface="Arial" panose="020B0604020202020204" pitchFamily="34" charset="0"/>
              <a:buChar char="•"/>
            </a:pPr>
            <a:r>
              <a:rPr lang="es-CO" dirty="0" smtClean="0">
                <a:latin typeface="Arial" panose="020B0604020202020204" pitchFamily="34" charset="0"/>
                <a:cs typeface="Arial" panose="020B0604020202020204" pitchFamily="34" charset="0"/>
              </a:rPr>
              <a:t>Determinar </a:t>
            </a:r>
            <a:r>
              <a:rPr lang="es-CO" dirty="0">
                <a:latin typeface="Arial" panose="020B0604020202020204" pitchFamily="34" charset="0"/>
                <a:cs typeface="Arial" panose="020B0604020202020204" pitchFamily="34" charset="0"/>
              </a:rPr>
              <a:t>cuáles son los requisitos y necesidades a partir de un proceso de </a:t>
            </a:r>
            <a:r>
              <a:rPr lang="es-CO" dirty="0" smtClean="0">
                <a:latin typeface="Arial" panose="020B0604020202020204" pitchFamily="34" charset="0"/>
                <a:cs typeface="Arial" panose="020B0604020202020204" pitchFamily="34" charset="0"/>
              </a:rPr>
              <a:t>educción</a:t>
            </a:r>
            <a:r>
              <a:rPr lang="es-CO" dirty="0">
                <a:latin typeface="Arial" panose="020B0604020202020204" pitchFamily="34" charset="0"/>
                <a:cs typeface="Arial" panose="020B0604020202020204" pitchFamily="34" charset="0"/>
              </a:rPr>
              <a:t>, esto se realiza para que el sistema sea mucho más acorde a lo que se necesita en la sede. </a:t>
            </a:r>
            <a:endParaRPr lang="es-CO" dirty="0" smtClean="0">
              <a:latin typeface="Arial" panose="020B0604020202020204" pitchFamily="34" charset="0"/>
              <a:cs typeface="Arial" panose="020B0604020202020204" pitchFamily="34" charset="0"/>
            </a:endParaRPr>
          </a:p>
          <a:p>
            <a:pPr marL="285750" lvl="0" indent="-285750" algn="just">
              <a:buFont typeface="Arial" panose="020B0604020202020204" pitchFamily="34" charset="0"/>
              <a:buChar char="•"/>
            </a:pPr>
            <a:r>
              <a:rPr lang="es-CO" dirty="0" smtClean="0">
                <a:latin typeface="Arial" panose="020B0604020202020204" pitchFamily="34" charset="0"/>
                <a:cs typeface="Arial" panose="020B0604020202020204" pitchFamily="34" charset="0"/>
              </a:rPr>
              <a:t>Diseñar </a:t>
            </a:r>
            <a:r>
              <a:rPr lang="es-CO" dirty="0">
                <a:latin typeface="Arial" panose="020B0604020202020204" pitchFamily="34" charset="0"/>
                <a:cs typeface="Arial" panose="020B0604020202020204" pitchFamily="34" charset="0"/>
              </a:rPr>
              <a:t>un sistema de información que sea mucho más ágil que el actual, y de esta forma mejorar el proceso para las personas que tienen a cargo el inventariado de la </a:t>
            </a:r>
            <a:r>
              <a:rPr lang="es-CO" dirty="0" smtClean="0">
                <a:latin typeface="Arial" panose="020B0604020202020204" pitchFamily="34" charset="0"/>
                <a:cs typeface="Arial" panose="020B0604020202020204" pitchFamily="34" charset="0"/>
              </a:rPr>
              <a:t>sede.</a:t>
            </a:r>
          </a:p>
          <a:p>
            <a:pPr marL="285750" lvl="0" indent="-285750" algn="just">
              <a:buFont typeface="Arial" panose="020B0604020202020204" pitchFamily="34" charset="0"/>
              <a:buChar char="•"/>
            </a:pPr>
            <a:r>
              <a:rPr lang="es-CO" dirty="0" smtClean="0">
                <a:latin typeface="Arial" panose="020B0604020202020204" pitchFamily="34" charset="0"/>
                <a:cs typeface="Arial" panose="020B0604020202020204" pitchFamily="34" charset="0"/>
              </a:rPr>
              <a:t>Desarrollar </a:t>
            </a:r>
            <a:r>
              <a:rPr lang="es-CO" dirty="0">
                <a:latin typeface="Arial" panose="020B0604020202020204" pitchFamily="34" charset="0"/>
                <a:cs typeface="Arial" panose="020B0604020202020204" pitchFamily="34" charset="0"/>
              </a:rPr>
              <a:t>el sistema de información teniendo como base los requisitos y necesidades planteadas anteriormente, y así lograr que este sistema sea el adecuado para la sede en que se </a:t>
            </a:r>
            <a:r>
              <a:rPr lang="es-CO" dirty="0" smtClean="0">
                <a:latin typeface="Arial" panose="020B0604020202020204" pitchFamily="34" charset="0"/>
                <a:cs typeface="Arial" panose="020B0604020202020204" pitchFamily="34" charset="0"/>
              </a:rPr>
              <a:t>implementara.</a:t>
            </a:r>
          </a:p>
          <a:p>
            <a:pPr marL="285750" lvl="0" indent="-285750" algn="just">
              <a:buFont typeface="Arial" panose="020B0604020202020204" pitchFamily="34" charset="0"/>
              <a:buChar char="•"/>
            </a:pPr>
            <a:r>
              <a:rPr lang="es-CO" dirty="0" smtClean="0">
                <a:latin typeface="Arial" panose="020B0604020202020204" pitchFamily="34" charset="0"/>
                <a:cs typeface="Arial" panose="020B0604020202020204" pitchFamily="34" charset="0"/>
              </a:rPr>
              <a:t>Realizar </a:t>
            </a:r>
            <a:r>
              <a:rPr lang="es-CO" dirty="0">
                <a:latin typeface="Arial" panose="020B0604020202020204" pitchFamily="34" charset="0"/>
                <a:cs typeface="Arial" panose="020B0604020202020204" pitchFamily="34" charset="0"/>
              </a:rPr>
              <a:t>pruebas del sistema, para que así se logre evidenciar la fiabilidad del </a:t>
            </a:r>
            <a:r>
              <a:rPr lang="es-CO" dirty="0" smtClean="0">
                <a:latin typeface="Arial" panose="020B0604020202020204" pitchFamily="34" charset="0"/>
                <a:cs typeface="Arial" panose="020B0604020202020204" pitchFamily="34" charset="0"/>
              </a:rPr>
              <a:t>mismo.</a:t>
            </a:r>
          </a:p>
          <a:p>
            <a:pPr marL="285750" lvl="0" indent="-285750" algn="just">
              <a:buFont typeface="Arial" panose="020B0604020202020204" pitchFamily="34" charset="0"/>
              <a:buChar char="•"/>
            </a:pPr>
            <a:r>
              <a:rPr lang="es-CO" dirty="0" smtClean="0">
                <a:latin typeface="Arial" panose="020B0604020202020204" pitchFamily="34" charset="0"/>
                <a:cs typeface="Arial" panose="020B0604020202020204" pitchFamily="34" charset="0"/>
              </a:rPr>
              <a:t>Entregar </a:t>
            </a:r>
            <a:r>
              <a:rPr lang="es-CO" dirty="0">
                <a:latin typeface="Arial" panose="020B0604020202020204" pitchFamily="34" charset="0"/>
                <a:cs typeface="Arial" panose="020B0604020202020204" pitchFamily="34" charset="0"/>
              </a:rPr>
              <a:t>el Sistema </a:t>
            </a:r>
            <a:r>
              <a:rPr lang="es-CO" dirty="0" err="1">
                <a:latin typeface="Arial" panose="020B0604020202020204" pitchFamily="34" charset="0"/>
                <a:cs typeface="Arial" panose="020B0604020202020204" pitchFamily="34" charset="0"/>
              </a:rPr>
              <a:t>Inventory</a:t>
            </a:r>
            <a:r>
              <a:rPr lang="es-CO" dirty="0">
                <a:latin typeface="Arial" panose="020B0604020202020204" pitchFamily="34" charset="0"/>
                <a:cs typeface="Arial" panose="020B0604020202020204" pitchFamily="34" charset="0"/>
              </a:rPr>
              <a:t> </a:t>
            </a:r>
            <a:r>
              <a:rPr lang="es-CO" dirty="0" err="1">
                <a:latin typeface="Arial" panose="020B0604020202020204" pitchFamily="34" charset="0"/>
                <a:cs typeface="Arial" panose="020B0604020202020204" pitchFamily="34" charset="0"/>
              </a:rPr>
              <a:t>System</a:t>
            </a:r>
            <a:r>
              <a:rPr lang="es-CO" dirty="0">
                <a:latin typeface="Arial" panose="020B0604020202020204" pitchFamily="34" charset="0"/>
                <a:cs typeface="Arial" panose="020B0604020202020204" pitchFamily="34" charset="0"/>
              </a:rPr>
              <a:t> </a:t>
            </a:r>
            <a:r>
              <a:rPr lang="es-CO" dirty="0" err="1">
                <a:latin typeface="Arial" panose="020B0604020202020204" pitchFamily="34" charset="0"/>
                <a:cs typeface="Arial" panose="020B0604020202020204" pitchFamily="34" charset="0"/>
              </a:rPr>
              <a:t>R.T.E</a:t>
            </a:r>
            <a:r>
              <a:rPr lang="es-CO" dirty="0">
                <a:latin typeface="Arial" panose="020B0604020202020204" pitchFamily="34" charset="0"/>
                <a:cs typeface="Arial" panose="020B0604020202020204" pitchFamily="34" charset="0"/>
              </a:rPr>
              <a:t> para que se inicie un proceso sistematizado en el inventariado de la sede.</a:t>
            </a:r>
            <a:endParaRPr lang="es-MX" dirty="0">
              <a:latin typeface="Arial" panose="020B0604020202020204" pitchFamily="34" charset="0"/>
              <a:cs typeface="Arial" panose="020B0604020202020204" pitchFamily="34" charset="0"/>
            </a:endParaRPr>
          </a:p>
          <a:p>
            <a:pPr algn="l"/>
            <a:endParaRPr lang="es-CO" b="1" dirty="0" smtClean="0">
              <a:solidFill>
                <a:srgbClr val="92D050"/>
              </a:solidFill>
            </a:endParaRPr>
          </a:p>
        </p:txBody>
      </p:sp>
    </p:spTree>
    <p:extLst>
      <p:ext uri="{BB962C8B-B14F-4D97-AF65-F5344CB8AC3E}">
        <p14:creationId xmlns:p14="http://schemas.microsoft.com/office/powerpoint/2010/main" val="397334748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2356</TotalTime>
  <Words>1062</Words>
  <Application>Microsoft Office PowerPoint</Application>
  <PresentationFormat>Presentación en pantalla (4:3)</PresentationFormat>
  <Paragraphs>70</Paragraphs>
  <Slides>20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20</vt:i4>
      </vt:variant>
    </vt:vector>
  </HeadingPairs>
  <TitlesOfParts>
    <vt:vector size="23" baseType="lpstr">
      <vt:lpstr>Arial</vt:lpstr>
      <vt:lpstr>Calibri</vt:lpstr>
      <vt:lpstr>Tema de Office</vt:lpstr>
      <vt:lpstr>Presentación de PowerPoint</vt:lpstr>
      <vt:lpstr>FORMACIÓN I Trimestre ADSI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Julian</cp:lastModifiedBy>
  <cp:revision>208</cp:revision>
  <dcterms:created xsi:type="dcterms:W3CDTF">2014-06-25T16:18:26Z</dcterms:created>
  <dcterms:modified xsi:type="dcterms:W3CDTF">2019-04-10T19:57:59Z</dcterms:modified>
</cp:coreProperties>
</file>