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58" r:id="rId4"/>
    <p:sldId id="257"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066" y="6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09FC49-4CCE-5F7A-4358-C88654E0010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F7130B-38ED-683F-5E91-5542DEF4AD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35E191-2F98-AFEB-C37A-331BE73B6918}"/>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133FA7D7-5091-414B-636E-D674CD4601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F4F70AD-674C-D384-53EF-72CA01D24650}"/>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2639331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991D0B-5FA9-305F-2C95-7B70E4E359D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52B78F2F-06D9-BFA9-E808-9D620F8BC30C}"/>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CC0380-5FE9-0D84-207E-F6B73D04FF2F}"/>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8B07A02E-2128-3666-45C6-1932E142E9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8E09CE-201C-E400-CE10-3E4555BAFE52}"/>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209597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B363BC5-4A25-61C8-C617-0CE47D02FBA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6EA5E0A-9412-0913-118C-509627AEEF9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089371A-9702-5771-718C-034D56392081}"/>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0E151A6B-DF98-BB17-5EDC-C7753AF5386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69D1370-B181-B8FA-A742-BB9071651C93}"/>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1850113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315255-F84B-CF90-E0CC-7CA24C6B0D5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31ADCC8-2A45-6DA6-9FD3-A65FDD35CEE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F6C2B00-527A-A4EE-CF00-559DDD67E682}"/>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B535FD1A-7759-5863-E807-5FBF89CBC4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8A9850C-16B7-C804-6D26-866C0CF5437D}"/>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696265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8F554F-1789-6117-60E8-970789F4901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D22AB4D-EFCD-EE7B-AFA2-77F7AD20EE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539414A-C0FA-AA53-B25E-5D684AF5EBE5}"/>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C7617739-2411-7B6E-3C47-F615E8574C6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29CE4B8-71B2-1153-BE46-D501401296DB}"/>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1105935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8F774E4-D37D-159F-FB25-CDCF27137F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CAA2900-F26D-790C-F4E2-3E6DCCE7AF7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E2A7DBD-D6DC-FDDE-9DDD-95538C38395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5BF89D1-3FEA-CBC8-FDB0-FB2944DCC85D}"/>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6" name="页脚占位符 5">
            <a:extLst>
              <a:ext uri="{FF2B5EF4-FFF2-40B4-BE49-F238E27FC236}">
                <a16:creationId xmlns:a16="http://schemas.microsoft.com/office/drawing/2014/main" id="{A5C52B36-EB55-25BB-E9A0-E3B9C94540B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58D37E9-17E3-5716-EDED-58CE351CA992}"/>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545407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BAF6-29B1-F706-2E7F-61818DD1D32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121387F-FB55-B6E7-CD09-FEFF484E74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5DB0905-1AB3-825D-8389-AB76259107B8}"/>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504FEF3-EBC3-4C09-49C5-159E4C1406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2CFDFE4-FE66-AB0B-554C-34D4EBFEE89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83AEC505-F245-C8E9-B1AC-2FED10A98FF6}"/>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8" name="页脚占位符 7">
            <a:extLst>
              <a:ext uri="{FF2B5EF4-FFF2-40B4-BE49-F238E27FC236}">
                <a16:creationId xmlns:a16="http://schemas.microsoft.com/office/drawing/2014/main" id="{CA2C8F35-9ED4-291F-F22B-E34BDA6B121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8F3691E-C08B-C0DD-CD76-B3D34A329927}"/>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93861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EBF176-0032-0FBA-93B4-BEDA68AD104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D0820E0-42B3-0BA4-1AFB-89FB6408D24B}"/>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4" name="页脚占位符 3">
            <a:extLst>
              <a:ext uri="{FF2B5EF4-FFF2-40B4-BE49-F238E27FC236}">
                <a16:creationId xmlns:a16="http://schemas.microsoft.com/office/drawing/2014/main" id="{E04A1B9A-5795-672D-312B-3B65F83E8B2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43A3F3AE-EF47-E92C-92EE-68D28CFBF714}"/>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985011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572C1A3-59F9-0B40-EE8B-E69C83035DC0}"/>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3" name="页脚占位符 2">
            <a:extLst>
              <a:ext uri="{FF2B5EF4-FFF2-40B4-BE49-F238E27FC236}">
                <a16:creationId xmlns:a16="http://schemas.microsoft.com/office/drawing/2014/main" id="{2F509AD1-70B0-581E-F933-21E796CBBF3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24C2FD4-2BEC-62C5-E2DB-BAE8216ABCAD}"/>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33004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874420-4693-364C-4B91-CD50B71543F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7323952-9D74-64F7-A178-81F485C2DF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E2FAB5E7-096A-94B0-74D3-44AEE83DB1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D09DEB3-3E20-E864-453C-2309785FEE78}"/>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6" name="页脚占位符 5">
            <a:extLst>
              <a:ext uri="{FF2B5EF4-FFF2-40B4-BE49-F238E27FC236}">
                <a16:creationId xmlns:a16="http://schemas.microsoft.com/office/drawing/2014/main" id="{2CEE1133-0452-82EE-0568-7068B34A7E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9585B86-9A41-434F-6ABA-FDF5EFB18E02}"/>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259302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3EE89E3-E7C9-D928-0873-43441E8D86E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4C82721-BB0F-89C2-5469-2D19E8AA13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927BAE5-52E3-A895-ED78-D9E45DE98B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2998C4-7342-1134-E136-9B38FC5B5113}"/>
              </a:ext>
            </a:extLst>
          </p:cNvPr>
          <p:cNvSpPr>
            <a:spLocks noGrp="1"/>
          </p:cNvSpPr>
          <p:nvPr>
            <p:ph type="dt" sz="half" idx="10"/>
          </p:nvPr>
        </p:nvSpPr>
        <p:spPr/>
        <p:txBody>
          <a:bodyPr/>
          <a:lstStyle/>
          <a:p>
            <a:fld id="{2D35E14A-273F-452D-B571-CC4C8A5DCC62}" type="datetimeFigureOut">
              <a:rPr lang="zh-CN" altLang="en-US" smtClean="0"/>
              <a:t>2025/8/4</a:t>
            </a:fld>
            <a:endParaRPr lang="zh-CN" altLang="en-US"/>
          </a:p>
        </p:txBody>
      </p:sp>
      <p:sp>
        <p:nvSpPr>
          <p:cNvPr id="6" name="页脚占位符 5">
            <a:extLst>
              <a:ext uri="{FF2B5EF4-FFF2-40B4-BE49-F238E27FC236}">
                <a16:creationId xmlns:a16="http://schemas.microsoft.com/office/drawing/2014/main" id="{808E90A5-149B-EF24-9420-0A84AB6839E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32AE954-FB1A-7A67-F0C2-88A39AC3851F}"/>
              </a:ext>
            </a:extLst>
          </p:cNvPr>
          <p:cNvSpPr>
            <a:spLocks noGrp="1"/>
          </p:cNvSpPr>
          <p:nvPr>
            <p:ph type="sldNum" sz="quarter" idx="12"/>
          </p:nvPr>
        </p:nvSpPr>
        <p:spPr/>
        <p:txBody>
          <a:body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213602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2271429-EF25-9C1F-98AD-970BC047B3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E58DCD7-9FE1-D002-4714-CB50D182D6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18AE2CE-A9DD-D430-10A6-DCFC59DF21C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35E14A-273F-452D-B571-CC4C8A5DCC62}" type="datetimeFigureOut">
              <a:rPr lang="zh-CN" altLang="en-US" smtClean="0"/>
              <a:t>2025/8/4</a:t>
            </a:fld>
            <a:endParaRPr lang="zh-CN" altLang="en-US"/>
          </a:p>
        </p:txBody>
      </p:sp>
      <p:sp>
        <p:nvSpPr>
          <p:cNvPr id="5" name="页脚占位符 4">
            <a:extLst>
              <a:ext uri="{FF2B5EF4-FFF2-40B4-BE49-F238E27FC236}">
                <a16:creationId xmlns:a16="http://schemas.microsoft.com/office/drawing/2014/main" id="{6C8DF283-3CA3-0B19-3228-48723671B1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8DBD280-7A6D-7635-D959-DF9DDEA0E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B47485-76BB-4BB7-9E6E-2EA1D3EB0AD5}" type="slidenum">
              <a:rPr lang="zh-CN" altLang="en-US" smtClean="0"/>
              <a:t>‹#›</a:t>
            </a:fld>
            <a:endParaRPr lang="zh-CN" altLang="en-US"/>
          </a:p>
        </p:txBody>
      </p:sp>
    </p:spTree>
    <p:extLst>
      <p:ext uri="{BB962C8B-B14F-4D97-AF65-F5344CB8AC3E}">
        <p14:creationId xmlns:p14="http://schemas.microsoft.com/office/powerpoint/2010/main" val="334961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cpeditor.org/zh/docs/install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B277A9-0D29-89BF-E683-34E5FA052BC8}"/>
              </a:ext>
            </a:extLst>
          </p:cNvPr>
          <p:cNvSpPr>
            <a:spLocks noGrp="1"/>
          </p:cNvSpPr>
          <p:nvPr>
            <p:ph type="ctrTitle"/>
          </p:nvPr>
        </p:nvSpPr>
        <p:spPr/>
        <p:txBody>
          <a:bodyPr/>
          <a:lstStyle/>
          <a:p>
            <a:r>
              <a:rPr lang="zh-CN" altLang="en-US" dirty="0"/>
              <a:t>关于大学算竞入门你可能需要知道的几件事</a:t>
            </a:r>
          </a:p>
        </p:txBody>
      </p:sp>
      <p:sp>
        <p:nvSpPr>
          <p:cNvPr id="3" name="副标题 2">
            <a:extLst>
              <a:ext uri="{FF2B5EF4-FFF2-40B4-BE49-F238E27FC236}">
                <a16:creationId xmlns:a16="http://schemas.microsoft.com/office/drawing/2014/main" id="{490004EF-01BF-E0E9-D0F6-24F04CF6A127}"/>
              </a:ext>
            </a:extLst>
          </p:cNvPr>
          <p:cNvSpPr>
            <a:spLocks noGrp="1"/>
          </p:cNvSpPr>
          <p:nvPr>
            <p:ph type="subTitle" idx="1"/>
          </p:nvPr>
        </p:nvSpPr>
        <p:spPr/>
        <p:txBody>
          <a:bodyPr/>
          <a:lstStyle/>
          <a:p>
            <a:r>
              <a:rPr lang="zh-CN" altLang="en-US" dirty="0"/>
              <a:t>参考文献来源网络，分别在页下均有标注</a:t>
            </a:r>
            <a:endParaRPr lang="en-US" altLang="zh-CN" dirty="0"/>
          </a:p>
          <a:p>
            <a:r>
              <a:rPr lang="zh-CN" altLang="en-US" dirty="0"/>
              <a:t>本人水平很一般，如果有任何错误或纰漏，还望各位在视频弹幕或评论内指出，谢谢各位的聆听</a:t>
            </a:r>
          </a:p>
        </p:txBody>
      </p:sp>
    </p:spTree>
    <p:extLst>
      <p:ext uri="{BB962C8B-B14F-4D97-AF65-F5344CB8AC3E}">
        <p14:creationId xmlns:p14="http://schemas.microsoft.com/office/powerpoint/2010/main" val="1928374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946FEEB-57D6-29D4-4254-0C706FAE180E}"/>
              </a:ext>
            </a:extLst>
          </p:cNvPr>
          <p:cNvSpPr>
            <a:spLocks noGrp="1"/>
          </p:cNvSpPr>
          <p:nvPr>
            <p:ph idx="1"/>
          </p:nvPr>
        </p:nvSpPr>
        <p:spPr>
          <a:xfrm>
            <a:off x="897774" y="522212"/>
            <a:ext cx="10456025" cy="6144595"/>
          </a:xfrm>
        </p:spPr>
        <p:txBody>
          <a:bodyPr>
            <a:normAutofit lnSpcReduction="10000"/>
          </a:bodyPr>
          <a:lstStyle/>
          <a:p>
            <a:pPr lvl="1"/>
            <a:r>
              <a:rPr lang="en-US" altLang="zh-CN" dirty="0"/>
              <a:t>2. </a:t>
            </a:r>
            <a:r>
              <a:rPr lang="zh-CN" altLang="en-US" dirty="0"/>
              <a:t>团体程序设计天梯赛</a:t>
            </a:r>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r>
              <a:rPr lang="zh-CN" altLang="en-US" dirty="0"/>
              <a:t>其实不难看出在</a:t>
            </a:r>
            <a:r>
              <a:rPr lang="en-US" altLang="zh-CN" dirty="0"/>
              <a:t>C++</a:t>
            </a:r>
            <a:r>
              <a:rPr lang="zh-CN" altLang="en-US" dirty="0"/>
              <a:t>标准上，天梯赛的要求是放宽了的，但是对于电子材料与纸质材料的把控上要求更加严格了，因为是线上比赛，所以也不允许在赛时如厕，这个各位需要注意。</a:t>
            </a:r>
            <a:endParaRPr lang="en-US" altLang="zh-CN" dirty="0"/>
          </a:p>
          <a:p>
            <a:pPr lvl="2"/>
            <a:r>
              <a:rPr lang="zh-CN" altLang="en-US" dirty="0"/>
              <a:t>其实这个相比于其他比赛，更难蚌的一点是，</a:t>
            </a:r>
            <a:r>
              <a:rPr lang="en-US" altLang="zh-CN" dirty="0"/>
              <a:t>DEV</a:t>
            </a:r>
            <a:r>
              <a:rPr lang="zh-CN" altLang="en-US" dirty="0"/>
              <a:t>在使用</a:t>
            </a:r>
            <a:r>
              <a:rPr lang="en-US" altLang="zh-CN" dirty="0"/>
              <a:t>STL</a:t>
            </a:r>
            <a:r>
              <a:rPr lang="zh-CN" altLang="en-US" dirty="0"/>
              <a:t>容器时如果报错，会弹出头文件，但是这东西属于一开始存储的电子资料，所以说你是需要及时关掉的！</a:t>
            </a:r>
            <a:endParaRPr lang="en-US" altLang="zh-CN" dirty="0"/>
          </a:p>
          <a:p>
            <a:pPr lvl="2"/>
            <a:r>
              <a:rPr lang="zh-CN" altLang="en-US" dirty="0"/>
              <a:t>而且在赛前询问主办方编辑器相关要求时，主办方提到：尽量不要使用带有自动补全的编辑器，而且你使用的编辑器必须是</a:t>
            </a:r>
            <a:r>
              <a:rPr lang="zh-CN" altLang="en-US" b="1" dirty="0"/>
              <a:t>原生无插件</a:t>
            </a:r>
            <a:r>
              <a:rPr lang="zh-CN" altLang="en-US" dirty="0"/>
              <a:t>的，因此之前笔者讲到的那几个依赖插件的编辑器也就一概被否决了，各位需要注意。</a:t>
            </a:r>
            <a:endParaRPr lang="en-US" altLang="zh-CN" dirty="0"/>
          </a:p>
          <a:p>
            <a:pPr lvl="2"/>
            <a:r>
              <a:rPr lang="zh-CN" altLang="en-US" dirty="0"/>
              <a:t>需要注意的是，题目会有格式错误（如换行前多了个空格，或不应换行的地方换行）</a:t>
            </a:r>
            <a:endParaRPr lang="en-US" altLang="zh-CN" dirty="0"/>
          </a:p>
          <a:p>
            <a:pPr lvl="2"/>
            <a:r>
              <a:rPr lang="zh-CN" altLang="en-US" dirty="0"/>
              <a:t>赛制为</a:t>
            </a:r>
            <a:r>
              <a:rPr lang="en-US" altLang="zh-CN" dirty="0"/>
              <a:t>IOI</a:t>
            </a:r>
            <a:r>
              <a:rPr lang="zh-CN" altLang="en-US" dirty="0"/>
              <a:t>赛制，</a:t>
            </a:r>
            <a:r>
              <a:rPr lang="en-US" altLang="zh-CN" dirty="0"/>
              <a:t>3</a:t>
            </a:r>
            <a:r>
              <a:rPr lang="zh-CN" altLang="en-US" dirty="0"/>
              <a:t>小时</a:t>
            </a:r>
            <a:endParaRPr lang="en-US" altLang="zh-CN" dirty="0"/>
          </a:p>
        </p:txBody>
      </p:sp>
      <p:pic>
        <p:nvPicPr>
          <p:cNvPr id="5" name="图片 4">
            <a:extLst>
              <a:ext uri="{FF2B5EF4-FFF2-40B4-BE49-F238E27FC236}">
                <a16:creationId xmlns:a16="http://schemas.microsoft.com/office/drawing/2014/main" id="{B2DFED7C-94CA-75CA-C5A0-56F21B274C08}"/>
              </a:ext>
            </a:extLst>
          </p:cNvPr>
          <p:cNvPicPr>
            <a:picLocks noChangeAspect="1"/>
          </p:cNvPicPr>
          <p:nvPr/>
        </p:nvPicPr>
        <p:blipFill>
          <a:blip r:embed="rId2"/>
          <a:stretch>
            <a:fillRect/>
          </a:stretch>
        </p:blipFill>
        <p:spPr>
          <a:xfrm>
            <a:off x="1635325" y="941904"/>
            <a:ext cx="4786949" cy="993001"/>
          </a:xfrm>
          <a:prstGeom prst="rect">
            <a:avLst/>
          </a:prstGeom>
        </p:spPr>
      </p:pic>
      <p:pic>
        <p:nvPicPr>
          <p:cNvPr id="7" name="图片 6">
            <a:extLst>
              <a:ext uri="{FF2B5EF4-FFF2-40B4-BE49-F238E27FC236}">
                <a16:creationId xmlns:a16="http://schemas.microsoft.com/office/drawing/2014/main" id="{62C40C74-F440-B4F4-7271-2DFFC2AF6293}"/>
              </a:ext>
            </a:extLst>
          </p:cNvPr>
          <p:cNvPicPr>
            <a:picLocks noChangeAspect="1"/>
          </p:cNvPicPr>
          <p:nvPr/>
        </p:nvPicPr>
        <p:blipFill>
          <a:blip r:embed="rId3"/>
          <a:stretch>
            <a:fillRect/>
          </a:stretch>
        </p:blipFill>
        <p:spPr>
          <a:xfrm>
            <a:off x="1484617" y="1934905"/>
            <a:ext cx="9222766" cy="887436"/>
          </a:xfrm>
          <a:prstGeom prst="rect">
            <a:avLst/>
          </a:prstGeom>
        </p:spPr>
      </p:pic>
      <p:pic>
        <p:nvPicPr>
          <p:cNvPr id="9" name="图片 8">
            <a:extLst>
              <a:ext uri="{FF2B5EF4-FFF2-40B4-BE49-F238E27FC236}">
                <a16:creationId xmlns:a16="http://schemas.microsoft.com/office/drawing/2014/main" id="{0650470F-DA02-4B1A-D974-378CE931BD23}"/>
              </a:ext>
            </a:extLst>
          </p:cNvPr>
          <p:cNvPicPr>
            <a:picLocks noChangeAspect="1"/>
          </p:cNvPicPr>
          <p:nvPr/>
        </p:nvPicPr>
        <p:blipFill>
          <a:blip r:embed="rId4"/>
          <a:stretch>
            <a:fillRect/>
          </a:stretch>
        </p:blipFill>
        <p:spPr>
          <a:xfrm>
            <a:off x="4028799" y="1213874"/>
            <a:ext cx="6482542" cy="721031"/>
          </a:xfrm>
          <a:prstGeom prst="rect">
            <a:avLst/>
          </a:prstGeom>
        </p:spPr>
      </p:pic>
    </p:spTree>
    <p:extLst>
      <p:ext uri="{BB962C8B-B14F-4D97-AF65-F5344CB8AC3E}">
        <p14:creationId xmlns:p14="http://schemas.microsoft.com/office/powerpoint/2010/main" val="13562750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DD34465-AD7A-4AFA-9EA1-259D1F54DB51}"/>
              </a:ext>
            </a:extLst>
          </p:cNvPr>
          <p:cNvSpPr>
            <a:spLocks noGrp="1"/>
          </p:cNvSpPr>
          <p:nvPr>
            <p:ph idx="1"/>
          </p:nvPr>
        </p:nvSpPr>
        <p:spPr>
          <a:xfrm>
            <a:off x="838200" y="623151"/>
            <a:ext cx="10515600" cy="2805849"/>
          </a:xfrm>
        </p:spPr>
        <p:txBody>
          <a:bodyPr>
            <a:normAutofit lnSpcReduction="10000"/>
          </a:bodyPr>
          <a:lstStyle/>
          <a:p>
            <a:pPr lvl="1"/>
            <a:r>
              <a:rPr lang="en-US" altLang="zh-CN" dirty="0"/>
              <a:t>3. </a:t>
            </a:r>
            <a:r>
              <a:rPr lang="zh-CN" altLang="en-US" dirty="0"/>
              <a:t>百度之星程序设计大赛</a:t>
            </a:r>
            <a:endParaRPr lang="en-US" altLang="zh-CN" dirty="0"/>
          </a:p>
          <a:p>
            <a:pPr lvl="2"/>
            <a:r>
              <a:rPr lang="zh-CN" altLang="en-US" dirty="0"/>
              <a:t>百度之星的规则，笔者并未搜到完整的条文规定。</a:t>
            </a:r>
            <a:endParaRPr lang="en-US" altLang="zh-CN" dirty="0"/>
          </a:p>
          <a:p>
            <a:pPr lvl="2"/>
            <a:r>
              <a:rPr lang="zh-CN" altLang="en-US" dirty="0"/>
              <a:t>但通过几场比赛之后看出，其实要求相比天梯赛，是要宽松的</a:t>
            </a:r>
            <a:endParaRPr lang="en-US" altLang="zh-CN" dirty="0"/>
          </a:p>
          <a:p>
            <a:pPr lvl="2"/>
            <a:r>
              <a:rPr lang="zh-CN" altLang="en-US" dirty="0"/>
              <a:t>首先，虽然是线上比赛，但实际上是可以中途上厕所的，其次，对于选用的编辑器，也没有严格的要求，几乎主流编辑器都可以使用</a:t>
            </a:r>
            <a:r>
              <a:rPr lang="zh-CN" altLang="en-US" sz="1200" i="1" u="sng" dirty="0">
                <a:solidFill>
                  <a:schemeClr val="accent1"/>
                </a:solidFill>
              </a:rPr>
              <a:t>（我第一次打就是用</a:t>
            </a:r>
            <a:r>
              <a:rPr lang="en-US" altLang="zh-CN" sz="1200" i="1" u="sng" dirty="0" err="1">
                <a:solidFill>
                  <a:schemeClr val="accent1"/>
                </a:solidFill>
              </a:rPr>
              <a:t>nvim</a:t>
            </a:r>
            <a:r>
              <a:rPr lang="zh-CN" altLang="en-US" sz="1200" i="1" u="sng" dirty="0">
                <a:solidFill>
                  <a:schemeClr val="accent1"/>
                </a:solidFill>
              </a:rPr>
              <a:t>打的</a:t>
            </a:r>
            <a:r>
              <a:rPr lang="zh-CN" altLang="en-US" dirty="0"/>
              <a:t>），而且</a:t>
            </a:r>
            <a:r>
              <a:rPr lang="en-US" altLang="zh-CN" dirty="0"/>
              <a:t>C++</a:t>
            </a:r>
            <a:r>
              <a:rPr lang="zh-CN" altLang="en-US" dirty="0"/>
              <a:t>版本也很友好，几乎你能在算竞中用到的绝大多数新特性均是支持的，粗略估计是</a:t>
            </a:r>
            <a:r>
              <a:rPr lang="en-US" altLang="zh-CN" dirty="0"/>
              <a:t>C++20,</a:t>
            </a:r>
            <a:r>
              <a:rPr lang="zh-CN" altLang="en-US" dirty="0"/>
              <a:t>（如果有误还望各位指正）。</a:t>
            </a:r>
            <a:endParaRPr lang="en-US" altLang="zh-CN" dirty="0"/>
          </a:p>
          <a:p>
            <a:pPr lvl="2"/>
            <a:r>
              <a:rPr lang="zh-CN" altLang="en-US" dirty="0"/>
              <a:t>可以使用纸质材料</a:t>
            </a:r>
            <a:endParaRPr lang="en-US" altLang="zh-CN" dirty="0"/>
          </a:p>
          <a:p>
            <a:pPr lvl="2"/>
            <a:r>
              <a:rPr lang="zh-CN" altLang="en-US" dirty="0"/>
              <a:t>赛制为</a:t>
            </a:r>
            <a:r>
              <a:rPr lang="en-US" altLang="zh-CN" dirty="0"/>
              <a:t>ACM</a:t>
            </a:r>
            <a:r>
              <a:rPr lang="zh-CN" altLang="en-US" dirty="0"/>
              <a:t>赛制， </a:t>
            </a:r>
            <a:r>
              <a:rPr lang="en-US" altLang="zh-CN" dirty="0"/>
              <a:t>3</a:t>
            </a:r>
            <a:r>
              <a:rPr lang="zh-CN" altLang="en-US" dirty="0"/>
              <a:t>小时。</a:t>
            </a:r>
            <a:endParaRPr lang="en-US" altLang="zh-CN" dirty="0"/>
          </a:p>
          <a:p>
            <a:pPr lvl="2"/>
            <a:endParaRPr lang="en-US" altLang="zh-CN" dirty="0"/>
          </a:p>
        </p:txBody>
      </p:sp>
      <p:pic>
        <p:nvPicPr>
          <p:cNvPr id="5" name="图片 4">
            <a:extLst>
              <a:ext uri="{FF2B5EF4-FFF2-40B4-BE49-F238E27FC236}">
                <a16:creationId xmlns:a16="http://schemas.microsoft.com/office/drawing/2014/main" id="{5E48F66F-6EA8-1CAB-1D88-7ED4D9858F35}"/>
              </a:ext>
            </a:extLst>
          </p:cNvPr>
          <p:cNvPicPr>
            <a:picLocks noChangeAspect="1"/>
          </p:cNvPicPr>
          <p:nvPr/>
        </p:nvPicPr>
        <p:blipFill>
          <a:blip r:embed="rId2"/>
          <a:stretch>
            <a:fillRect/>
          </a:stretch>
        </p:blipFill>
        <p:spPr>
          <a:xfrm>
            <a:off x="3081257" y="3429000"/>
            <a:ext cx="6029486" cy="2416777"/>
          </a:xfrm>
          <a:prstGeom prst="rect">
            <a:avLst/>
          </a:prstGeom>
        </p:spPr>
      </p:pic>
    </p:spTree>
    <p:extLst>
      <p:ext uri="{BB962C8B-B14F-4D97-AF65-F5344CB8AC3E}">
        <p14:creationId xmlns:p14="http://schemas.microsoft.com/office/powerpoint/2010/main" val="3254802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6036C89-52AA-D6FF-3BB3-8CCECCC11654}"/>
              </a:ext>
            </a:extLst>
          </p:cNvPr>
          <p:cNvSpPr>
            <a:spLocks noGrp="1"/>
          </p:cNvSpPr>
          <p:nvPr>
            <p:ph idx="1"/>
          </p:nvPr>
        </p:nvSpPr>
        <p:spPr>
          <a:xfrm>
            <a:off x="987829" y="714591"/>
            <a:ext cx="10515600" cy="5428818"/>
          </a:xfrm>
        </p:spPr>
        <p:txBody>
          <a:bodyPr/>
          <a:lstStyle/>
          <a:p>
            <a:pPr lvl="1"/>
            <a:r>
              <a:rPr lang="en-US" altLang="zh-CN" dirty="0"/>
              <a:t>4. </a:t>
            </a:r>
            <a:r>
              <a:rPr lang="zh-CN" altLang="en-US" dirty="0"/>
              <a:t>睿抗机器人大赛编程赛道（</a:t>
            </a:r>
            <a:r>
              <a:rPr lang="en-US" altLang="zh-CN" dirty="0"/>
              <a:t>CAIP</a:t>
            </a:r>
            <a:r>
              <a:rPr lang="zh-CN" altLang="en-US" dirty="0"/>
              <a:t>）</a:t>
            </a:r>
            <a:endParaRPr lang="en-US" altLang="zh-CN" dirty="0"/>
          </a:p>
          <a:p>
            <a:pPr lvl="2"/>
            <a:r>
              <a:rPr lang="zh-CN" altLang="en-US" dirty="0"/>
              <a:t>几乎可以说是大学生算法竞赛领域最容易获奖的比赛之一了</a:t>
            </a:r>
            <a:endParaRPr lang="en-US" altLang="zh-CN" dirty="0"/>
          </a:p>
          <a:p>
            <a:pPr lvl="2"/>
            <a:r>
              <a:rPr lang="zh-CN" altLang="en-US" dirty="0"/>
              <a:t>对于编译器具体的版本与</a:t>
            </a:r>
            <a:r>
              <a:rPr lang="en-US" altLang="zh-CN" dirty="0"/>
              <a:t>C++</a:t>
            </a:r>
            <a:r>
              <a:rPr lang="zh-CN" altLang="en-US" dirty="0"/>
              <a:t>版本的限制我也并没有查到，但是反正是</a:t>
            </a:r>
            <a:r>
              <a:rPr lang="en-US" altLang="zh-CN" dirty="0"/>
              <a:t>IOI</a:t>
            </a:r>
            <a:r>
              <a:rPr lang="zh-CN" altLang="en-US" dirty="0"/>
              <a:t>赛制，只要过了编译就交！</a:t>
            </a:r>
            <a:endParaRPr lang="en-US" altLang="zh-CN" dirty="0"/>
          </a:p>
          <a:p>
            <a:pPr lvl="2"/>
            <a:r>
              <a:rPr lang="zh-CN" altLang="en-US" dirty="0"/>
              <a:t>比赛是线上比赛，平台才用和天梯赛一样的</a:t>
            </a:r>
            <a:r>
              <a:rPr lang="en-US" altLang="zh-CN" dirty="0"/>
              <a:t>PTA</a:t>
            </a:r>
            <a:r>
              <a:rPr lang="zh-CN" altLang="en-US" dirty="0"/>
              <a:t>平台，需要注意的是，在前文天梯赛中提到过会有格式错误的问题，在这个竞赛中，不是所有题都会格式错误，而是一些题会，需要注意！</a:t>
            </a:r>
            <a:endParaRPr lang="en-US" altLang="zh-CN" dirty="0"/>
          </a:p>
          <a:p>
            <a:pPr lvl="2"/>
            <a:r>
              <a:rPr lang="zh-CN" altLang="en-US" dirty="0"/>
              <a:t>在编译器的选用上相比天梯赛放宽，但仍不能使用纸质与电子材料</a:t>
            </a:r>
            <a:endParaRPr lang="en-US" altLang="zh-CN" dirty="0"/>
          </a:p>
          <a:p>
            <a:pPr lvl="2"/>
            <a:r>
              <a:rPr lang="zh-CN" altLang="en-US" dirty="0"/>
              <a:t>赛制 </a:t>
            </a:r>
            <a:r>
              <a:rPr lang="en-US" altLang="zh-CN" dirty="0"/>
              <a:t>IOI</a:t>
            </a:r>
            <a:r>
              <a:rPr lang="zh-CN" altLang="en-US" dirty="0"/>
              <a:t>， 时长两小时</a:t>
            </a:r>
            <a:endParaRPr lang="en-US" altLang="zh-CN" dirty="0"/>
          </a:p>
          <a:p>
            <a:pPr lvl="2"/>
            <a:endParaRPr lang="zh-CN" altLang="en-US" dirty="0"/>
          </a:p>
        </p:txBody>
      </p:sp>
      <p:pic>
        <p:nvPicPr>
          <p:cNvPr id="5" name="图片 4">
            <a:extLst>
              <a:ext uri="{FF2B5EF4-FFF2-40B4-BE49-F238E27FC236}">
                <a16:creationId xmlns:a16="http://schemas.microsoft.com/office/drawing/2014/main" id="{A810C89E-A753-C900-5A8A-B2516D159865}"/>
              </a:ext>
            </a:extLst>
          </p:cNvPr>
          <p:cNvPicPr>
            <a:picLocks noChangeAspect="1"/>
          </p:cNvPicPr>
          <p:nvPr/>
        </p:nvPicPr>
        <p:blipFill>
          <a:blip r:embed="rId2"/>
          <a:stretch>
            <a:fillRect/>
          </a:stretch>
        </p:blipFill>
        <p:spPr>
          <a:xfrm>
            <a:off x="1364225" y="4200038"/>
            <a:ext cx="3943900" cy="1943371"/>
          </a:xfrm>
          <a:prstGeom prst="rect">
            <a:avLst/>
          </a:prstGeom>
        </p:spPr>
      </p:pic>
    </p:spTree>
    <p:extLst>
      <p:ext uri="{BB962C8B-B14F-4D97-AF65-F5344CB8AC3E}">
        <p14:creationId xmlns:p14="http://schemas.microsoft.com/office/powerpoint/2010/main" val="2191133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FD6A9F-7C8D-65A7-69E8-DA33F852E1F3}"/>
              </a:ext>
            </a:extLst>
          </p:cNvPr>
          <p:cNvSpPr>
            <a:spLocks noGrp="1"/>
          </p:cNvSpPr>
          <p:nvPr>
            <p:ph idx="1"/>
          </p:nvPr>
        </p:nvSpPr>
        <p:spPr>
          <a:xfrm>
            <a:off x="838200" y="681340"/>
            <a:ext cx="10515600" cy="5495319"/>
          </a:xfrm>
        </p:spPr>
        <p:txBody>
          <a:bodyPr/>
          <a:lstStyle/>
          <a:p>
            <a:pPr lvl="1"/>
            <a:r>
              <a:rPr lang="en-US" altLang="zh-CN" dirty="0"/>
              <a:t>5. </a:t>
            </a:r>
            <a:r>
              <a:rPr lang="zh-CN" altLang="en-US" dirty="0"/>
              <a:t>大学生程序设计竞赛</a:t>
            </a:r>
            <a:endParaRPr lang="en-US" altLang="zh-CN" dirty="0"/>
          </a:p>
          <a:p>
            <a:pPr lvl="2"/>
            <a:r>
              <a:rPr lang="zh-CN" altLang="en-US" dirty="0"/>
              <a:t>即</a:t>
            </a:r>
            <a:r>
              <a:rPr lang="en-US" altLang="zh-CN" dirty="0"/>
              <a:t>XCPC(ICPC </a:t>
            </a:r>
            <a:r>
              <a:rPr lang="zh-CN" altLang="en-US" dirty="0"/>
              <a:t>、 </a:t>
            </a:r>
            <a:r>
              <a:rPr lang="en-US" altLang="zh-CN" dirty="0"/>
              <a:t>CCPC)</a:t>
            </a:r>
          </a:p>
          <a:p>
            <a:pPr lvl="2"/>
            <a:r>
              <a:rPr lang="zh-CN" altLang="en-US" dirty="0"/>
              <a:t>这个竞赛可以讲的太多了，其实不是很想说</a:t>
            </a:r>
            <a:endParaRPr lang="en-US" altLang="zh-CN" dirty="0"/>
          </a:p>
          <a:p>
            <a:pPr lvl="2"/>
            <a:r>
              <a:rPr lang="zh-CN" altLang="en-US" dirty="0"/>
              <a:t>难度可以说是这几个里头最高的了，因此也就是最有含金量和企业认可度的比赛了</a:t>
            </a:r>
            <a:endParaRPr lang="en-US" altLang="zh-CN" dirty="0"/>
          </a:p>
          <a:p>
            <a:pPr lvl="2"/>
            <a:endParaRPr lang="en-US" altLang="zh-CN" dirty="0"/>
          </a:p>
          <a:p>
            <a:pPr lvl="2"/>
            <a:r>
              <a:rPr lang="zh-CN" altLang="en-US" dirty="0"/>
              <a:t>是三人组队比赛，</a:t>
            </a:r>
            <a:r>
              <a:rPr lang="en-US" altLang="zh-CN" dirty="0"/>
              <a:t>ACM</a:t>
            </a:r>
            <a:r>
              <a:rPr lang="zh-CN" altLang="en-US" dirty="0"/>
              <a:t>赛制，需要在五个小时内作答 </a:t>
            </a:r>
            <a:r>
              <a:rPr lang="en-US" altLang="zh-CN" dirty="0"/>
              <a:t>10-13</a:t>
            </a:r>
            <a:r>
              <a:rPr lang="zh-CN" altLang="en-US" dirty="0"/>
              <a:t>道题目，有些赛站会是英文题面。</a:t>
            </a:r>
            <a:endParaRPr lang="en-US" altLang="zh-CN" dirty="0"/>
          </a:p>
          <a:p>
            <a:pPr lvl="2"/>
            <a:r>
              <a:rPr lang="zh-CN" altLang="en-US" dirty="0"/>
              <a:t>是线下比赛，而且是要去到对应高校的比赛 （拿奖</a:t>
            </a:r>
            <a:r>
              <a:rPr lang="en-US" altLang="zh-CN" dirty="0"/>
              <a:t>=</a:t>
            </a:r>
            <a:r>
              <a:rPr lang="zh-CN" altLang="en-US" dirty="0"/>
              <a:t>公费旅游，没拿奖</a:t>
            </a:r>
            <a:r>
              <a:rPr lang="en-US" altLang="zh-CN" dirty="0"/>
              <a:t>=</a:t>
            </a:r>
            <a:r>
              <a:rPr lang="zh-CN" altLang="en-US" dirty="0"/>
              <a:t>自费旅游，牌子只是附带品！）</a:t>
            </a:r>
            <a:endParaRPr lang="en-US" altLang="zh-CN" dirty="0"/>
          </a:p>
          <a:p>
            <a:pPr lvl="2"/>
            <a:r>
              <a:rPr lang="zh-CN" altLang="en-US" dirty="0"/>
              <a:t>还可以品鉴各大高校给参赛选手们准备的精美午饭和神秘伴手礼！</a:t>
            </a:r>
            <a:endParaRPr lang="en-US" altLang="zh-CN" dirty="0"/>
          </a:p>
          <a:p>
            <a:pPr lvl="2"/>
            <a:r>
              <a:rPr lang="zh-CN" altLang="en-US" dirty="0"/>
              <a:t>大体分为以及难度划分为： 省赛 </a:t>
            </a:r>
            <a:r>
              <a:rPr lang="en-US" altLang="zh-CN" dirty="0"/>
              <a:t>&lt; </a:t>
            </a:r>
            <a:r>
              <a:rPr lang="zh-CN" altLang="en-US" dirty="0"/>
              <a:t>邀请赛 </a:t>
            </a:r>
            <a:r>
              <a:rPr lang="en-US" altLang="zh-CN" dirty="0"/>
              <a:t>&lt;&lt;</a:t>
            </a:r>
            <a:r>
              <a:rPr lang="zh-CN" altLang="en-US" dirty="0"/>
              <a:t> 区域赛</a:t>
            </a:r>
            <a:endParaRPr lang="en-US" altLang="zh-CN" dirty="0"/>
          </a:p>
          <a:p>
            <a:pPr lvl="2"/>
            <a:r>
              <a:rPr lang="en-US" altLang="zh-CN" dirty="0"/>
              <a:t>      </a:t>
            </a:r>
            <a:r>
              <a:rPr lang="zh-CN" altLang="en-US" dirty="0"/>
              <a:t>参赛过程中是可以携带任意纸质材料的。</a:t>
            </a:r>
            <a:endParaRPr lang="en-US" altLang="zh-CN" dirty="0"/>
          </a:p>
          <a:p>
            <a:pPr lvl="3"/>
            <a:endParaRPr lang="en-US" altLang="zh-CN" dirty="0"/>
          </a:p>
          <a:p>
            <a:pPr lvl="3"/>
            <a:endParaRPr lang="en-US" altLang="zh-CN" dirty="0"/>
          </a:p>
          <a:p>
            <a:pPr lvl="3"/>
            <a:r>
              <a:rPr lang="en-US" altLang="zh-CN" dirty="0"/>
              <a:t>Ps . </a:t>
            </a:r>
            <a:r>
              <a:rPr lang="zh-CN" altLang="en-US" dirty="0"/>
              <a:t>参赛过程中还会有神秘窃听风云环节！比如什么讨论正解时被隔壁听到反而先</a:t>
            </a:r>
            <a:r>
              <a:rPr lang="en-US" altLang="zh-CN" dirty="0"/>
              <a:t>A</a:t>
            </a:r>
            <a:r>
              <a:rPr lang="zh-CN" altLang="en-US" dirty="0"/>
              <a:t>掉题目（）</a:t>
            </a:r>
            <a:endParaRPr lang="en-US" altLang="zh-CN" dirty="0"/>
          </a:p>
        </p:txBody>
      </p:sp>
      <p:pic>
        <p:nvPicPr>
          <p:cNvPr id="5" name="图片 4">
            <a:extLst>
              <a:ext uri="{FF2B5EF4-FFF2-40B4-BE49-F238E27FC236}">
                <a16:creationId xmlns:a16="http://schemas.microsoft.com/office/drawing/2014/main" id="{3237FF87-22DD-E849-D8E2-CE85E3CC6B49}"/>
              </a:ext>
            </a:extLst>
          </p:cNvPr>
          <p:cNvPicPr>
            <a:picLocks noChangeAspect="1"/>
          </p:cNvPicPr>
          <p:nvPr/>
        </p:nvPicPr>
        <p:blipFill>
          <a:blip r:embed="rId2"/>
          <a:stretch>
            <a:fillRect/>
          </a:stretch>
        </p:blipFill>
        <p:spPr>
          <a:xfrm>
            <a:off x="375932" y="4671041"/>
            <a:ext cx="1669000" cy="1955114"/>
          </a:xfrm>
          <a:prstGeom prst="rect">
            <a:avLst/>
          </a:prstGeom>
        </p:spPr>
      </p:pic>
      <p:pic>
        <p:nvPicPr>
          <p:cNvPr id="7" name="图片 6">
            <a:extLst>
              <a:ext uri="{FF2B5EF4-FFF2-40B4-BE49-F238E27FC236}">
                <a16:creationId xmlns:a16="http://schemas.microsoft.com/office/drawing/2014/main" id="{09010123-8C03-AE8C-8A3E-A4C92FF78865}"/>
              </a:ext>
            </a:extLst>
          </p:cNvPr>
          <p:cNvPicPr>
            <a:picLocks noChangeAspect="1"/>
          </p:cNvPicPr>
          <p:nvPr/>
        </p:nvPicPr>
        <p:blipFill>
          <a:blip r:embed="rId3"/>
          <a:stretch>
            <a:fillRect/>
          </a:stretch>
        </p:blipFill>
        <p:spPr>
          <a:xfrm>
            <a:off x="9366962" y="3428998"/>
            <a:ext cx="2237605" cy="1880211"/>
          </a:xfrm>
          <a:prstGeom prst="rect">
            <a:avLst/>
          </a:prstGeom>
        </p:spPr>
      </p:pic>
    </p:spTree>
    <p:extLst>
      <p:ext uri="{BB962C8B-B14F-4D97-AF65-F5344CB8AC3E}">
        <p14:creationId xmlns:p14="http://schemas.microsoft.com/office/powerpoint/2010/main" val="1035023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6F2D8-EC23-7446-67BA-3E16D6978B30}"/>
              </a:ext>
            </a:extLst>
          </p:cNvPr>
          <p:cNvSpPr>
            <a:spLocks noGrp="1"/>
          </p:cNvSpPr>
          <p:nvPr>
            <p:ph type="title"/>
          </p:nvPr>
        </p:nvSpPr>
        <p:spPr/>
        <p:txBody>
          <a:bodyPr/>
          <a:lstStyle/>
          <a:p>
            <a:r>
              <a:rPr lang="zh-CN" altLang="en-US" dirty="0"/>
              <a:t>比较有代表性的在线网站</a:t>
            </a:r>
          </a:p>
        </p:txBody>
      </p:sp>
      <p:sp>
        <p:nvSpPr>
          <p:cNvPr id="3" name="内容占位符 2">
            <a:extLst>
              <a:ext uri="{FF2B5EF4-FFF2-40B4-BE49-F238E27FC236}">
                <a16:creationId xmlns:a16="http://schemas.microsoft.com/office/drawing/2014/main" id="{C8776255-8A54-F449-0B8F-9FAFF4487362}"/>
              </a:ext>
            </a:extLst>
          </p:cNvPr>
          <p:cNvSpPr>
            <a:spLocks noGrp="1"/>
          </p:cNvSpPr>
          <p:nvPr>
            <p:ph idx="1"/>
          </p:nvPr>
        </p:nvSpPr>
        <p:spPr/>
        <p:txBody>
          <a:bodyPr>
            <a:normAutofit fontScale="92500"/>
          </a:bodyPr>
          <a:lstStyle/>
          <a:p>
            <a:r>
              <a:rPr lang="en-US" altLang="zh-CN" dirty="0"/>
              <a:t>1. </a:t>
            </a:r>
            <a:r>
              <a:rPr lang="en-US" altLang="zh-CN" dirty="0" err="1"/>
              <a:t>luogu</a:t>
            </a:r>
            <a:r>
              <a:rPr lang="zh-CN" altLang="en-US" dirty="0"/>
              <a:t>（洛谷） 国内最大的在线</a:t>
            </a:r>
            <a:r>
              <a:rPr lang="en-US" altLang="zh-CN" dirty="0"/>
              <a:t>OJ  </a:t>
            </a:r>
            <a:r>
              <a:rPr lang="en-US" altLang="zh-CN" dirty="0">
                <a:solidFill>
                  <a:srgbClr val="00B050"/>
                </a:solidFill>
              </a:rPr>
              <a:t>luogu.com.cn</a:t>
            </a:r>
          </a:p>
          <a:p>
            <a:r>
              <a:rPr lang="en-US" altLang="zh-CN" dirty="0"/>
              <a:t>2. HDU </a:t>
            </a:r>
            <a:r>
              <a:rPr lang="zh-CN" altLang="en-US" dirty="0"/>
              <a:t>（杭电</a:t>
            </a:r>
            <a:r>
              <a:rPr lang="en-US" altLang="zh-CN" dirty="0"/>
              <a:t>OJ</a:t>
            </a:r>
            <a:r>
              <a:rPr lang="zh-CN" altLang="en-US" dirty="0"/>
              <a:t>） 有很多不错的题目，有暑期多校训练营（</a:t>
            </a:r>
            <a:r>
              <a:rPr lang="en-US" altLang="zh-CN" dirty="0"/>
              <a:t>XCPC</a:t>
            </a:r>
            <a:r>
              <a:rPr lang="zh-CN" altLang="en-US" dirty="0"/>
              <a:t>必备良药）</a:t>
            </a:r>
            <a:r>
              <a:rPr lang="en-US" altLang="zh-CN" dirty="0"/>
              <a:t>	</a:t>
            </a:r>
            <a:r>
              <a:rPr lang="en-US" altLang="zh-CN" dirty="0">
                <a:solidFill>
                  <a:srgbClr val="00B050"/>
                </a:solidFill>
              </a:rPr>
              <a:t>acm.hdu.edu.cn</a:t>
            </a:r>
          </a:p>
          <a:p>
            <a:r>
              <a:rPr lang="en-US" altLang="zh-CN" dirty="0"/>
              <a:t>3. </a:t>
            </a:r>
            <a:r>
              <a:rPr lang="en-US" altLang="zh-CN" dirty="0" err="1"/>
              <a:t>codeforces</a:t>
            </a:r>
            <a:r>
              <a:rPr lang="en-US" altLang="zh-CN" dirty="0"/>
              <a:t> </a:t>
            </a:r>
            <a:r>
              <a:rPr lang="zh-CN" altLang="en-US" dirty="0"/>
              <a:t>目前世界最大的算竞网站，位于俄罗斯，有很多中高水平比赛，时间相对不固定</a:t>
            </a:r>
            <a:r>
              <a:rPr lang="en-US" altLang="zh-CN" dirty="0"/>
              <a:t>	</a:t>
            </a:r>
            <a:r>
              <a:rPr lang="en-US" altLang="zh-CN" dirty="0">
                <a:solidFill>
                  <a:srgbClr val="00B050"/>
                </a:solidFill>
              </a:rPr>
              <a:t>codeforces.com</a:t>
            </a:r>
          </a:p>
          <a:p>
            <a:r>
              <a:rPr lang="en-US" altLang="zh-CN" dirty="0"/>
              <a:t>4. </a:t>
            </a:r>
            <a:r>
              <a:rPr lang="en-US" altLang="zh-CN" dirty="0" err="1"/>
              <a:t>AtCoder</a:t>
            </a:r>
            <a:r>
              <a:rPr lang="en-US" altLang="zh-CN" dirty="0"/>
              <a:t> </a:t>
            </a:r>
            <a:r>
              <a:rPr lang="zh-CN" altLang="en-US" dirty="0"/>
              <a:t>目前第二大的算竞网站，位于日本，时间比较固定，每周都会有初学者竞赛</a:t>
            </a:r>
            <a:r>
              <a:rPr lang="en-US" altLang="zh-CN" dirty="0"/>
              <a:t>	</a:t>
            </a:r>
            <a:r>
              <a:rPr lang="en-US" altLang="zh-CN" dirty="0">
                <a:solidFill>
                  <a:srgbClr val="00B050"/>
                </a:solidFill>
              </a:rPr>
              <a:t>atcoder.jp</a:t>
            </a:r>
          </a:p>
          <a:p>
            <a:r>
              <a:rPr lang="en-US" altLang="zh-CN" dirty="0"/>
              <a:t>5. </a:t>
            </a:r>
            <a:r>
              <a:rPr lang="zh-CN" altLang="en-US" dirty="0"/>
              <a:t>牛客（</a:t>
            </a:r>
            <a:r>
              <a:rPr lang="en-US" altLang="zh-CN" dirty="0" err="1"/>
              <a:t>nowcoder</a:t>
            </a:r>
            <a:r>
              <a:rPr lang="zh-CN" altLang="en-US" dirty="0"/>
              <a:t>） 国内知名</a:t>
            </a:r>
            <a:r>
              <a:rPr lang="en-US" altLang="zh-CN" dirty="0"/>
              <a:t>OJ</a:t>
            </a:r>
            <a:r>
              <a:rPr lang="zh-CN" altLang="en-US" sz="1400" b="1" i="1" dirty="0"/>
              <a:t>（招聘平台）</a:t>
            </a:r>
            <a:r>
              <a:rPr lang="zh-CN" altLang="en-US" dirty="0"/>
              <a:t>，有暑假和寒假训练赛，也有固定比赛</a:t>
            </a:r>
            <a:r>
              <a:rPr lang="en-US" altLang="zh-CN" dirty="0"/>
              <a:t>	</a:t>
            </a:r>
            <a:r>
              <a:rPr lang="en-US" altLang="zh-CN" dirty="0">
                <a:solidFill>
                  <a:srgbClr val="00B050"/>
                </a:solidFill>
              </a:rPr>
              <a:t>ac.nowcoder.com</a:t>
            </a:r>
          </a:p>
          <a:p>
            <a:r>
              <a:rPr lang="en-US" altLang="zh-CN" dirty="0"/>
              <a:t>6. </a:t>
            </a:r>
            <a:r>
              <a:rPr lang="zh-CN" altLang="en-US" dirty="0"/>
              <a:t>力扣 （</a:t>
            </a:r>
            <a:r>
              <a:rPr lang="en-US" altLang="zh-CN" dirty="0" err="1"/>
              <a:t>leetcode</a:t>
            </a:r>
            <a:r>
              <a:rPr lang="zh-CN" altLang="en-US" dirty="0"/>
              <a:t>） 更加偏向项目的</a:t>
            </a:r>
            <a:r>
              <a:rPr lang="en-US" altLang="zh-CN" dirty="0"/>
              <a:t>OJ</a:t>
            </a:r>
            <a:r>
              <a:rPr lang="zh-CN" altLang="en-US" dirty="0"/>
              <a:t>， 有固定比赛 </a:t>
            </a:r>
            <a:r>
              <a:rPr lang="en-US" altLang="zh-CN" dirty="0">
                <a:solidFill>
                  <a:srgbClr val="00B050"/>
                </a:solidFill>
              </a:rPr>
              <a:t>leetcode.cn</a:t>
            </a:r>
            <a:endParaRPr lang="zh-CN" altLang="en-US" dirty="0">
              <a:solidFill>
                <a:srgbClr val="00B050"/>
              </a:solidFill>
            </a:endParaRPr>
          </a:p>
        </p:txBody>
      </p:sp>
    </p:spTree>
    <p:extLst>
      <p:ext uri="{BB962C8B-B14F-4D97-AF65-F5344CB8AC3E}">
        <p14:creationId xmlns:p14="http://schemas.microsoft.com/office/powerpoint/2010/main" val="3540531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4DA291-5E2E-C52A-9C9D-8A36864761D6}"/>
              </a:ext>
            </a:extLst>
          </p:cNvPr>
          <p:cNvSpPr>
            <a:spLocks noGrp="1"/>
          </p:cNvSpPr>
          <p:nvPr>
            <p:ph type="title"/>
          </p:nvPr>
        </p:nvSpPr>
        <p:spPr/>
        <p:txBody>
          <a:bodyPr/>
          <a:lstStyle/>
          <a:p>
            <a:r>
              <a:rPr lang="zh-CN" altLang="en-US" dirty="0"/>
              <a:t>目录</a:t>
            </a:r>
          </a:p>
        </p:txBody>
      </p:sp>
      <p:sp>
        <p:nvSpPr>
          <p:cNvPr id="3" name="内容占位符 2">
            <a:extLst>
              <a:ext uri="{FF2B5EF4-FFF2-40B4-BE49-F238E27FC236}">
                <a16:creationId xmlns:a16="http://schemas.microsoft.com/office/drawing/2014/main" id="{0EE56D41-66DD-A328-0D2A-824B3D955BDA}"/>
              </a:ext>
            </a:extLst>
          </p:cNvPr>
          <p:cNvSpPr>
            <a:spLocks noGrp="1"/>
          </p:cNvSpPr>
          <p:nvPr>
            <p:ph idx="1"/>
          </p:nvPr>
        </p:nvSpPr>
        <p:spPr/>
        <p:txBody>
          <a:bodyPr/>
          <a:lstStyle/>
          <a:p>
            <a:r>
              <a:rPr lang="en-US" altLang="zh-CN" dirty="0"/>
              <a:t>1.</a:t>
            </a:r>
            <a:r>
              <a:rPr lang="zh-CN" altLang="en-US" dirty="0"/>
              <a:t>算法竞赛常用语言</a:t>
            </a:r>
            <a:endParaRPr lang="en-US" altLang="zh-CN" dirty="0"/>
          </a:p>
          <a:p>
            <a:r>
              <a:rPr lang="en-US" altLang="zh-CN" dirty="0"/>
              <a:t>2.</a:t>
            </a:r>
            <a:r>
              <a:rPr lang="zh-CN" altLang="en-US" dirty="0"/>
              <a:t>编辑器或</a:t>
            </a:r>
            <a:r>
              <a:rPr lang="en-US" altLang="zh-CN" dirty="0"/>
              <a:t>IDE(</a:t>
            </a:r>
            <a:r>
              <a:rPr lang="zh-CN" altLang="en-US" dirty="0"/>
              <a:t>集成开发环境</a:t>
            </a:r>
            <a:r>
              <a:rPr lang="en-US" altLang="zh-CN" dirty="0"/>
              <a:t>)</a:t>
            </a:r>
            <a:r>
              <a:rPr lang="zh-CN" altLang="en-US" dirty="0"/>
              <a:t>的选用</a:t>
            </a:r>
            <a:endParaRPr lang="en-US" altLang="zh-CN" dirty="0"/>
          </a:p>
          <a:p>
            <a:r>
              <a:rPr lang="en-US" altLang="zh-CN" dirty="0"/>
              <a:t>3.</a:t>
            </a:r>
            <a:r>
              <a:rPr lang="zh-CN" altLang="en-US" dirty="0"/>
              <a:t>关于</a:t>
            </a:r>
            <a:r>
              <a:rPr lang="en-US" altLang="zh-CN" dirty="0"/>
              <a:t>C/C++</a:t>
            </a:r>
            <a:r>
              <a:rPr lang="zh-CN" altLang="en-US" dirty="0"/>
              <a:t>语言标准的简要描述与竞赛介绍</a:t>
            </a:r>
            <a:endParaRPr lang="en-US" altLang="zh-CN" dirty="0"/>
          </a:p>
          <a:p>
            <a:r>
              <a:rPr lang="en-US" altLang="zh-CN" dirty="0"/>
              <a:t>4.</a:t>
            </a:r>
            <a:r>
              <a:rPr lang="zh-CN" altLang="en-US" dirty="0"/>
              <a:t>简短的编辑器环境配置与参考链接</a:t>
            </a:r>
            <a:endParaRPr lang="en-US" altLang="zh-CN" dirty="0"/>
          </a:p>
          <a:p>
            <a:endParaRPr lang="zh-CN" altLang="en-US" dirty="0"/>
          </a:p>
        </p:txBody>
      </p:sp>
    </p:spTree>
    <p:extLst>
      <p:ext uri="{BB962C8B-B14F-4D97-AF65-F5344CB8AC3E}">
        <p14:creationId xmlns:p14="http://schemas.microsoft.com/office/powerpoint/2010/main" val="15388714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CA1AB7-DD47-77B5-3F12-EC0120E2E00B}"/>
              </a:ext>
            </a:extLst>
          </p:cNvPr>
          <p:cNvSpPr>
            <a:spLocks noGrp="1"/>
          </p:cNvSpPr>
          <p:nvPr>
            <p:ph type="title"/>
          </p:nvPr>
        </p:nvSpPr>
        <p:spPr/>
        <p:txBody>
          <a:bodyPr/>
          <a:lstStyle/>
          <a:p>
            <a:r>
              <a:rPr lang="zh-CN" altLang="en-US" dirty="0"/>
              <a:t>算法竞赛的常用语言</a:t>
            </a:r>
          </a:p>
        </p:txBody>
      </p:sp>
      <p:sp>
        <p:nvSpPr>
          <p:cNvPr id="3" name="内容占位符 2">
            <a:extLst>
              <a:ext uri="{FF2B5EF4-FFF2-40B4-BE49-F238E27FC236}">
                <a16:creationId xmlns:a16="http://schemas.microsoft.com/office/drawing/2014/main" id="{55C82E89-719C-04B7-7398-7226F7E9D655}"/>
              </a:ext>
            </a:extLst>
          </p:cNvPr>
          <p:cNvSpPr>
            <a:spLocks noGrp="1"/>
          </p:cNvSpPr>
          <p:nvPr>
            <p:ph idx="1"/>
          </p:nvPr>
        </p:nvSpPr>
        <p:spPr/>
        <p:txBody>
          <a:bodyPr/>
          <a:lstStyle/>
          <a:p>
            <a:r>
              <a:rPr lang="zh-CN" altLang="en-US" dirty="0"/>
              <a:t>目前绝大多数</a:t>
            </a:r>
            <a:r>
              <a:rPr lang="en-US" altLang="zh-CN" dirty="0"/>
              <a:t>OJ</a:t>
            </a:r>
            <a:r>
              <a:rPr lang="zh-CN" altLang="en-US" dirty="0"/>
              <a:t>支持的计算机语言有如下几个：</a:t>
            </a:r>
            <a:endParaRPr lang="en-US" altLang="zh-CN" dirty="0"/>
          </a:p>
          <a:p>
            <a:r>
              <a:rPr lang="en-US" altLang="zh-CN" dirty="0"/>
              <a:t>C/C++ </a:t>
            </a:r>
            <a:r>
              <a:rPr lang="zh-CN" altLang="en-US" dirty="0"/>
              <a:t>：大部分算竞选手的常用语言</a:t>
            </a:r>
            <a:r>
              <a:rPr lang="en-US" altLang="zh-CN" dirty="0"/>
              <a:t> </a:t>
            </a:r>
          </a:p>
          <a:p>
            <a:r>
              <a:rPr lang="en-US" altLang="zh-CN" dirty="0"/>
              <a:t>JAVA </a:t>
            </a:r>
          </a:p>
          <a:p>
            <a:r>
              <a:rPr lang="en-US" altLang="zh-CN" dirty="0"/>
              <a:t>Python </a:t>
            </a:r>
          </a:p>
          <a:p>
            <a:endParaRPr lang="en-US" altLang="zh-CN" dirty="0"/>
          </a:p>
          <a:p>
            <a:endParaRPr lang="en-US" altLang="zh-CN" dirty="0"/>
          </a:p>
          <a:p>
            <a:r>
              <a:rPr lang="zh-CN" altLang="en-US" dirty="0"/>
              <a:t>接下来的编辑器主要以对于</a:t>
            </a:r>
            <a:r>
              <a:rPr lang="en-US" altLang="zh-CN" dirty="0"/>
              <a:t>C/C++</a:t>
            </a:r>
            <a:r>
              <a:rPr lang="zh-CN" altLang="en-US" dirty="0"/>
              <a:t>语言的适配方面来讲</a:t>
            </a:r>
            <a:endParaRPr lang="en-US" altLang="zh-CN" dirty="0"/>
          </a:p>
        </p:txBody>
      </p:sp>
    </p:spTree>
    <p:extLst>
      <p:ext uri="{BB962C8B-B14F-4D97-AF65-F5344CB8AC3E}">
        <p14:creationId xmlns:p14="http://schemas.microsoft.com/office/powerpoint/2010/main" val="198559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6F4460-70B7-92BB-9D33-0F402731999E}"/>
              </a:ext>
            </a:extLst>
          </p:cNvPr>
          <p:cNvSpPr>
            <a:spLocks noGrp="1"/>
          </p:cNvSpPr>
          <p:nvPr>
            <p:ph type="title"/>
          </p:nvPr>
        </p:nvSpPr>
        <p:spPr/>
        <p:txBody>
          <a:bodyPr/>
          <a:lstStyle/>
          <a:p>
            <a:r>
              <a:rPr lang="zh-CN" altLang="en-US" dirty="0"/>
              <a:t>选用你的编辑器</a:t>
            </a:r>
          </a:p>
        </p:txBody>
      </p:sp>
      <p:sp>
        <p:nvSpPr>
          <p:cNvPr id="3" name="内容占位符 2">
            <a:extLst>
              <a:ext uri="{FF2B5EF4-FFF2-40B4-BE49-F238E27FC236}">
                <a16:creationId xmlns:a16="http://schemas.microsoft.com/office/drawing/2014/main" id="{C11162D5-D8F8-FA14-AB85-C2AA8686609A}"/>
              </a:ext>
            </a:extLst>
          </p:cNvPr>
          <p:cNvSpPr>
            <a:spLocks noGrp="1"/>
          </p:cNvSpPr>
          <p:nvPr>
            <p:ph idx="1"/>
          </p:nvPr>
        </p:nvSpPr>
        <p:spPr/>
        <p:txBody>
          <a:bodyPr/>
          <a:lstStyle/>
          <a:p>
            <a:r>
              <a:rPr lang="zh-CN" altLang="en-US" dirty="0"/>
              <a:t>目前主流的算法竞赛编辑器</a:t>
            </a:r>
            <a:r>
              <a:rPr lang="en-US" altLang="zh-CN" dirty="0"/>
              <a:t>/IDE</a:t>
            </a:r>
            <a:r>
              <a:rPr lang="zh-CN" altLang="en-US" dirty="0"/>
              <a:t>有很多，在此仅介绍下面的</a:t>
            </a:r>
            <a:r>
              <a:rPr lang="en-US" altLang="zh-CN" dirty="0"/>
              <a:t>5</a:t>
            </a:r>
            <a:r>
              <a:rPr lang="zh-CN" altLang="en-US" dirty="0"/>
              <a:t>个：</a:t>
            </a:r>
            <a:endParaRPr lang="en-US" altLang="zh-CN" dirty="0"/>
          </a:p>
          <a:p>
            <a:pPr lvl="1"/>
            <a:r>
              <a:rPr lang="en-US" altLang="zh-CN" dirty="0"/>
              <a:t>1. DEV C++:</a:t>
            </a:r>
          </a:p>
          <a:p>
            <a:pPr lvl="2"/>
            <a:r>
              <a:rPr lang="zh-CN" altLang="en-US" dirty="0"/>
              <a:t>从名字上就能很容易看出来，这是支持</a:t>
            </a:r>
            <a:r>
              <a:rPr lang="en-US" altLang="zh-CN" dirty="0"/>
              <a:t>C++</a:t>
            </a:r>
            <a:r>
              <a:rPr lang="zh-CN" altLang="en-US" dirty="0"/>
              <a:t>语言的一款集成开发环境</a:t>
            </a:r>
            <a:r>
              <a:rPr lang="en-US" altLang="zh-CN" dirty="0"/>
              <a:t>(IDE)</a:t>
            </a:r>
            <a:r>
              <a:rPr lang="zh-CN" altLang="en-US" dirty="0"/>
              <a:t>。</a:t>
            </a:r>
            <a:endParaRPr lang="en-US" altLang="zh-CN" dirty="0"/>
          </a:p>
          <a:p>
            <a:pPr lvl="2"/>
            <a:r>
              <a:rPr lang="zh-CN" altLang="en-US" dirty="0"/>
              <a:t>优势在于，无需配置，开箱即用，界面友好，支持单文件编译，是算法竞赛入门的不二之选。</a:t>
            </a:r>
            <a:endParaRPr lang="en-US" altLang="zh-CN" dirty="0"/>
          </a:p>
          <a:p>
            <a:pPr lvl="2"/>
            <a:r>
              <a:rPr lang="zh-CN" altLang="en-US" dirty="0"/>
              <a:t>缺点也有，比如没有插件系统，</a:t>
            </a:r>
            <a:r>
              <a:rPr lang="zh-CN" altLang="en-US" sz="1200" i="1" u="sng" dirty="0">
                <a:solidFill>
                  <a:schemeClr val="accent1"/>
                </a:solidFill>
              </a:rPr>
              <a:t>个人认为括号逻辑有点逆天之 类的  </a:t>
            </a:r>
            <a:endParaRPr lang="en-US" altLang="zh-CN" sz="1200" i="1" u="sng" dirty="0">
              <a:solidFill>
                <a:schemeClr val="accent1"/>
              </a:solidFill>
            </a:endParaRPr>
          </a:p>
          <a:p>
            <a:pPr lvl="2"/>
            <a:r>
              <a:rPr lang="zh-CN" altLang="en-US" dirty="0"/>
              <a:t>当然国内也有别的</a:t>
            </a:r>
            <a:r>
              <a:rPr lang="en-US" altLang="zh-CN" dirty="0"/>
              <a:t>DEV</a:t>
            </a:r>
            <a:r>
              <a:rPr lang="zh-CN" altLang="en-US" dirty="0"/>
              <a:t>分支，叫做 小熊猫</a:t>
            </a:r>
            <a:r>
              <a:rPr lang="en-US" altLang="zh-CN" dirty="0"/>
              <a:t>DEV</a:t>
            </a:r>
            <a:r>
              <a:rPr lang="zh-CN" altLang="en-US" dirty="0"/>
              <a:t>， 对于算竞功能上的适配就更加完善了。 </a:t>
            </a:r>
            <a:r>
              <a:rPr lang="en-US" altLang="zh-CN" sz="1200" i="1" u="sng" dirty="0">
                <a:solidFill>
                  <a:schemeClr val="accent1"/>
                </a:solidFill>
              </a:rPr>
              <a:t>(</a:t>
            </a:r>
            <a:r>
              <a:rPr lang="zh-CN" altLang="en-US" sz="1200" i="1" u="sng" dirty="0">
                <a:solidFill>
                  <a:schemeClr val="accent1"/>
                </a:solidFill>
              </a:rPr>
              <a:t>也添加了我一直想吐槽的为什么没有暗色主题这件事）</a:t>
            </a:r>
            <a:endParaRPr lang="en-US" altLang="zh-CN" sz="1200" i="1" u="sng" dirty="0">
              <a:solidFill>
                <a:schemeClr val="accent1"/>
              </a:solidFill>
            </a:endParaRPr>
          </a:p>
          <a:p>
            <a:pPr lvl="2"/>
            <a:endParaRPr lang="en-US" altLang="zh-CN" dirty="0"/>
          </a:p>
          <a:p>
            <a:pPr lvl="2"/>
            <a:endParaRPr lang="en-US" altLang="zh-CN" dirty="0"/>
          </a:p>
          <a:p>
            <a:pPr lvl="2"/>
            <a:endParaRPr lang="en-US" altLang="zh-CN" dirty="0"/>
          </a:p>
          <a:p>
            <a:pPr lvl="8"/>
            <a:r>
              <a:rPr lang="zh-CN" altLang="en-US" dirty="0"/>
              <a:t>文献参考：</a:t>
            </a:r>
            <a:r>
              <a:rPr lang="en-US" altLang="zh-CN" dirty="0"/>
              <a:t>OI-WIKI</a:t>
            </a:r>
            <a:endParaRPr lang="zh-CN" altLang="en-US" dirty="0"/>
          </a:p>
        </p:txBody>
      </p:sp>
    </p:spTree>
    <p:extLst>
      <p:ext uri="{BB962C8B-B14F-4D97-AF65-F5344CB8AC3E}">
        <p14:creationId xmlns:p14="http://schemas.microsoft.com/office/powerpoint/2010/main" val="3298343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56B3F55-06A8-020B-8EC5-D85215A3B183}"/>
              </a:ext>
            </a:extLst>
          </p:cNvPr>
          <p:cNvSpPr>
            <a:spLocks noGrp="1"/>
          </p:cNvSpPr>
          <p:nvPr>
            <p:ph idx="1"/>
          </p:nvPr>
        </p:nvSpPr>
        <p:spPr>
          <a:xfrm>
            <a:off x="838200" y="256107"/>
            <a:ext cx="10515600" cy="6345786"/>
          </a:xfrm>
        </p:spPr>
        <p:txBody>
          <a:bodyPr/>
          <a:lstStyle/>
          <a:p>
            <a:endParaRPr lang="en-US" altLang="zh-CN" dirty="0"/>
          </a:p>
          <a:p>
            <a:pPr lvl="1"/>
            <a:r>
              <a:rPr lang="en-US" altLang="zh-CN" dirty="0"/>
              <a:t>2. CP editor </a:t>
            </a:r>
          </a:p>
          <a:p>
            <a:pPr lvl="2"/>
            <a:r>
              <a:rPr lang="zh-CN" altLang="en-US" dirty="0"/>
              <a:t>这是一款专门为了算法竞赛而设计的</a:t>
            </a:r>
            <a:r>
              <a:rPr lang="en-US" altLang="zh-CN" dirty="0"/>
              <a:t>IDE</a:t>
            </a:r>
            <a:r>
              <a:rPr lang="zh-CN" altLang="en-US" dirty="0"/>
              <a:t>，你在官网中下载时可以直接选用带有编译器的版本安装，这样也可以做到开箱即用的效果，配合一些浏览器插件可以做到一键导入样例、导入模板之类的事情，甚至可以一键提交代码到</a:t>
            </a:r>
            <a:r>
              <a:rPr lang="en-US" altLang="zh-CN" dirty="0" err="1"/>
              <a:t>Codeforces</a:t>
            </a:r>
            <a:r>
              <a:rPr lang="zh-CN" altLang="en-US" sz="1200" i="1" u="sng" dirty="0">
                <a:solidFill>
                  <a:schemeClr val="accent1"/>
                </a:solidFill>
              </a:rPr>
              <a:t>（我并没有用过这个功能）</a:t>
            </a:r>
            <a:endParaRPr lang="en-US" altLang="zh-CN" sz="1200" i="1" u="sng" dirty="0">
              <a:solidFill>
                <a:schemeClr val="accent1"/>
              </a:solidFill>
            </a:endParaRPr>
          </a:p>
          <a:p>
            <a:pPr lvl="2"/>
            <a:endParaRPr lang="en-US" altLang="zh-CN" sz="1200" i="1" u="sng" dirty="0">
              <a:solidFill>
                <a:schemeClr val="accent1"/>
              </a:solidFill>
            </a:endParaRPr>
          </a:p>
          <a:p>
            <a:pPr lvl="2"/>
            <a:r>
              <a:rPr lang="zh-CN" altLang="en-US" dirty="0"/>
              <a:t>其实最重要的是它小巧玲珑，比后面介绍的几个更加迅速，而且相较于</a:t>
            </a:r>
            <a:r>
              <a:rPr lang="en-US" altLang="zh-CN" dirty="0"/>
              <a:t>DEV</a:t>
            </a:r>
            <a:r>
              <a:rPr lang="zh-CN" altLang="en-US" dirty="0"/>
              <a:t>，它在</a:t>
            </a:r>
            <a:r>
              <a:rPr lang="en-US" altLang="zh-CN" dirty="0"/>
              <a:t>XCPC</a:t>
            </a:r>
            <a:r>
              <a:rPr lang="zh-CN" altLang="en-US" dirty="0"/>
              <a:t>赛场上的出现可能性会更高一些。</a:t>
            </a:r>
            <a:r>
              <a:rPr lang="zh-CN" altLang="en-US" sz="1200" i="1" u="sng" dirty="0">
                <a:solidFill>
                  <a:schemeClr val="accent1"/>
                </a:solidFill>
              </a:rPr>
              <a:t>在一些可能电脑配置差一些的赛站也许你会用到它</a:t>
            </a:r>
            <a:endParaRPr lang="en-US" altLang="zh-CN" sz="1200" i="1" u="sng" dirty="0">
              <a:solidFill>
                <a:schemeClr val="accent1"/>
              </a:solidFill>
            </a:endParaRPr>
          </a:p>
          <a:p>
            <a:pPr marL="3657600" lvl="8" indent="0">
              <a:buNone/>
            </a:pPr>
            <a:r>
              <a:rPr lang="zh-CN" altLang="en-US" sz="2000" dirty="0">
                <a:hlinkClick r:id="rId2">
                  <a:extLst>
                    <a:ext uri="{A12FA001-AC4F-418D-AE19-62706E023703}">
                      <ahyp:hlinkClr xmlns:ahyp="http://schemas.microsoft.com/office/drawing/2018/hyperlinkcolor" val="tx"/>
                    </a:ext>
                  </a:extLst>
                </a:hlinkClick>
              </a:rPr>
              <a:t>官网地址 ：</a:t>
            </a:r>
            <a:r>
              <a:rPr lang="en-US" altLang="zh-CN" dirty="0">
                <a:hlinkClick r:id="rId2"/>
              </a:rPr>
              <a:t>cpeditor.org</a:t>
            </a:r>
            <a:endParaRPr lang="en-US" altLang="zh-CN" dirty="0"/>
          </a:p>
          <a:p>
            <a:pPr lvl="2"/>
            <a:endParaRPr lang="en-US" altLang="zh-CN" sz="1200" i="1" u="sng" dirty="0">
              <a:solidFill>
                <a:schemeClr val="accent1"/>
              </a:solidFill>
            </a:endParaRPr>
          </a:p>
          <a:p>
            <a:pPr lvl="8"/>
            <a:endParaRPr lang="en-US" altLang="zh-CN" dirty="0"/>
          </a:p>
          <a:p>
            <a:pPr lvl="8"/>
            <a:endParaRPr lang="en-US" altLang="zh-CN" dirty="0"/>
          </a:p>
          <a:p>
            <a:pPr lvl="8"/>
            <a:endParaRPr lang="en-US" altLang="zh-CN" dirty="0"/>
          </a:p>
          <a:p>
            <a:pPr lvl="8"/>
            <a:endParaRPr lang="en-US" altLang="zh-CN" dirty="0"/>
          </a:p>
          <a:p>
            <a:pPr lvl="8"/>
            <a:endParaRPr lang="en-US" altLang="zh-CN" dirty="0"/>
          </a:p>
          <a:p>
            <a:pPr lvl="8"/>
            <a:endParaRPr lang="en-US" altLang="zh-CN" dirty="0"/>
          </a:p>
          <a:p>
            <a:pPr lvl="8"/>
            <a:endParaRPr lang="en-US" altLang="zh-CN" dirty="0"/>
          </a:p>
          <a:p>
            <a:pPr lvl="8"/>
            <a:r>
              <a:rPr lang="zh-CN" altLang="en-US" dirty="0"/>
              <a:t>文献参考：</a:t>
            </a:r>
            <a:r>
              <a:rPr lang="en-US" altLang="zh-CN" dirty="0"/>
              <a:t>OI-WIKI</a:t>
            </a:r>
          </a:p>
        </p:txBody>
      </p:sp>
    </p:spTree>
    <p:extLst>
      <p:ext uri="{BB962C8B-B14F-4D97-AF65-F5344CB8AC3E}">
        <p14:creationId xmlns:p14="http://schemas.microsoft.com/office/powerpoint/2010/main" val="7030420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396F0A04-2487-9305-08B9-83CC778B94A8}"/>
              </a:ext>
            </a:extLst>
          </p:cNvPr>
          <p:cNvSpPr>
            <a:spLocks noGrp="1"/>
          </p:cNvSpPr>
          <p:nvPr>
            <p:ph idx="1"/>
          </p:nvPr>
        </p:nvSpPr>
        <p:spPr>
          <a:xfrm>
            <a:off x="838200" y="659274"/>
            <a:ext cx="10515600" cy="5539451"/>
          </a:xfrm>
        </p:spPr>
        <p:txBody>
          <a:bodyPr/>
          <a:lstStyle/>
          <a:p>
            <a:pPr lvl="1"/>
            <a:r>
              <a:rPr lang="en-US" altLang="zh-CN" dirty="0"/>
              <a:t>3. VS Code (Visual Studio Code)</a:t>
            </a:r>
          </a:p>
          <a:p>
            <a:pPr lvl="2"/>
            <a:r>
              <a:rPr lang="zh-CN" altLang="en-US" dirty="0"/>
              <a:t>这是由微软开发的，三平台操作系统均支持的开源的一款 编辑器</a:t>
            </a:r>
            <a:r>
              <a:rPr lang="en-US" altLang="zh-CN" dirty="0"/>
              <a:t>(</a:t>
            </a:r>
            <a:r>
              <a:rPr lang="zh-CN" altLang="en-US" dirty="0"/>
              <a:t>并非</a:t>
            </a:r>
            <a:r>
              <a:rPr lang="en-US" altLang="zh-CN" dirty="0"/>
              <a:t>IDE)</a:t>
            </a:r>
            <a:r>
              <a:rPr lang="zh-CN" altLang="en-US" dirty="0"/>
              <a:t>。对于刚上手它而言，你可能需要花费一定的时间来配置它，在视频的结尾我会稍微教一下如何配置</a:t>
            </a:r>
            <a:r>
              <a:rPr lang="en-US" altLang="zh-CN" dirty="0"/>
              <a:t>,</a:t>
            </a:r>
            <a:r>
              <a:rPr lang="zh-CN" altLang="en-US" dirty="0"/>
              <a:t>。</a:t>
            </a:r>
            <a:endParaRPr lang="en-US" altLang="zh-CN" dirty="0"/>
          </a:p>
          <a:p>
            <a:pPr lvl="2"/>
            <a:r>
              <a:rPr lang="zh-CN" altLang="en-US" dirty="0"/>
              <a:t>他功能丰富，且有十分成熟的插件体系与社群，可以说是能够编辑几乎所有语言的一款万用的编辑器了，在插件的辅助下，他其实也可以变成一个类似集成开发环境的东西，这里不再赘述。</a:t>
            </a:r>
            <a:endParaRPr lang="en-US" altLang="zh-CN" dirty="0"/>
          </a:p>
          <a:p>
            <a:pPr lvl="2"/>
            <a:r>
              <a:rPr lang="zh-CN" altLang="en-US" dirty="0"/>
              <a:t>总之，这个编辑器功能丰富，有待挖掘，各位感兴趣可以多去研究研究也不失为一件坏事。</a:t>
            </a:r>
            <a:endParaRPr lang="en-US" altLang="zh-CN" dirty="0"/>
          </a:p>
          <a:p>
            <a:pPr lvl="2"/>
            <a:endParaRPr lang="en-US" altLang="zh-CN" dirty="0"/>
          </a:p>
          <a:p>
            <a:pPr lvl="2"/>
            <a:endParaRPr lang="en-US" altLang="zh-CN" dirty="0"/>
          </a:p>
          <a:p>
            <a:pPr lvl="2"/>
            <a:r>
              <a:rPr lang="zh-CN" altLang="en-US" dirty="0"/>
              <a:t>当然当然，还有最最最重要的一点，就是这个编辑器，他的</a:t>
            </a:r>
            <a:r>
              <a:rPr lang="en-US" altLang="zh-CN" dirty="0"/>
              <a:t>XCPC</a:t>
            </a:r>
            <a:r>
              <a:rPr lang="zh-CN" altLang="en-US" dirty="0"/>
              <a:t>出场率是接近</a:t>
            </a:r>
            <a:r>
              <a:rPr lang="en-US" altLang="zh-CN" dirty="0"/>
              <a:t>100%</a:t>
            </a:r>
            <a:r>
              <a:rPr lang="zh-CN" altLang="en-US" dirty="0"/>
              <a:t>的哦！如果你是将来要打</a:t>
            </a:r>
            <a:r>
              <a:rPr lang="en-US" altLang="zh-CN" dirty="0"/>
              <a:t>ACM</a:t>
            </a:r>
            <a:r>
              <a:rPr lang="zh-CN" altLang="en-US" dirty="0"/>
              <a:t>竞赛的同学，你一定要会用它（）</a:t>
            </a:r>
          </a:p>
        </p:txBody>
      </p:sp>
    </p:spTree>
    <p:extLst>
      <p:ext uri="{BB962C8B-B14F-4D97-AF65-F5344CB8AC3E}">
        <p14:creationId xmlns:p14="http://schemas.microsoft.com/office/powerpoint/2010/main" val="39051495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B8461C6-4C5B-1E81-95B2-E239D2B79147}"/>
              </a:ext>
            </a:extLst>
          </p:cNvPr>
          <p:cNvSpPr>
            <a:spLocks noGrp="1"/>
          </p:cNvSpPr>
          <p:nvPr>
            <p:ph idx="1"/>
          </p:nvPr>
        </p:nvSpPr>
        <p:spPr>
          <a:xfrm>
            <a:off x="838200" y="664715"/>
            <a:ext cx="10515600" cy="5528570"/>
          </a:xfrm>
        </p:spPr>
        <p:txBody>
          <a:bodyPr/>
          <a:lstStyle/>
          <a:p>
            <a:pPr lvl="1"/>
            <a:r>
              <a:rPr lang="en-US" altLang="zh-CN" dirty="0"/>
              <a:t>4. </a:t>
            </a:r>
            <a:r>
              <a:rPr lang="en-US" altLang="zh-CN" dirty="0" err="1"/>
              <a:t>Clion</a:t>
            </a:r>
            <a:endParaRPr lang="en-US" altLang="zh-CN" dirty="0"/>
          </a:p>
          <a:p>
            <a:pPr lvl="2"/>
            <a:r>
              <a:rPr lang="zh-CN" altLang="en-US" dirty="0"/>
              <a:t>这是由</a:t>
            </a:r>
            <a:r>
              <a:rPr lang="en-US" altLang="zh-CN" dirty="0" err="1"/>
              <a:t>Jetbrains</a:t>
            </a:r>
            <a:r>
              <a:rPr lang="zh-CN" altLang="en-US" dirty="0"/>
              <a:t>开发的一款功能丰富且强大的</a:t>
            </a:r>
            <a:r>
              <a:rPr lang="en-US" altLang="zh-CN" dirty="0"/>
              <a:t>C++ IDE</a:t>
            </a:r>
            <a:r>
              <a:rPr lang="zh-CN" altLang="en-US" dirty="0"/>
              <a:t>，其实他是付费软件，但是如果你是在校学生，你可以通过官网的学生身份来申请免费的使用许可证</a:t>
            </a:r>
            <a:endParaRPr lang="en-US" altLang="zh-CN" dirty="0"/>
          </a:p>
          <a:p>
            <a:pPr lvl="2"/>
            <a:r>
              <a:rPr lang="en-US" altLang="zh-CN" dirty="0" err="1"/>
              <a:t>CLion</a:t>
            </a:r>
            <a:r>
              <a:rPr lang="en-US" altLang="zh-CN" dirty="0"/>
              <a:t> </a:t>
            </a:r>
            <a:r>
              <a:rPr lang="zh-CN" altLang="en-US" dirty="0"/>
              <a:t>默认不带编译器，构建工具和调试工具，需要手动进行安装。但是他的</a:t>
            </a:r>
            <a:r>
              <a:rPr lang="en-US" altLang="zh-CN" dirty="0"/>
              <a:t>windows</a:t>
            </a:r>
            <a:r>
              <a:rPr lang="zh-CN" altLang="en-US" dirty="0"/>
              <a:t>版本带了编译器，所以你可以不用额外的安装</a:t>
            </a:r>
            <a:r>
              <a:rPr lang="en-US" altLang="zh-CN" dirty="0"/>
              <a:t>MINGW</a:t>
            </a:r>
            <a:r>
              <a:rPr lang="zh-CN" altLang="en-US" dirty="0"/>
              <a:t>，同样的，在视频的结尾，我会给各位简单的说一下如何在</a:t>
            </a:r>
            <a:r>
              <a:rPr lang="en-US" altLang="zh-CN" dirty="0"/>
              <a:t>windows</a:t>
            </a:r>
            <a:r>
              <a:rPr lang="zh-CN" altLang="en-US" dirty="0"/>
              <a:t>平台下安装</a:t>
            </a:r>
            <a:r>
              <a:rPr lang="en-US" altLang="zh-CN" dirty="0" err="1"/>
              <a:t>mingw</a:t>
            </a:r>
            <a:r>
              <a:rPr lang="zh-CN" altLang="en-US" dirty="0"/>
              <a:t>。</a:t>
            </a:r>
            <a:endParaRPr lang="en-US" altLang="zh-CN" dirty="0"/>
          </a:p>
          <a:p>
            <a:pPr lvl="2"/>
            <a:r>
              <a:rPr lang="zh-CN" altLang="en-US" dirty="0"/>
              <a:t>这个编辑器其实在自己平常使用或者刷题的时候会稍显臃肿，我个人不是非常喜欢使用，但是如果是在比赛场上的话，这个</a:t>
            </a:r>
            <a:r>
              <a:rPr lang="en-US" altLang="zh-CN" dirty="0"/>
              <a:t>IDE</a:t>
            </a:r>
            <a:r>
              <a:rPr lang="zh-CN" altLang="en-US" dirty="0"/>
              <a:t>可能会是你电脑中唯一一个拥有</a:t>
            </a:r>
            <a:r>
              <a:rPr lang="en-US" altLang="zh-CN" dirty="0"/>
              <a:t>LSP</a:t>
            </a:r>
            <a:r>
              <a:rPr lang="zh-CN" altLang="en-US" dirty="0"/>
              <a:t>（</a:t>
            </a:r>
            <a:r>
              <a:rPr lang="en-US" altLang="zh-CN" dirty="0"/>
              <a:t>language server protocol</a:t>
            </a:r>
            <a:r>
              <a:rPr lang="zh-CN" altLang="en-US" dirty="0"/>
              <a:t>）的软件，简单来讲，就是你在编辑的过程中就可以看到可能会引起编译错误的地方，实时提醒。</a:t>
            </a:r>
            <a:endParaRPr lang="en-US" altLang="zh-CN" dirty="0"/>
          </a:p>
          <a:p>
            <a:pPr lvl="2"/>
            <a:endParaRPr lang="en-US" altLang="zh-CN" dirty="0"/>
          </a:p>
          <a:p>
            <a:pPr lvl="2"/>
            <a:r>
              <a:rPr lang="zh-CN" altLang="en-US" dirty="0"/>
              <a:t>当然，在视频结尾我也会带大家过一遍如何获取免费许可证。</a:t>
            </a:r>
            <a:endParaRPr lang="en-US" altLang="zh-CN" dirty="0"/>
          </a:p>
          <a:p>
            <a:pPr lvl="2"/>
            <a:endParaRPr lang="en-US" altLang="zh-CN" dirty="0"/>
          </a:p>
          <a:p>
            <a:pPr marL="3657600" lvl="8" indent="0">
              <a:buNone/>
            </a:pPr>
            <a:r>
              <a:rPr lang="en-US" altLang="zh-CN" dirty="0"/>
              <a:t>https://www.jetbrains.com/clion</a:t>
            </a:r>
          </a:p>
        </p:txBody>
      </p:sp>
    </p:spTree>
    <p:extLst>
      <p:ext uri="{BB962C8B-B14F-4D97-AF65-F5344CB8AC3E}">
        <p14:creationId xmlns:p14="http://schemas.microsoft.com/office/powerpoint/2010/main" val="18420949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C2859CD-0B3D-FA23-1110-9A13B517B119}"/>
              </a:ext>
            </a:extLst>
          </p:cNvPr>
          <p:cNvSpPr>
            <a:spLocks noGrp="1"/>
          </p:cNvSpPr>
          <p:nvPr>
            <p:ph idx="1"/>
          </p:nvPr>
        </p:nvSpPr>
        <p:spPr>
          <a:xfrm>
            <a:off x="838200" y="664715"/>
            <a:ext cx="10515600" cy="5528570"/>
          </a:xfrm>
        </p:spPr>
        <p:txBody>
          <a:bodyPr/>
          <a:lstStyle/>
          <a:p>
            <a:pPr lvl="1"/>
            <a:r>
              <a:rPr lang="en-US" altLang="zh-CN" dirty="0"/>
              <a:t>5. Sublime Text</a:t>
            </a:r>
          </a:p>
          <a:p>
            <a:pPr lvl="2"/>
            <a:r>
              <a:rPr lang="zh-CN" altLang="en-US" dirty="0"/>
              <a:t>是一款非常轻量级的编辑器，支持多钟语言的语法高亮和代码补全，有相对成熟的插件社群，也同样具有很高的拓展性。</a:t>
            </a:r>
            <a:endParaRPr lang="en-US" altLang="zh-CN" dirty="0"/>
          </a:p>
          <a:p>
            <a:pPr lvl="2"/>
            <a:endParaRPr lang="en-US" altLang="zh-CN" dirty="0"/>
          </a:p>
          <a:p>
            <a:pPr lvl="2"/>
            <a:r>
              <a:rPr lang="zh-CN" altLang="en-US" dirty="0"/>
              <a:t>就是插件的配置确实比较麻烦，站内也早有前人做过的非常详尽的竞赛相关的配置教程视频，各位直接搜索就可以搜到。</a:t>
            </a:r>
          </a:p>
        </p:txBody>
      </p:sp>
    </p:spTree>
    <p:extLst>
      <p:ext uri="{BB962C8B-B14F-4D97-AF65-F5344CB8AC3E}">
        <p14:creationId xmlns:p14="http://schemas.microsoft.com/office/powerpoint/2010/main" val="3625915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D66AAC8-6BCC-FDD4-F325-8A92DDA852D5}"/>
              </a:ext>
            </a:extLst>
          </p:cNvPr>
          <p:cNvSpPr>
            <a:spLocks noGrp="1"/>
          </p:cNvSpPr>
          <p:nvPr>
            <p:ph idx="1"/>
          </p:nvPr>
        </p:nvSpPr>
        <p:spPr>
          <a:xfrm>
            <a:off x="838200" y="673027"/>
            <a:ext cx="10515600" cy="5511945"/>
          </a:xfrm>
        </p:spPr>
        <p:txBody>
          <a:bodyPr/>
          <a:lstStyle/>
          <a:p>
            <a:r>
              <a:rPr lang="zh-CN" altLang="en-US" dirty="0"/>
              <a:t>关于 </a:t>
            </a:r>
            <a:r>
              <a:rPr lang="en-US" altLang="zh-CN" dirty="0"/>
              <a:t>C++ </a:t>
            </a:r>
            <a:r>
              <a:rPr lang="zh-CN" altLang="en-US" dirty="0"/>
              <a:t>版本那些事</a:t>
            </a:r>
            <a:endParaRPr lang="en-US" altLang="zh-CN" dirty="0"/>
          </a:p>
          <a:p>
            <a:pPr lvl="1"/>
            <a:r>
              <a:rPr lang="zh-CN" altLang="en-US" dirty="0"/>
              <a:t>这个章节的目的并不是来说</a:t>
            </a:r>
            <a:r>
              <a:rPr lang="en-US" altLang="zh-CN" dirty="0"/>
              <a:t>C++</a:t>
            </a:r>
            <a:r>
              <a:rPr lang="zh-CN" altLang="en-US" dirty="0"/>
              <a:t>版本更新的内容之类的，只是简单的聊几句目前大学生可以接触到的有关算法竞赛领域的比赛他们常见的竞赛所用环境配置相关的：</a:t>
            </a:r>
            <a:endParaRPr lang="en-US" altLang="zh-CN" dirty="0"/>
          </a:p>
          <a:p>
            <a:pPr lvl="2"/>
            <a:r>
              <a:rPr lang="en-US" altLang="zh-CN" dirty="0"/>
              <a:t>1 . </a:t>
            </a:r>
            <a:r>
              <a:rPr lang="zh-CN" altLang="en-US" dirty="0"/>
              <a:t>蓝桥杯</a:t>
            </a:r>
            <a:endParaRPr lang="en-US" altLang="zh-CN" dirty="0"/>
          </a:p>
          <a:p>
            <a:pPr lvl="3"/>
            <a:r>
              <a:rPr lang="zh-CN" altLang="en-US" dirty="0"/>
              <a:t>在最新的</a:t>
            </a:r>
            <a:r>
              <a:rPr lang="en-US" altLang="zh-CN" dirty="0"/>
              <a:t>《</a:t>
            </a:r>
            <a:r>
              <a:rPr lang="zh-CN" altLang="en-US" dirty="0"/>
              <a:t>第十六届蓝桥杯大赛软件赛竞赛规则及说明</a:t>
            </a:r>
            <a:r>
              <a:rPr lang="en-US" altLang="zh-CN" dirty="0"/>
              <a:t>》</a:t>
            </a:r>
            <a:r>
              <a:rPr lang="zh-CN" altLang="en-US" dirty="0"/>
              <a:t>中 </a:t>
            </a:r>
            <a:r>
              <a:rPr lang="en-US" altLang="zh-CN" dirty="0"/>
              <a:t>C &amp; C++</a:t>
            </a:r>
            <a:r>
              <a:rPr lang="zh-CN" altLang="en-US" dirty="0"/>
              <a:t>规则中提到，</a:t>
            </a:r>
            <a:endParaRPr lang="en-US" altLang="zh-CN" dirty="0"/>
          </a:p>
          <a:p>
            <a:pPr lvl="3"/>
            <a:endParaRPr lang="en-US" altLang="zh-CN" dirty="0"/>
          </a:p>
          <a:p>
            <a:pPr lvl="3"/>
            <a:endParaRPr lang="en-US" altLang="zh-CN" dirty="0"/>
          </a:p>
          <a:p>
            <a:pPr lvl="3"/>
            <a:endParaRPr lang="en-US" altLang="zh-CN" dirty="0"/>
          </a:p>
          <a:p>
            <a:pPr lvl="3"/>
            <a:endParaRPr lang="en-US" altLang="zh-CN" dirty="0"/>
          </a:p>
          <a:p>
            <a:pPr lvl="3"/>
            <a:endParaRPr lang="en-US" altLang="zh-CN" dirty="0"/>
          </a:p>
          <a:p>
            <a:pPr lvl="3"/>
            <a:r>
              <a:rPr lang="zh-CN" altLang="en-US" dirty="0"/>
              <a:t>也就是说，你所能使用的编辑器只有</a:t>
            </a:r>
            <a:r>
              <a:rPr lang="en-US" altLang="zh-CN" dirty="0"/>
              <a:t>dev</a:t>
            </a:r>
            <a:r>
              <a:rPr lang="zh-CN" altLang="en-US" dirty="0"/>
              <a:t>，且所能使用的 </a:t>
            </a:r>
            <a:r>
              <a:rPr lang="en-US" altLang="zh-CN" dirty="0"/>
              <a:t>C++ </a:t>
            </a:r>
            <a:r>
              <a:rPr lang="zh-CN" altLang="en-US" dirty="0"/>
              <a:t>标准为 </a:t>
            </a:r>
            <a:r>
              <a:rPr lang="en-US" altLang="zh-CN" dirty="0"/>
              <a:t>C++ 11</a:t>
            </a:r>
            <a:r>
              <a:rPr lang="zh-CN" altLang="en-US" dirty="0"/>
              <a:t>，在这个标准下，你并不能使用诸如 </a:t>
            </a:r>
            <a:r>
              <a:rPr lang="en-US" altLang="zh-CN" dirty="0"/>
              <a:t>[</a:t>
            </a:r>
            <a:r>
              <a:rPr lang="en-US" altLang="zh-CN" dirty="0" err="1"/>
              <a:t>x,y</a:t>
            </a:r>
            <a:r>
              <a:rPr lang="en-US" altLang="zh-CN" dirty="0"/>
              <a:t>] </a:t>
            </a:r>
            <a:r>
              <a:rPr lang="zh-CN" altLang="en-US" dirty="0"/>
              <a:t>这样的结构化绑定来 迭代 </a:t>
            </a:r>
            <a:r>
              <a:rPr lang="en-US" altLang="zh-CN" dirty="0"/>
              <a:t>vector&lt;pair&gt;</a:t>
            </a:r>
            <a:r>
              <a:rPr lang="zh-CN" altLang="en-US" dirty="0"/>
              <a:t>内的元素（</a:t>
            </a:r>
            <a:r>
              <a:rPr lang="en-US" altLang="zh-CN" dirty="0"/>
              <a:t>C++17</a:t>
            </a:r>
            <a:r>
              <a:rPr lang="zh-CN" altLang="en-US" dirty="0"/>
              <a:t>特性）。这个各位需要知道且了解，但是这个竞赛是允许查询</a:t>
            </a:r>
            <a:r>
              <a:rPr lang="en-US" altLang="zh-CN" dirty="0"/>
              <a:t>C++</a:t>
            </a:r>
            <a:r>
              <a:rPr lang="zh-CN" altLang="en-US" dirty="0"/>
              <a:t>帮助文档的，也就是说如果忘记了函数之类的是可以查表的（） </a:t>
            </a:r>
            <a:endParaRPr lang="en-US" altLang="zh-CN" dirty="0"/>
          </a:p>
          <a:p>
            <a:pPr lvl="3"/>
            <a:r>
              <a:rPr lang="zh-CN" altLang="en-US" dirty="0"/>
              <a:t>赛制为 </a:t>
            </a:r>
            <a:r>
              <a:rPr lang="en-US" altLang="zh-CN" dirty="0"/>
              <a:t>OI </a:t>
            </a:r>
            <a:r>
              <a:rPr lang="zh-CN" altLang="en-US" dirty="0"/>
              <a:t>赛制，</a:t>
            </a:r>
            <a:r>
              <a:rPr lang="en-US" altLang="zh-CN" dirty="0"/>
              <a:t>4</a:t>
            </a:r>
            <a:r>
              <a:rPr lang="zh-CN" altLang="en-US" dirty="0"/>
              <a:t>小时</a:t>
            </a:r>
          </a:p>
        </p:txBody>
      </p:sp>
      <p:pic>
        <p:nvPicPr>
          <p:cNvPr id="5" name="图片 4">
            <a:extLst>
              <a:ext uri="{FF2B5EF4-FFF2-40B4-BE49-F238E27FC236}">
                <a16:creationId xmlns:a16="http://schemas.microsoft.com/office/drawing/2014/main" id="{4E6CEDA5-AE62-0D57-3F01-94E6B8E9CE28}"/>
              </a:ext>
            </a:extLst>
          </p:cNvPr>
          <p:cNvPicPr>
            <a:picLocks noChangeAspect="1"/>
          </p:cNvPicPr>
          <p:nvPr/>
        </p:nvPicPr>
        <p:blipFill>
          <a:blip r:embed="rId2"/>
          <a:stretch>
            <a:fillRect/>
          </a:stretch>
        </p:blipFill>
        <p:spPr>
          <a:xfrm>
            <a:off x="4447945" y="2933174"/>
            <a:ext cx="3296110" cy="1324160"/>
          </a:xfrm>
          <a:prstGeom prst="rect">
            <a:avLst/>
          </a:prstGeom>
        </p:spPr>
      </p:pic>
    </p:spTree>
    <p:extLst>
      <p:ext uri="{BB962C8B-B14F-4D97-AF65-F5344CB8AC3E}">
        <p14:creationId xmlns:p14="http://schemas.microsoft.com/office/powerpoint/2010/main" val="20946962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TotalTime>
  <Words>1916</Words>
  <Application>Microsoft Office PowerPoint</Application>
  <PresentationFormat>宽屏</PresentationFormat>
  <Paragraphs>117</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等线</vt:lpstr>
      <vt:lpstr>等线 Light</vt:lpstr>
      <vt:lpstr>Arial</vt:lpstr>
      <vt:lpstr>Office 主题​​</vt:lpstr>
      <vt:lpstr>关于大学算竞入门你可能需要知道的几件事</vt:lpstr>
      <vt:lpstr>目录</vt:lpstr>
      <vt:lpstr>算法竞赛的常用语言</vt:lpstr>
      <vt:lpstr>选用你的编辑器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比较有代表性的在线网站</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品豪 任</dc:creator>
  <cp:lastModifiedBy>品豪 任</cp:lastModifiedBy>
  <cp:revision>17</cp:revision>
  <dcterms:created xsi:type="dcterms:W3CDTF">2025-08-01T15:18:23Z</dcterms:created>
  <dcterms:modified xsi:type="dcterms:W3CDTF">2025-08-04T14:55:04Z</dcterms:modified>
</cp:coreProperties>
</file>