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6" r:id="rId3"/>
    <p:sldId id="704" r:id="rId4"/>
    <p:sldId id="787" r:id="rId5"/>
    <p:sldId id="711" r:id="rId6"/>
    <p:sldId id="724" r:id="rId7"/>
    <p:sldId id="725" r:id="rId8"/>
    <p:sldId id="726" r:id="rId9"/>
    <p:sldId id="727" r:id="rId10"/>
    <p:sldId id="728" r:id="rId11"/>
    <p:sldId id="729" r:id="rId12"/>
    <p:sldId id="730" r:id="rId13"/>
    <p:sldId id="732" r:id="rId14"/>
    <p:sldId id="733" r:id="rId15"/>
    <p:sldId id="734" r:id="rId16"/>
    <p:sldId id="735" r:id="rId17"/>
    <p:sldId id="736" r:id="rId18"/>
    <p:sldId id="737" r:id="rId19"/>
    <p:sldId id="738" r:id="rId20"/>
    <p:sldId id="739" r:id="rId21"/>
    <p:sldId id="741" r:id="rId22"/>
    <p:sldId id="718" r:id="rId23"/>
    <p:sldId id="742" r:id="rId24"/>
    <p:sldId id="813" r:id="rId25"/>
    <p:sldId id="814" r:id="rId26"/>
    <p:sldId id="776" r:id="rId27"/>
    <p:sldId id="775" r:id="rId28"/>
    <p:sldId id="780" r:id="rId29"/>
    <p:sldId id="777" r:id="rId30"/>
    <p:sldId id="778" r:id="rId31"/>
    <p:sldId id="781" r:id="rId32"/>
    <p:sldId id="779" r:id="rId33"/>
    <p:sldId id="788" r:id="rId34"/>
    <p:sldId id="708" r:id="rId35"/>
    <p:sldId id="709" r:id="rId36"/>
    <p:sldId id="782" r:id="rId37"/>
    <p:sldId id="785" r:id="rId38"/>
    <p:sldId id="786" r:id="rId39"/>
    <p:sldId id="812" r:id="rId40"/>
    <p:sldId id="811" r:id="rId41"/>
    <p:sldId id="789" r:id="rId42"/>
    <p:sldId id="743" r:id="rId43"/>
    <p:sldId id="790" r:id="rId44"/>
    <p:sldId id="791" r:id="rId45"/>
    <p:sldId id="792" r:id="rId46"/>
    <p:sldId id="793" r:id="rId47"/>
    <p:sldId id="794" r:id="rId48"/>
    <p:sldId id="795" r:id="rId49"/>
    <p:sldId id="796" r:id="rId50"/>
    <p:sldId id="797" r:id="rId51"/>
    <p:sldId id="798" r:id="rId52"/>
    <p:sldId id="799" r:id="rId53"/>
    <p:sldId id="800" r:id="rId54"/>
    <p:sldId id="801" r:id="rId55"/>
    <p:sldId id="802" r:id="rId56"/>
    <p:sldId id="803" r:id="rId57"/>
    <p:sldId id="804" r:id="rId58"/>
    <p:sldId id="805" r:id="rId59"/>
    <p:sldId id="806" r:id="rId61"/>
    <p:sldId id="807" r:id="rId62"/>
    <p:sldId id="808" r:id="rId63"/>
    <p:sldId id="809" r:id="rId64"/>
    <p:sldId id="766" r:id="rId65"/>
    <p:sldId id="772" r:id="rId66"/>
    <p:sldId id="767" r:id="rId67"/>
    <p:sldId id="768" r:id="rId68"/>
    <p:sldId id="769" r:id="rId69"/>
    <p:sldId id="770" r:id="rId70"/>
    <p:sldId id="771" r:id="rId71"/>
    <p:sldId id="774" r:id="rId72"/>
    <p:sldId id="810" r:id="rId73"/>
  </p:sldIdLst>
  <p:sldSz cx="9144000" cy="6858000" type="screen4x3"/>
  <p:notesSz cx="6858000" cy="9144000"/>
  <p:custDataLst>
    <p:tags r:id="rId7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96249" autoAdjust="0"/>
  </p:normalViewPr>
  <p:slideViewPr>
    <p:cSldViewPr showGuides="1">
      <p:cViewPr varScale="1">
        <p:scale>
          <a:sx n="80" d="100"/>
          <a:sy n="80" d="100"/>
        </p:scale>
        <p:origin x="922" y="62"/>
      </p:cViewPr>
      <p:guideLst>
        <p:guide orient="horz" pos="2160"/>
        <p:guide pos="2880"/>
      </p:guideLst>
    </p:cSldViewPr>
  </p:slideViewPr>
  <p:outlineViewPr>
    <p:cViewPr>
      <p:scale>
        <a:sx n="33" d="100"/>
        <a:sy n="33" d="100"/>
      </p:scale>
      <p:origin x="0" y="-60090"/>
    </p:cViewPr>
  </p:outlin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gs" Target="tags/tag1.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205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3073"/>
          <p:cNvSpPr>
            <a:spLocks noGrp="1"/>
          </p:cNvSpPr>
          <p:nvPr>
            <p:ph type="ctrTitle"/>
          </p:nvPr>
        </p:nvSpPr>
        <p:spPr>
          <a:xfrm>
            <a:off x="685800" y="2276920"/>
            <a:ext cx="7772400" cy="1470025"/>
          </a:xfrm>
        </p:spPr>
        <p:txBody>
          <a:bodyPr anchor="ctr" anchorCtr="0"/>
          <a:lstStyle/>
          <a:p>
            <a:pPr defTabSz="914400">
              <a:buClrTx/>
              <a:buSzTx/>
              <a:buFontTx/>
              <a:buNone/>
            </a:pPr>
            <a:r>
              <a:rPr lang="en-US" altLang="zh-CN" sz="4400" dirty="0">
                <a:solidFill>
                  <a:schemeClr val="tx1"/>
                </a:solidFill>
                <a:latin typeface="Times New Roman" panose="02020603050405020304" charset="0"/>
              </a:rPr>
              <a:t>N</a:t>
            </a:r>
            <a:r>
              <a:rPr lang="en-US" altLang="zh-CN" sz="4400" kern="1200" baseline="0">
                <a:solidFill>
                  <a:schemeClr val="tx1"/>
                </a:solidFill>
                <a:latin typeface="Times New Roman" panose="02020603050405020304" charset="0"/>
                <a:ea typeface="+mj-ea"/>
                <a:cs typeface="+mj-cs"/>
              </a:rPr>
              <a:t>etwork </a:t>
            </a:r>
            <a:r>
              <a:rPr lang="en-US" altLang="zh-CN" sz="4400" kern="1200" baseline="0" dirty="0">
                <a:solidFill>
                  <a:schemeClr val="tx1"/>
                </a:solidFill>
                <a:latin typeface="Times New Roman" panose="02020603050405020304" charset="0"/>
                <a:ea typeface="+mj-ea"/>
                <a:cs typeface="+mj-cs"/>
              </a:rPr>
              <a:t>Structure Learning</a:t>
            </a:r>
            <a:endParaRPr lang="en-US" altLang="zh-CN" sz="4400" kern="1200" baseline="0" dirty="0">
              <a:solidFill>
                <a:schemeClr val="tx1"/>
              </a:solidFill>
              <a:latin typeface="Times New Roman" panose="02020603050405020304"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63930" y="1052835"/>
            <a:ext cx="5040350" cy="3477875"/>
          </a:xfrm>
          <a:prstGeom prst="rect">
            <a:avLst/>
          </a:prstGeom>
          <a:noFill/>
        </p:spPr>
        <p:txBody>
          <a:bodyPr wrap="square">
            <a:spAutoFit/>
          </a:bodyPr>
          <a:lstStyle/>
          <a:p>
            <a:r>
              <a:rPr lang="en-US" altLang="zh-CN" sz="2000" dirty="0">
                <a:latin typeface="Times New Roman" panose="02020603050405020304" charset="0"/>
              </a:rPr>
              <a:t>        Recent work on NAS incorporates modern design elements known from hand-crafted architectures, such as skip connections, which allow for building complex, multi-branch networks. In this case the input of layer </a:t>
            </a:r>
            <a:r>
              <a:rPr lang="en-US" altLang="zh-CN" sz="2000" dirty="0" err="1">
                <a:latin typeface="Times New Roman" panose="02020603050405020304" charset="0"/>
              </a:rPr>
              <a:t>i</a:t>
            </a:r>
            <a:r>
              <a:rPr lang="en-US" altLang="zh-CN" sz="2000" dirty="0">
                <a:latin typeface="Times New Roman" panose="02020603050405020304" charset="0"/>
              </a:rPr>
              <a:t> can be formally described as a function </a:t>
            </a:r>
            <a:r>
              <a:rPr lang="en-US" altLang="zh-CN" sz="2000" dirty="0" err="1">
                <a:latin typeface="Times New Roman" panose="02020603050405020304" charset="0"/>
              </a:rPr>
              <a:t>gi</a:t>
            </a:r>
            <a:r>
              <a:rPr lang="en-US" altLang="zh-CN" sz="2000" dirty="0">
                <a:latin typeface="Times New Roman" panose="02020603050405020304" charset="0"/>
              </a:rPr>
              <a:t> (L</a:t>
            </a:r>
            <a:r>
              <a:rPr lang="en-US" altLang="zh-CN" sz="1400" dirty="0">
                <a:latin typeface="Times New Roman" panose="02020603050405020304" charset="0"/>
              </a:rPr>
              <a:t>i-1</a:t>
            </a:r>
            <a:r>
              <a:rPr lang="en-US" altLang="zh-CN" sz="2000" dirty="0">
                <a:latin typeface="Times New Roman" panose="02020603050405020304" charset="0"/>
              </a:rPr>
              <a:t>-out , . . . , L</a:t>
            </a:r>
            <a:r>
              <a:rPr lang="en-US" altLang="zh-CN" sz="1400" dirty="0">
                <a:latin typeface="Times New Roman" panose="02020603050405020304" charset="0"/>
              </a:rPr>
              <a:t>0-out</a:t>
            </a:r>
            <a:r>
              <a:rPr lang="en-US" altLang="zh-CN" sz="2000" dirty="0">
                <a:latin typeface="Times New Roman" panose="02020603050405020304" charset="0"/>
              </a:rPr>
              <a:t> ) combining previous layer outputs. Employing such a function results in significantly more degrees of freedom.</a:t>
            </a:r>
            <a:endParaRPr lang="en-US" altLang="zh-CN" sz="2000" dirty="0">
              <a:latin typeface="Times New Roman" panose="02020603050405020304" charset="0"/>
            </a:endParaRPr>
          </a:p>
          <a:p>
            <a:r>
              <a:rPr lang="en-US" altLang="zh-CN" sz="2000" dirty="0">
                <a:latin typeface="Times New Roman" panose="02020603050405020304" charset="0"/>
              </a:rPr>
              <a:t>        Global search spaces is computationally expensive.</a:t>
            </a:r>
            <a:endParaRPr lang="zh-CN" altLang="en-US" sz="2000" dirty="0">
              <a:latin typeface="Times New Roman" panose="02020603050405020304" charset="0"/>
            </a:endParaRPr>
          </a:p>
        </p:txBody>
      </p:sp>
      <p:pic>
        <p:nvPicPr>
          <p:cNvPr id="6" name="图片 5"/>
          <p:cNvPicPr>
            <a:picLocks noChangeAspect="1"/>
          </p:cNvPicPr>
          <p:nvPr/>
        </p:nvPicPr>
        <p:blipFill>
          <a:blip r:embed="rId1"/>
          <a:stretch>
            <a:fillRect/>
          </a:stretch>
        </p:blipFill>
        <p:spPr>
          <a:xfrm>
            <a:off x="395710" y="628806"/>
            <a:ext cx="2880200" cy="4240294"/>
          </a:xfrm>
          <a:prstGeom prst="rect">
            <a:avLst/>
          </a:prstGeom>
        </p:spPr>
      </p:pic>
      <p:sp>
        <p:nvSpPr>
          <p:cNvPr id="8" name="文本框 7"/>
          <p:cNvSpPr txBox="1"/>
          <p:nvPr/>
        </p:nvSpPr>
        <p:spPr>
          <a:xfrm>
            <a:off x="539719" y="5047887"/>
            <a:ext cx="7956235" cy="1477328"/>
          </a:xfrm>
          <a:prstGeom prst="rect">
            <a:avLst/>
          </a:prstGeom>
          <a:noFill/>
        </p:spPr>
        <p:txBody>
          <a:bodyPr wrap="square">
            <a:spAutoFit/>
          </a:bodyPr>
          <a:lstStyle/>
          <a:p>
            <a:r>
              <a:rPr lang="en-US" altLang="zh-CN" dirty="0">
                <a:latin typeface="Times New Roman" panose="02020603050405020304" charset="0"/>
              </a:rPr>
              <a:t>[</a:t>
            </a:r>
            <a:r>
              <a:rPr lang="en-US" altLang="zh-CN" dirty="0">
                <a:solidFill>
                  <a:srgbClr val="FF0000"/>
                </a:solidFill>
                <a:latin typeface="Times New Roman" panose="02020603050405020304" charset="0"/>
              </a:rPr>
              <a:t>4</a:t>
            </a:r>
            <a:r>
              <a:rPr lang="en-US" altLang="zh-CN" dirty="0">
                <a:latin typeface="Times New Roman" panose="02020603050405020304" charset="0"/>
              </a:rPr>
              <a:t>] Thomas Elsken, Jan Hendrik Metzen, and Frank </a:t>
            </a:r>
            <a:r>
              <a:rPr lang="en-US" altLang="zh-CN" dirty="0" err="1">
                <a:latin typeface="Times New Roman" panose="02020603050405020304" charset="0"/>
              </a:rPr>
              <a:t>Hutter</a:t>
            </a:r>
            <a:r>
              <a:rPr lang="en-US" altLang="zh-CN" dirty="0">
                <a:latin typeface="Times New Roman" panose="02020603050405020304" charset="0"/>
              </a:rPr>
              <a:t>. Efficient multi-objective neural architecture search via </a:t>
            </a:r>
            <a:r>
              <a:rPr lang="en-US" altLang="zh-CN" dirty="0" err="1">
                <a:latin typeface="Times New Roman" panose="02020603050405020304" charset="0"/>
              </a:rPr>
              <a:t>lamarckian</a:t>
            </a:r>
            <a:r>
              <a:rPr lang="en-US" altLang="zh-CN" dirty="0">
                <a:latin typeface="Times New Roman" panose="02020603050405020304" charset="0"/>
              </a:rPr>
              <a:t> evolution. In International Conference on Learning Representations, 2019.</a:t>
            </a:r>
            <a:endParaRPr lang="en-US" altLang="zh-CN" dirty="0">
              <a:latin typeface="Times New Roman" panose="02020603050405020304" charset="0"/>
            </a:endParaRPr>
          </a:p>
          <a:p>
            <a:r>
              <a:rPr lang="en-US" altLang="zh-CN">
                <a:latin typeface="Times New Roman" panose="02020603050405020304" charset="0"/>
              </a:rPr>
              <a:t>[</a:t>
            </a:r>
            <a:r>
              <a:rPr lang="en-US" altLang="zh-CN">
                <a:solidFill>
                  <a:srgbClr val="FF0000"/>
                </a:solidFill>
                <a:latin typeface="Times New Roman" panose="02020603050405020304" charset="0"/>
              </a:rPr>
              <a:t>5</a:t>
            </a:r>
            <a:r>
              <a:rPr lang="en-US" altLang="zh-CN">
                <a:latin typeface="Times New Roman" panose="02020603050405020304" charset="0"/>
              </a:rPr>
              <a:t>] </a:t>
            </a:r>
            <a:r>
              <a:rPr lang="en-US" altLang="zh-CN" dirty="0">
                <a:latin typeface="Times New Roman" panose="02020603050405020304" charset="0"/>
              </a:rPr>
              <a:t>Esteban Real, Alok Aggarwal, </a:t>
            </a:r>
            <a:r>
              <a:rPr lang="en-US" altLang="zh-CN" dirty="0" err="1">
                <a:latin typeface="Times New Roman" panose="02020603050405020304" charset="0"/>
              </a:rPr>
              <a:t>Yanping</a:t>
            </a:r>
            <a:r>
              <a:rPr lang="en-US" altLang="zh-CN" dirty="0">
                <a:latin typeface="Times New Roman" panose="02020603050405020304" charset="0"/>
              </a:rPr>
              <a:t> Huang, and Quoc V. Le. Aging Evolution for Image Classifier Architecture Search. In AAAI, 2019.</a:t>
            </a:r>
            <a:endParaRPr lang="zh-CN" altLang="en-US" dirty="0">
              <a:latin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699" y="3806903"/>
            <a:ext cx="8640601" cy="2585323"/>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optimize two kinds of cells: a </a:t>
            </a:r>
            <a:r>
              <a:rPr lang="zh-CN" altLang="en-US" dirty="0">
                <a:solidFill>
                  <a:srgbClr val="FF0000"/>
                </a:solidFill>
                <a:latin typeface="Times New Roman" panose="02020603050405020304" charset="0"/>
                <a:cs typeface="Times New Roman" panose="02020603050405020304" charset="0"/>
              </a:rPr>
              <a:t>normal cell </a:t>
            </a:r>
            <a:r>
              <a:rPr lang="zh-CN" altLang="en-US" dirty="0">
                <a:latin typeface="Times New Roman" panose="02020603050405020304" charset="0"/>
                <a:cs typeface="Times New Roman" panose="02020603050405020304" charset="0"/>
              </a:rPr>
              <a:t>that preserves the dimensionality of the input and a </a:t>
            </a:r>
            <a:r>
              <a:rPr lang="zh-CN" altLang="en-US" dirty="0">
                <a:solidFill>
                  <a:srgbClr val="FF0000"/>
                </a:solidFill>
                <a:latin typeface="Times New Roman" panose="02020603050405020304" charset="0"/>
                <a:cs typeface="Times New Roman" panose="02020603050405020304" charset="0"/>
              </a:rPr>
              <a:t>reduction cell </a:t>
            </a:r>
            <a:r>
              <a:rPr lang="zh-CN" altLang="en-US" dirty="0">
                <a:latin typeface="Times New Roman" panose="02020603050405020304" charset="0"/>
                <a:cs typeface="Times New Roman" panose="02020603050405020304" charset="0"/>
              </a:rPr>
              <a:t>that reduces the spatial dimension. The final architecture is then built by stacking these cells in a predefined manner.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1. The size of the search space is drastically reduced since cells usually consist of significantly less layers than whole architectures.</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2. Architectures built from cells can more easily be transferred or adapted to other datasets by simply varying the number of cells and filters used within a model.</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3. Creating architectures by repeating building blocks has proven a useful design principle in general, such as repeating an LSTM block in RNNs or stacking a residual block. </a:t>
            </a:r>
            <a:endParaRPr lang="zh-CN" altLang="en-US"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423583" y="188775"/>
            <a:ext cx="4580447" cy="3590888"/>
          </a:xfrm>
          <a:prstGeom prst="rect">
            <a:avLst/>
          </a:prstGeom>
        </p:spPr>
      </p:pic>
      <p:sp>
        <p:nvSpPr>
          <p:cNvPr id="8" name="文本框 7"/>
          <p:cNvSpPr txBox="1"/>
          <p:nvPr/>
        </p:nvSpPr>
        <p:spPr>
          <a:xfrm>
            <a:off x="5148040" y="1196845"/>
            <a:ext cx="3851950" cy="1754326"/>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6</a:t>
            </a:r>
            <a:r>
              <a:rPr lang="en-US" altLang="zh-CN" dirty="0">
                <a:latin typeface="Times New Roman" panose="02020603050405020304" charset="0"/>
                <a:cs typeface="Times New Roman" panose="02020603050405020304" charset="0"/>
              </a:rPr>
              <a:t>] Barret </a:t>
            </a:r>
            <a:r>
              <a:rPr lang="en-US" altLang="zh-CN" dirty="0" err="1">
                <a:latin typeface="Times New Roman" panose="02020603050405020304" charset="0"/>
                <a:cs typeface="Times New Roman" panose="02020603050405020304" charset="0"/>
              </a:rPr>
              <a:t>Zoph</a:t>
            </a:r>
            <a:r>
              <a:rPr lang="en-US" altLang="zh-CN" dirty="0">
                <a:latin typeface="Times New Roman" panose="02020603050405020304" charset="0"/>
                <a:cs typeface="Times New Roman" panose="02020603050405020304" charset="0"/>
              </a:rPr>
              <a:t>, Vijay Vasudevan, Jonathon </a:t>
            </a:r>
            <a:r>
              <a:rPr lang="en-US" altLang="zh-CN" dirty="0" err="1">
                <a:latin typeface="Times New Roman" panose="02020603050405020304" charset="0"/>
                <a:cs typeface="Times New Roman" panose="02020603050405020304" charset="0"/>
              </a:rPr>
              <a:t>Shlens</a:t>
            </a:r>
            <a:r>
              <a:rPr lang="en-US" altLang="zh-CN" dirty="0">
                <a:latin typeface="Times New Roman" panose="02020603050405020304" charset="0"/>
                <a:cs typeface="Times New Roman" panose="02020603050405020304" charset="0"/>
              </a:rPr>
              <a:t>, and Quoc V. Le. Learning transferable architectures for scalable image recognition. In Conference on Computer Vision and Pattern Recognition, 2018. </a:t>
            </a:r>
            <a:endParaRPr lang="zh-CN" altLang="en-US" dirty="0">
              <a:latin typeface="Times New Roman" panose="02020603050405020304" charset="0"/>
              <a:cs typeface="Times New Roman" panose="02020603050405020304" charset="0"/>
            </a:endParaRPr>
          </a:p>
        </p:txBody>
      </p:sp>
      <p:sp>
        <p:nvSpPr>
          <p:cNvPr id="2" name="文本框 1"/>
          <p:cNvSpPr txBox="1"/>
          <p:nvPr/>
        </p:nvSpPr>
        <p:spPr>
          <a:xfrm>
            <a:off x="5292050" y="421035"/>
            <a:ext cx="3024210" cy="400110"/>
          </a:xfrm>
          <a:prstGeom prst="rect">
            <a:avLst/>
          </a:prstGeom>
          <a:noFill/>
        </p:spPr>
        <p:txBody>
          <a:bodyPr wrap="square">
            <a:spAutoFit/>
          </a:bodyPr>
          <a:lstStyle/>
          <a:p>
            <a:r>
              <a:rPr lang="en-US" altLang="zh-CN" sz="2000" b="1" dirty="0">
                <a:latin typeface="Times New Roman" panose="02020603050405020304" charset="0"/>
              </a:rPr>
              <a:t>b. cell-based search space</a:t>
            </a:r>
            <a:endParaRPr lang="zh-CN" altLang="en-US" sz="2000" b="1" dirty="0">
              <a:latin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3730" y="1699001"/>
            <a:ext cx="7560525" cy="3170099"/>
          </a:xfrm>
          <a:prstGeom prst="rect">
            <a:avLst/>
          </a:prstGeom>
          <a:noFill/>
        </p:spPr>
        <p:txBody>
          <a:bodyPr wrap="square">
            <a:spAutoFit/>
          </a:bodyPr>
          <a:lstStyle/>
          <a:p>
            <a:r>
              <a:rPr lang="en-US" altLang="zh-CN" sz="2000" dirty="0">
                <a:latin typeface="Times New Roman" panose="02020603050405020304" charset="0"/>
              </a:rPr>
              <a:t>        Many different search strategies can be used to explore the space of neural architectures, including random search, Bayesian optimization, evolutionary methods, reinforcement learning (RL), and gradient-based methods.</a:t>
            </a:r>
            <a:endParaRPr lang="en-US" altLang="zh-CN" sz="2000" dirty="0">
              <a:latin typeface="Times New Roman" panose="02020603050405020304" charset="0"/>
            </a:endParaRPr>
          </a:p>
          <a:p>
            <a:r>
              <a:rPr lang="zh-CN" altLang="en-US" sz="2000" dirty="0">
                <a:latin typeface="Times New Roman" panose="02020603050405020304" charset="0"/>
                <a:cs typeface="Times New Roman" panose="02020603050405020304" charset="0"/>
              </a:rPr>
              <a:t>        NAS became a mainstream research topic in the machine learning community after Zoph </a:t>
            </a:r>
            <a:r>
              <a:rPr lang="en-US" altLang="zh-CN" sz="2000" dirty="0">
                <a:latin typeface="Times New Roman" panose="02020603050405020304" charset="0"/>
                <a:cs typeface="Times New Roman" panose="02020603050405020304" charset="0"/>
              </a:rPr>
              <a:t>&amp;</a:t>
            </a:r>
            <a:r>
              <a:rPr lang="zh-CN" altLang="en-US" sz="2000" dirty="0">
                <a:latin typeface="Times New Roman" panose="02020603050405020304" charset="0"/>
                <a:cs typeface="Times New Roman" panose="02020603050405020304" charset="0"/>
              </a:rPr>
              <a:t> Le obtained competitive performance on the CIFAR-10 and Penn Treebank benchmarks with a search strategy based on reinforcement learning. While Zoph and Le (2017) used vast computational resources to achieve this result (800 GPUs for three to four weeks)</a:t>
            </a:r>
            <a:r>
              <a:rPr lang="en-US" altLang="zh-CN" sz="2000" dirty="0">
                <a:latin typeface="Times New Roman" panose="02020603050405020304" charset="0"/>
                <a:cs typeface="Times New Roman" panose="02020603050405020304" charset="0"/>
              </a:rPr>
              <a:t>.</a:t>
            </a:r>
            <a:endParaRPr lang="zh-CN" altLang="en-US" sz="2000" dirty="0">
              <a:latin typeface="Times New Roman" panose="02020603050405020304" charset="0"/>
            </a:endParaRPr>
          </a:p>
        </p:txBody>
      </p:sp>
      <p:sp>
        <p:nvSpPr>
          <p:cNvPr id="2" name="文本框 1"/>
          <p:cNvSpPr txBox="1"/>
          <p:nvPr/>
        </p:nvSpPr>
        <p:spPr>
          <a:xfrm>
            <a:off x="2339845" y="504921"/>
            <a:ext cx="3744260" cy="584775"/>
          </a:xfrm>
          <a:prstGeom prst="rect">
            <a:avLst/>
          </a:prstGeom>
          <a:noFill/>
        </p:spPr>
        <p:txBody>
          <a:bodyPr wrap="square">
            <a:spAutoFit/>
          </a:bodyPr>
          <a:lstStyle/>
          <a:p>
            <a:pPr algn="ctr"/>
            <a:r>
              <a:rPr lang="en-US" altLang="zh-CN" sz="3200" b="1" dirty="0">
                <a:latin typeface="Times New Roman" panose="02020603050405020304" charset="0"/>
              </a:rPr>
              <a:t>Search Strategy</a:t>
            </a:r>
            <a:endParaRPr lang="zh-CN" altLang="en-US" sz="3200" dirty="0"/>
          </a:p>
        </p:txBody>
      </p:sp>
      <p:sp>
        <p:nvSpPr>
          <p:cNvPr id="7" name="文本框 6"/>
          <p:cNvSpPr txBox="1"/>
          <p:nvPr/>
        </p:nvSpPr>
        <p:spPr>
          <a:xfrm>
            <a:off x="611725" y="5518859"/>
            <a:ext cx="7920550" cy="646331"/>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7</a:t>
            </a:r>
            <a:r>
              <a:rPr lang="en-US" altLang="zh-CN" dirty="0">
                <a:latin typeface="Times New Roman" panose="02020603050405020304" charset="0"/>
                <a:cs typeface="Times New Roman" panose="02020603050405020304" charset="0"/>
              </a:rPr>
              <a:t>] Barret </a:t>
            </a:r>
            <a:r>
              <a:rPr lang="en-US" altLang="zh-CN" dirty="0" err="1">
                <a:latin typeface="Times New Roman" panose="02020603050405020304" charset="0"/>
                <a:cs typeface="Times New Roman" panose="02020603050405020304" charset="0"/>
              </a:rPr>
              <a:t>Zoph</a:t>
            </a:r>
            <a:r>
              <a:rPr lang="en-US" altLang="zh-CN" dirty="0">
                <a:latin typeface="Times New Roman" panose="02020603050405020304" charset="0"/>
                <a:cs typeface="Times New Roman" panose="02020603050405020304" charset="0"/>
              </a:rPr>
              <a:t> and Quoc V. Le. Neural architecture search with reinforcement learning. In International Conference on Learning Representations, 2017</a:t>
            </a:r>
            <a:r>
              <a:rPr lang="en-US" altLang="zh-CN" sz="1800" dirty="0">
                <a:solidFill>
                  <a:srgbClr val="000000"/>
                </a:solidFill>
                <a:effectLst/>
                <a:latin typeface="CMR10"/>
              </a:rPr>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9745" y="1593647"/>
            <a:ext cx="7344510" cy="3477875"/>
          </a:xfrm>
          <a:prstGeom prst="rect">
            <a:avLst/>
          </a:prstGeom>
          <a:noFill/>
        </p:spPr>
        <p:txBody>
          <a:bodyPr wrap="square">
            <a:spAutoFit/>
          </a:bodyPr>
          <a:lstStyle/>
          <a:p>
            <a:r>
              <a:rPr lang="en-US" altLang="zh-CN" sz="2000" dirty="0">
                <a:latin typeface="Times New Roman" panose="02020603050405020304" charset="0"/>
              </a:rPr>
              <a:t>        To frame NAS as a reinforcement learning (RL) problem, the generation of a neural architecture can be considered to be the agent’s action, with the action space identical to the search space. The agent’s reward is based on an estimate of the performance of the trained architecture on unseen data (see </a:t>
            </a:r>
            <a:r>
              <a:rPr lang="en-US" altLang="zh-CN" sz="2000" b="1" dirty="0">
                <a:latin typeface="Times New Roman" panose="02020603050405020304" charset="0"/>
              </a:rPr>
              <a:t>Performance Estimation Strategy</a:t>
            </a:r>
            <a:r>
              <a:rPr lang="en-US" altLang="zh-CN" sz="2000" dirty="0">
                <a:latin typeface="Times New Roman" panose="02020603050405020304" charset="0"/>
              </a:rPr>
              <a:t>). Different RL approaches differ in how they represent the agent’s policy and how they optimize it.</a:t>
            </a:r>
            <a:endParaRPr lang="en-US" altLang="zh-CN" sz="2000" dirty="0">
              <a:latin typeface="Times New Roman" panose="02020603050405020304" charset="0"/>
            </a:endParaRPr>
          </a:p>
          <a:p>
            <a:r>
              <a:rPr lang="en-US" altLang="zh-CN" sz="2000" dirty="0">
                <a:latin typeface="Times New Roman" panose="02020603050405020304" charset="0"/>
              </a:rPr>
              <a:t>        Cai et al. frame NAS as a sequential decision process: in their approach, the state is the current (partially trained) architecture, the reward is an estimate of the architecture’s performance, followed by a training phase of the network.</a:t>
            </a:r>
            <a:endParaRPr lang="zh-CN" altLang="en-US" sz="2000" dirty="0">
              <a:latin typeface="Times New Roman" panose="02020603050405020304" charset="0"/>
            </a:endParaRPr>
          </a:p>
        </p:txBody>
      </p:sp>
      <p:sp>
        <p:nvSpPr>
          <p:cNvPr id="2" name="文本框 1"/>
          <p:cNvSpPr txBox="1"/>
          <p:nvPr/>
        </p:nvSpPr>
        <p:spPr>
          <a:xfrm>
            <a:off x="611725" y="5385870"/>
            <a:ext cx="7920550" cy="923330"/>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8</a:t>
            </a:r>
            <a:r>
              <a:rPr lang="en-US" altLang="zh-CN" dirty="0">
                <a:latin typeface="Times New Roman" panose="02020603050405020304" charset="0"/>
                <a:cs typeface="Times New Roman" panose="02020603050405020304" charset="0"/>
              </a:rPr>
              <a:t>] Han Cai, </a:t>
            </a:r>
            <a:r>
              <a:rPr lang="en-US" altLang="zh-CN" dirty="0" err="1">
                <a:latin typeface="Times New Roman" panose="02020603050405020304" charset="0"/>
                <a:cs typeface="Times New Roman" panose="02020603050405020304" charset="0"/>
              </a:rPr>
              <a:t>Tianyao</a:t>
            </a:r>
            <a:r>
              <a:rPr lang="en-US" altLang="zh-CN" dirty="0">
                <a:latin typeface="Times New Roman" panose="02020603050405020304" charset="0"/>
                <a:cs typeface="Times New Roman" panose="02020603050405020304" charset="0"/>
              </a:rPr>
              <a:t> Chen, </a:t>
            </a:r>
            <a:r>
              <a:rPr lang="en-US" altLang="zh-CN" dirty="0" err="1">
                <a:latin typeface="Times New Roman" panose="02020603050405020304" charset="0"/>
                <a:cs typeface="Times New Roman" panose="02020603050405020304" charset="0"/>
              </a:rPr>
              <a:t>Weinan</a:t>
            </a:r>
            <a:r>
              <a:rPr lang="en-US" altLang="zh-CN" dirty="0">
                <a:latin typeface="Times New Roman" panose="02020603050405020304" charset="0"/>
                <a:cs typeface="Times New Roman" panose="02020603050405020304" charset="0"/>
              </a:rPr>
              <a:t> Zhang, Yong Yu, and Jun Wang. Efficient architecture search by network transformation. In Association for the Advancement of Artificial Intelligence, 2018a.</a:t>
            </a:r>
            <a:endParaRPr lang="zh-CN" altLang="en-US" dirty="0">
              <a:latin typeface="Times New Roman" panose="02020603050405020304" charset="0"/>
              <a:cs typeface="Times New Roman" panose="02020603050405020304" charset="0"/>
            </a:endParaRPr>
          </a:p>
        </p:txBody>
      </p:sp>
      <p:sp>
        <p:nvSpPr>
          <p:cNvPr id="3" name="文本框 2"/>
          <p:cNvSpPr txBox="1"/>
          <p:nvPr/>
        </p:nvSpPr>
        <p:spPr>
          <a:xfrm>
            <a:off x="467715" y="879190"/>
            <a:ext cx="3456240" cy="400110"/>
          </a:xfrm>
          <a:prstGeom prst="rect">
            <a:avLst/>
          </a:prstGeom>
          <a:noFill/>
        </p:spPr>
        <p:txBody>
          <a:bodyPr wrap="square">
            <a:spAutoFit/>
          </a:bodyPr>
          <a:lstStyle/>
          <a:p>
            <a:r>
              <a:rPr lang="en-US" altLang="zh-CN" sz="2000" b="1" dirty="0">
                <a:latin typeface="Times New Roman" panose="02020603050405020304" charset="0"/>
              </a:rPr>
              <a:t>a. Reinforcement learning </a:t>
            </a:r>
            <a:endParaRPr lang="zh-CN" alt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9745" y="1607240"/>
            <a:ext cx="7344510" cy="2862322"/>
          </a:xfrm>
          <a:prstGeom prst="rect">
            <a:avLst/>
          </a:prstGeom>
          <a:noFill/>
        </p:spPr>
        <p:txBody>
          <a:bodyPr wrap="square">
            <a:spAutoFit/>
          </a:bodyPr>
          <a:lstStyle/>
          <a:p>
            <a:r>
              <a:rPr lang="en-US" altLang="zh-CN" sz="2000" dirty="0">
                <a:latin typeface="Times New Roman" panose="02020603050405020304" charset="0"/>
              </a:rPr>
              <a:t>      An alternative to using RL is neuro-evolutionary approaches that use evolutionary algorithms for optimizing the neural architecture.   </a:t>
            </a:r>
            <a:endParaRPr lang="en-US" altLang="zh-CN" sz="2000" dirty="0">
              <a:latin typeface="Times New Roman" panose="02020603050405020304" charset="0"/>
            </a:endParaRPr>
          </a:p>
          <a:p>
            <a:r>
              <a:rPr lang="en-US" altLang="zh-CN" sz="2000" dirty="0">
                <a:latin typeface="Times New Roman" panose="02020603050405020304" charset="0"/>
              </a:rPr>
              <a:t>     Miller et al. </a:t>
            </a:r>
            <a:r>
              <a:rPr lang="en-US" altLang="zh-CN" sz="2000" dirty="0">
                <a:solidFill>
                  <a:srgbClr val="FF0000"/>
                </a:solidFill>
                <a:latin typeface="Times New Roman" panose="02020603050405020304" charset="0"/>
              </a:rPr>
              <a:t>use genetic algorithms to propose architectures and use backpropagation to optimize their weights</a:t>
            </a:r>
            <a:r>
              <a:rPr lang="en-US" altLang="zh-CN" sz="2000" dirty="0">
                <a:latin typeface="Times New Roman" panose="02020603050405020304" charset="0"/>
              </a:rPr>
              <a:t>. Many neuro-evolutionary approaches since then use genetic algorithms to optimize both the neural architecture and its weights; however, when scaling to contemporary neural architectures with millions of weights for supervised learning tasks, SGD-based weight optimization methods currently outperform evolutionary ones.</a:t>
            </a:r>
            <a:endParaRPr lang="zh-CN" altLang="en-US" sz="2000" dirty="0">
              <a:latin typeface="Times New Roman" panose="02020603050405020304" charset="0"/>
            </a:endParaRPr>
          </a:p>
        </p:txBody>
      </p:sp>
      <p:sp>
        <p:nvSpPr>
          <p:cNvPr id="2" name="文本框 1"/>
          <p:cNvSpPr txBox="1"/>
          <p:nvPr/>
        </p:nvSpPr>
        <p:spPr>
          <a:xfrm>
            <a:off x="611724" y="5385870"/>
            <a:ext cx="7992555" cy="646331"/>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9</a:t>
            </a:r>
            <a:r>
              <a:rPr lang="en-US" altLang="zh-CN" dirty="0">
                <a:latin typeface="Times New Roman" panose="02020603050405020304" charset="0"/>
                <a:cs typeface="Times New Roman" panose="02020603050405020304" charset="0"/>
              </a:rPr>
              <a:t>] G.F. Miller, P.M. Todd, and S.U Hedge. Designing neural networks using genetic algorithms. In 3rd International Conference on Genetic Algorithms (ICGA’89), 1989. </a:t>
            </a:r>
            <a:endParaRPr lang="zh-CN" altLang="en-US" dirty="0">
              <a:latin typeface="Times New Roman" panose="02020603050405020304" charset="0"/>
              <a:cs typeface="Times New Roman" panose="02020603050405020304" charset="0"/>
            </a:endParaRPr>
          </a:p>
        </p:txBody>
      </p:sp>
      <p:sp>
        <p:nvSpPr>
          <p:cNvPr id="3" name="文本框 2"/>
          <p:cNvSpPr txBox="1"/>
          <p:nvPr/>
        </p:nvSpPr>
        <p:spPr>
          <a:xfrm>
            <a:off x="467715" y="879190"/>
            <a:ext cx="3456240" cy="400110"/>
          </a:xfrm>
          <a:prstGeom prst="rect">
            <a:avLst/>
          </a:prstGeom>
          <a:noFill/>
        </p:spPr>
        <p:txBody>
          <a:bodyPr wrap="square">
            <a:spAutoFit/>
          </a:bodyPr>
          <a:lstStyle/>
          <a:p>
            <a:r>
              <a:rPr lang="en-US" altLang="zh-CN" sz="2000" b="1" dirty="0">
                <a:latin typeface="Times New Roman" panose="02020603050405020304" charset="0"/>
              </a:rPr>
              <a:t>b. Evolutionary algorithms</a:t>
            </a:r>
            <a:endParaRPr lang="zh-CN" alt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5735" y="404790"/>
            <a:ext cx="7416515" cy="3477875"/>
          </a:xfrm>
          <a:prstGeom prst="rect">
            <a:avLst/>
          </a:prstGeom>
          <a:noFill/>
        </p:spPr>
        <p:txBody>
          <a:bodyPr wrap="square">
            <a:spAutoFit/>
          </a:bodyPr>
          <a:lstStyle/>
          <a:p>
            <a:r>
              <a:rPr lang="en-US" altLang="zh-CN" sz="2000" dirty="0">
                <a:latin typeface="Times New Roman" panose="02020603050405020304" charset="0"/>
              </a:rPr>
              <a:t>        More recent neuro-evolutionary approaches use gradient-based methods for optimizing weights and solely use evolutionary algorithms for optimizing the neural architecture itself.</a:t>
            </a:r>
            <a:endParaRPr lang="en-US" altLang="zh-CN" sz="2000" dirty="0">
              <a:latin typeface="Times New Roman" panose="02020603050405020304" charset="0"/>
            </a:endParaRPr>
          </a:p>
          <a:p>
            <a:r>
              <a:rPr lang="en-US" altLang="zh-CN" sz="2000" dirty="0">
                <a:latin typeface="Times New Roman" panose="02020603050405020304" charset="0"/>
              </a:rPr>
              <a:t>        </a:t>
            </a:r>
            <a:r>
              <a:rPr lang="en-US" altLang="zh-CN" sz="2000" dirty="0">
                <a:solidFill>
                  <a:srgbClr val="FF0000"/>
                </a:solidFill>
                <a:latin typeface="Times New Roman" panose="02020603050405020304" charset="0"/>
              </a:rPr>
              <a:t>Evolutionary algorithms evolve a population of models, i.e., a set of networks; in every evolution step, at least one model from the population is sampled and serves as a parent to generate offspring by applying mutations to it. </a:t>
            </a:r>
            <a:r>
              <a:rPr lang="en-US" altLang="zh-CN" sz="2000" dirty="0">
                <a:latin typeface="Times New Roman" panose="02020603050405020304" charset="0"/>
              </a:rPr>
              <a:t>Mutations are local operations, such as adding or removing a layer, altering the hyperparameters of a layer, adding skip connections, as well as altering training hyperparameters. After training the offspring, their fitness (e.g., performance on a validation set) is evaluated and they are added to the population.</a:t>
            </a:r>
            <a:endParaRPr lang="zh-CN" altLang="en-US" sz="2000" dirty="0">
              <a:latin typeface="Times New Roman" panose="02020603050405020304" charset="0"/>
            </a:endParaRPr>
          </a:p>
        </p:txBody>
      </p:sp>
      <p:sp>
        <p:nvSpPr>
          <p:cNvPr id="3" name="文本框 2"/>
          <p:cNvSpPr txBox="1"/>
          <p:nvPr/>
        </p:nvSpPr>
        <p:spPr>
          <a:xfrm>
            <a:off x="827740" y="4293060"/>
            <a:ext cx="7416514" cy="2308324"/>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10</a:t>
            </a: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Hanxiao</a:t>
            </a:r>
            <a:r>
              <a:rPr lang="en-US" altLang="zh-CN" dirty="0">
                <a:latin typeface="Times New Roman" panose="02020603050405020304" charset="0"/>
                <a:cs typeface="Times New Roman" panose="02020603050405020304" charset="0"/>
              </a:rPr>
              <a:t> Liu, Karen </a:t>
            </a:r>
            <a:r>
              <a:rPr lang="en-US" altLang="zh-CN" dirty="0" err="1">
                <a:latin typeface="Times New Roman" panose="02020603050405020304" charset="0"/>
                <a:cs typeface="Times New Roman" panose="02020603050405020304" charset="0"/>
              </a:rPr>
              <a:t>Simonyan</a:t>
            </a:r>
            <a:r>
              <a:rPr lang="en-US" altLang="zh-CN" dirty="0">
                <a:latin typeface="Times New Roman" panose="02020603050405020304" charset="0"/>
                <a:cs typeface="Times New Roman" panose="02020603050405020304" charset="0"/>
              </a:rPr>
              <a:t>, Oriol </a:t>
            </a:r>
            <a:r>
              <a:rPr lang="en-US" altLang="zh-CN" dirty="0" err="1">
                <a:latin typeface="Times New Roman" panose="02020603050405020304" charset="0"/>
                <a:cs typeface="Times New Roman" panose="02020603050405020304" charset="0"/>
              </a:rPr>
              <a:t>Vinyals</a:t>
            </a: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Chrisantha</a:t>
            </a:r>
            <a:r>
              <a:rPr lang="en-US" altLang="zh-CN" dirty="0">
                <a:latin typeface="Times New Roman" panose="02020603050405020304" charset="0"/>
                <a:cs typeface="Times New Roman" panose="02020603050405020304" charset="0"/>
              </a:rPr>
              <a:t> Fernando, and </a:t>
            </a:r>
            <a:r>
              <a:rPr lang="en-US" altLang="zh-CN" dirty="0" err="1">
                <a:latin typeface="Times New Roman" panose="02020603050405020304" charset="0"/>
                <a:cs typeface="Times New Roman" panose="02020603050405020304" charset="0"/>
              </a:rPr>
              <a:t>Koray</a:t>
            </a: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Kavukcuoglu</a:t>
            </a:r>
            <a:r>
              <a:rPr lang="en-US" altLang="zh-CN" dirty="0">
                <a:latin typeface="Times New Roman" panose="02020603050405020304" charset="0"/>
                <a:cs typeface="Times New Roman" panose="02020603050405020304" charset="0"/>
              </a:rPr>
              <a:t>. Hierarchical Representations for Efficient Architecture Search. In Interna </a:t>
            </a:r>
            <a:r>
              <a:rPr lang="en-US" altLang="zh-CN" dirty="0" err="1">
                <a:latin typeface="Times New Roman" panose="02020603050405020304" charset="0"/>
                <a:cs typeface="Times New Roman" panose="02020603050405020304" charset="0"/>
              </a:rPr>
              <a:t>tional</a:t>
            </a:r>
            <a:r>
              <a:rPr lang="en-US" altLang="zh-CN" dirty="0">
                <a:latin typeface="Times New Roman" panose="02020603050405020304" charset="0"/>
                <a:cs typeface="Times New Roman" panose="02020603050405020304" charset="0"/>
              </a:rPr>
              <a:t> Conference on Learning Representations, 2018b.</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11</a:t>
            </a:r>
            <a:r>
              <a:rPr lang="en-US" altLang="zh-CN" dirty="0">
                <a:latin typeface="Times New Roman" panose="02020603050405020304" charset="0"/>
                <a:cs typeface="Times New Roman" panose="02020603050405020304" charset="0"/>
              </a:rPr>
              <a:t>] Esteban Real, Alok Aggarwal, </a:t>
            </a:r>
            <a:r>
              <a:rPr lang="en-US" altLang="zh-CN" dirty="0" err="1">
                <a:latin typeface="Times New Roman" panose="02020603050405020304" charset="0"/>
                <a:cs typeface="Times New Roman" panose="02020603050405020304" charset="0"/>
              </a:rPr>
              <a:t>Yanping</a:t>
            </a:r>
            <a:r>
              <a:rPr lang="en-US" altLang="zh-CN" dirty="0">
                <a:latin typeface="Times New Roman" panose="02020603050405020304" charset="0"/>
                <a:cs typeface="Times New Roman" panose="02020603050405020304" charset="0"/>
              </a:rPr>
              <a:t> Huang, and Quoc V. Le. Aging Evolution for Image Classifier Architecture Search. In AAAI, 2019.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12</a:t>
            </a:r>
            <a:r>
              <a:rPr lang="en-US" altLang="zh-CN" dirty="0">
                <a:latin typeface="Times New Roman" panose="02020603050405020304" charset="0"/>
                <a:cs typeface="Times New Roman" panose="02020603050405020304" charset="0"/>
              </a:rPr>
              <a:t>] Thomas Elsken, Jan Hendrik Metzen, and Frank </a:t>
            </a:r>
            <a:r>
              <a:rPr lang="en-US" altLang="zh-CN" dirty="0" err="1">
                <a:latin typeface="Times New Roman" panose="02020603050405020304" charset="0"/>
                <a:cs typeface="Times New Roman" panose="02020603050405020304" charset="0"/>
              </a:rPr>
              <a:t>Hutter</a:t>
            </a:r>
            <a:r>
              <a:rPr lang="en-US" altLang="zh-CN" dirty="0">
                <a:latin typeface="Times New Roman" panose="02020603050405020304" charset="0"/>
                <a:cs typeface="Times New Roman" panose="02020603050405020304" charset="0"/>
              </a:rPr>
              <a:t>. Efficient multi-objective neural architecture search via </a:t>
            </a:r>
            <a:r>
              <a:rPr lang="en-US" altLang="zh-CN" dirty="0" err="1">
                <a:latin typeface="Times New Roman" panose="02020603050405020304" charset="0"/>
                <a:cs typeface="Times New Roman" panose="02020603050405020304" charset="0"/>
              </a:rPr>
              <a:t>lamarckian</a:t>
            </a:r>
            <a:r>
              <a:rPr lang="en-US" altLang="zh-CN" dirty="0">
                <a:latin typeface="Times New Roman" panose="02020603050405020304" charset="0"/>
                <a:cs typeface="Times New Roman" panose="02020603050405020304" charset="0"/>
              </a:rPr>
              <a:t> evolution. In International Conference on Learning Representations, 2019.</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9745" y="1340855"/>
            <a:ext cx="7344510" cy="2554545"/>
          </a:xfrm>
          <a:prstGeom prst="rect">
            <a:avLst/>
          </a:prstGeom>
          <a:noFill/>
        </p:spPr>
        <p:txBody>
          <a:bodyPr wrap="square">
            <a:spAutoFit/>
          </a:bodyPr>
          <a:lstStyle/>
          <a:p>
            <a:r>
              <a:rPr lang="en-US" altLang="zh-CN" sz="2000" dirty="0">
                <a:latin typeface="Times New Roman" panose="02020603050405020304" charset="0"/>
              </a:rPr>
              <a:t>        Real et al. remove </a:t>
            </a:r>
            <a:r>
              <a:rPr lang="en-US" altLang="zh-CN" sz="2000" dirty="0">
                <a:solidFill>
                  <a:srgbClr val="FF0000"/>
                </a:solidFill>
                <a:latin typeface="Times New Roman" panose="02020603050405020304" charset="0"/>
              </a:rPr>
              <a:t>the</a:t>
            </a:r>
            <a:r>
              <a:rPr lang="en-US" altLang="zh-CN" sz="2000" dirty="0">
                <a:latin typeface="Times New Roman" panose="02020603050405020304" charset="0"/>
              </a:rPr>
              <a:t> </a:t>
            </a:r>
            <a:r>
              <a:rPr lang="en-US" altLang="zh-CN" sz="2000" dirty="0">
                <a:solidFill>
                  <a:srgbClr val="FF0000"/>
                </a:solidFill>
                <a:latin typeface="Times New Roman" panose="02020603050405020304" charset="0"/>
              </a:rPr>
              <a:t>worst individual </a:t>
            </a:r>
            <a:r>
              <a:rPr lang="en-US" altLang="zh-CN" sz="2000" dirty="0">
                <a:latin typeface="Times New Roman" panose="02020603050405020304" charset="0"/>
              </a:rPr>
              <a:t>from a population, while Real et al. found it beneficial to remove </a:t>
            </a:r>
            <a:r>
              <a:rPr lang="en-US" altLang="zh-CN" sz="2000" dirty="0">
                <a:solidFill>
                  <a:srgbClr val="FF0000"/>
                </a:solidFill>
                <a:latin typeface="Times New Roman" panose="02020603050405020304" charset="0"/>
              </a:rPr>
              <a:t>the oldest individual</a:t>
            </a:r>
            <a:r>
              <a:rPr lang="en-US" altLang="zh-CN" sz="2000" dirty="0">
                <a:latin typeface="Times New Roman" panose="02020603050405020304" charset="0"/>
              </a:rPr>
              <a:t> (which decreases greediness).</a:t>
            </a:r>
            <a:endParaRPr lang="en-US" altLang="zh-CN" sz="2000" dirty="0">
              <a:latin typeface="Times New Roman" panose="02020603050405020304" charset="0"/>
            </a:endParaRPr>
          </a:p>
          <a:p>
            <a:endParaRPr lang="en-US" altLang="zh-CN" sz="2000" dirty="0">
              <a:latin typeface="Times New Roman" panose="02020603050405020304" charset="0"/>
            </a:endParaRPr>
          </a:p>
          <a:p>
            <a:r>
              <a:rPr lang="en-US" altLang="zh-CN" sz="2000" dirty="0">
                <a:latin typeface="Times New Roman" panose="02020603050405020304" charset="0"/>
              </a:rPr>
              <a:t>        Real et al. conduct a case study comparing RL, evolution, and random search (RS), concluding that </a:t>
            </a:r>
            <a:r>
              <a:rPr lang="en-US" altLang="zh-CN" sz="2000" dirty="0">
                <a:solidFill>
                  <a:srgbClr val="FF0000"/>
                </a:solidFill>
                <a:latin typeface="Times New Roman" panose="02020603050405020304" charset="0"/>
              </a:rPr>
              <a:t>RL and evolution perform equally well in terms of final test accuracy, with evolution having better anytime performance and finding smaller models.</a:t>
            </a:r>
            <a:endParaRPr lang="zh-CN" altLang="en-US" sz="2000" dirty="0">
              <a:solidFill>
                <a:srgbClr val="FF0000"/>
              </a:solidFill>
              <a:latin typeface="Times New Roman" panose="02020603050405020304" charset="0"/>
            </a:endParaRPr>
          </a:p>
        </p:txBody>
      </p:sp>
      <p:sp>
        <p:nvSpPr>
          <p:cNvPr id="3" name="文本框 2"/>
          <p:cNvSpPr txBox="1"/>
          <p:nvPr/>
        </p:nvSpPr>
        <p:spPr>
          <a:xfrm>
            <a:off x="683729" y="4869100"/>
            <a:ext cx="7848545" cy="923330"/>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13</a:t>
            </a:r>
            <a:r>
              <a:rPr lang="en-US" altLang="zh-CN" dirty="0">
                <a:latin typeface="Times New Roman" panose="02020603050405020304" charset="0"/>
                <a:cs typeface="Times New Roman" panose="02020603050405020304" charset="0"/>
              </a:rPr>
              <a:t>] Esteban Real, Sherry Moore, Andrew </a:t>
            </a:r>
            <a:r>
              <a:rPr lang="en-US" altLang="zh-CN" dirty="0" err="1">
                <a:latin typeface="Times New Roman" panose="02020603050405020304" charset="0"/>
                <a:cs typeface="Times New Roman" panose="02020603050405020304" charset="0"/>
              </a:rPr>
              <a:t>Selle</a:t>
            </a:r>
            <a:r>
              <a:rPr lang="en-US" altLang="zh-CN" dirty="0">
                <a:latin typeface="Times New Roman" panose="02020603050405020304" charset="0"/>
                <a:cs typeface="Times New Roman" panose="02020603050405020304" charset="0"/>
              </a:rPr>
              <a:t>, Saurabh Saxena, Yutaka Leon Suematsu, Quoc V. Le, and Alex </a:t>
            </a:r>
            <a:r>
              <a:rPr lang="en-US" altLang="zh-CN" dirty="0" err="1">
                <a:latin typeface="Times New Roman" panose="02020603050405020304" charset="0"/>
                <a:cs typeface="Times New Roman" panose="02020603050405020304" charset="0"/>
              </a:rPr>
              <a:t>Kurakin</a:t>
            </a:r>
            <a:r>
              <a:rPr lang="en-US" altLang="zh-CN" dirty="0">
                <a:latin typeface="Times New Roman" panose="02020603050405020304" charset="0"/>
                <a:cs typeface="Times New Roman" panose="02020603050405020304" charset="0"/>
              </a:rPr>
              <a:t>. Large-scale evolution of image classifiers. International Conference on Machine Learning, 2017.</a:t>
            </a:r>
            <a:endParaRPr lang="en-US" altLang="zh-CN"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5735" y="886960"/>
            <a:ext cx="7632530" cy="5016758"/>
          </a:xfrm>
          <a:prstGeom prst="rect">
            <a:avLst/>
          </a:prstGeom>
          <a:noFill/>
        </p:spPr>
        <p:txBody>
          <a:bodyPr wrap="square">
            <a:spAutoFit/>
          </a:bodyPr>
          <a:lstStyle/>
          <a:p>
            <a:r>
              <a:rPr lang="en-US" altLang="zh-CN" sz="2000" dirty="0">
                <a:latin typeface="Times New Roman" panose="02020603050405020304" charset="0"/>
              </a:rPr>
              <a:t>        Bayesian optimization (BO) is one of the most popular methods for hyperparameter optimization, but it has not been applied to NAS since typical BO toolboxes are </a:t>
            </a:r>
            <a:r>
              <a:rPr lang="en-US" altLang="zh-CN" sz="2000" dirty="0">
                <a:solidFill>
                  <a:srgbClr val="FF0000"/>
                </a:solidFill>
                <a:latin typeface="Times New Roman" panose="02020603050405020304" charset="0"/>
              </a:rPr>
              <a:t>based on Gaussian processes</a:t>
            </a:r>
            <a:r>
              <a:rPr lang="en-US" altLang="zh-CN" sz="2000" dirty="0">
                <a:latin typeface="Times New Roman" panose="02020603050405020304" charset="0"/>
              </a:rPr>
              <a:t> and </a:t>
            </a:r>
            <a:r>
              <a:rPr lang="en-US" altLang="zh-CN" sz="2000" dirty="0">
                <a:solidFill>
                  <a:srgbClr val="FF0000"/>
                </a:solidFill>
                <a:latin typeface="Times New Roman" panose="02020603050405020304" charset="0"/>
              </a:rPr>
              <a:t>focus on low dimensional continuous optimization problems.</a:t>
            </a:r>
            <a:endParaRPr lang="en-US" altLang="zh-CN" sz="2000" dirty="0">
              <a:solidFill>
                <a:srgbClr val="FF0000"/>
              </a:solidFill>
              <a:latin typeface="Times New Roman" panose="02020603050405020304" charset="0"/>
            </a:endParaRPr>
          </a:p>
          <a:p>
            <a:r>
              <a:rPr lang="en-US" altLang="zh-CN" sz="2000" dirty="0">
                <a:latin typeface="Times New Roman" panose="02020603050405020304" charset="0"/>
              </a:rPr>
              <a:t>        Liu et al. propose a continuous relaxation to enable direct gradient-based optimization: instead of fixing a single operation oi (e.g., convolution or pooling) to be executed at a specific layer, the authors compute a convex combination from a set of operations {o1, . . . , om}. More specifically, given a layer input x, the layer output y is computed as                                                               where the convex coefficients α</a:t>
            </a:r>
            <a:r>
              <a:rPr lang="en-US" altLang="zh-CN" sz="2000" dirty="0" err="1">
                <a:latin typeface="Times New Roman" panose="02020603050405020304" charset="0"/>
              </a:rPr>
              <a:t>i</a:t>
            </a:r>
            <a:r>
              <a:rPr lang="en-US" altLang="zh-CN" sz="2000" dirty="0">
                <a:latin typeface="Times New Roman" panose="02020603050405020304" charset="0"/>
              </a:rPr>
              <a:t> effectively parametrize the network architecture. Liu et al. then optimize both the network weights and the network architecture by alternating gradient descent steps on training data for weights and on validation data for architectural parameters such as α.</a:t>
            </a:r>
            <a:endParaRPr lang="en-US" altLang="zh-CN" sz="2000" dirty="0">
              <a:latin typeface="Times New Roman" panose="02020603050405020304" charset="0"/>
            </a:endParaRPr>
          </a:p>
          <a:p>
            <a:r>
              <a:rPr lang="en-US" altLang="zh-CN" sz="2000" dirty="0">
                <a:latin typeface="Times New Roman" panose="02020603050405020304" charset="0"/>
              </a:rPr>
              <a:t>        Eventually, a discrete architecture is obtained by choosing the operation                                         for every layer.</a:t>
            </a:r>
            <a:endParaRPr lang="zh-CN" altLang="en-US" sz="2000" dirty="0">
              <a:latin typeface="Times New Roman" panose="02020603050405020304" charset="0"/>
            </a:endParaRPr>
          </a:p>
        </p:txBody>
      </p:sp>
      <p:sp>
        <p:nvSpPr>
          <p:cNvPr id="2" name="文本框 1"/>
          <p:cNvSpPr txBox="1"/>
          <p:nvPr/>
        </p:nvSpPr>
        <p:spPr>
          <a:xfrm>
            <a:off x="467715" y="329845"/>
            <a:ext cx="3456240" cy="400110"/>
          </a:xfrm>
          <a:prstGeom prst="rect">
            <a:avLst/>
          </a:prstGeom>
          <a:noFill/>
        </p:spPr>
        <p:txBody>
          <a:bodyPr wrap="square">
            <a:spAutoFit/>
          </a:bodyPr>
          <a:lstStyle/>
          <a:p>
            <a:r>
              <a:rPr lang="en-US" altLang="zh-CN" sz="2000" b="1" dirty="0">
                <a:latin typeface="Times New Roman" panose="02020603050405020304" charset="0"/>
              </a:rPr>
              <a:t>c. Bayesian optimization</a:t>
            </a:r>
            <a:endParaRPr lang="zh-CN" altLang="en-US" sz="2000" b="1" dirty="0"/>
          </a:p>
        </p:txBody>
      </p:sp>
      <p:pic>
        <p:nvPicPr>
          <p:cNvPr id="4" name="图片 3"/>
          <p:cNvPicPr>
            <a:picLocks noChangeAspect="1"/>
          </p:cNvPicPr>
          <p:nvPr/>
        </p:nvPicPr>
        <p:blipFill>
          <a:blip r:embed="rId1"/>
          <a:stretch>
            <a:fillRect/>
          </a:stretch>
        </p:blipFill>
        <p:spPr>
          <a:xfrm>
            <a:off x="1115760" y="3717020"/>
            <a:ext cx="3883930" cy="310360"/>
          </a:xfrm>
          <a:prstGeom prst="rect">
            <a:avLst/>
          </a:prstGeom>
        </p:spPr>
      </p:pic>
      <p:sp>
        <p:nvSpPr>
          <p:cNvPr id="6" name="文本框 5"/>
          <p:cNvSpPr txBox="1"/>
          <p:nvPr/>
        </p:nvSpPr>
        <p:spPr>
          <a:xfrm>
            <a:off x="467715" y="6002269"/>
            <a:ext cx="8064560" cy="646331"/>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14</a:t>
            </a: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Hanxiao</a:t>
            </a:r>
            <a:r>
              <a:rPr lang="en-US" altLang="zh-CN" dirty="0">
                <a:latin typeface="Times New Roman" panose="02020603050405020304" charset="0"/>
                <a:cs typeface="Times New Roman" panose="02020603050405020304" charset="0"/>
              </a:rPr>
              <a:t> Liu, Karen </a:t>
            </a:r>
            <a:r>
              <a:rPr lang="en-US" altLang="zh-CN" dirty="0" err="1">
                <a:latin typeface="Times New Roman" panose="02020603050405020304" charset="0"/>
                <a:cs typeface="Times New Roman" panose="02020603050405020304" charset="0"/>
              </a:rPr>
              <a:t>Simonyan</a:t>
            </a:r>
            <a:r>
              <a:rPr lang="en-US" altLang="zh-CN" dirty="0">
                <a:latin typeface="Times New Roman" panose="02020603050405020304" charset="0"/>
                <a:cs typeface="Times New Roman" panose="02020603050405020304" charset="0"/>
              </a:rPr>
              <a:t>, and </a:t>
            </a:r>
            <a:r>
              <a:rPr lang="en-US" altLang="zh-CN" dirty="0" err="1">
                <a:latin typeface="Times New Roman" panose="02020603050405020304" charset="0"/>
                <a:cs typeface="Times New Roman" panose="02020603050405020304" charset="0"/>
              </a:rPr>
              <a:t>Yiming</a:t>
            </a:r>
            <a:r>
              <a:rPr lang="en-US" altLang="zh-CN" dirty="0">
                <a:latin typeface="Times New Roman" panose="02020603050405020304" charset="0"/>
                <a:cs typeface="Times New Roman" panose="02020603050405020304" charset="0"/>
              </a:rPr>
              <a:t> Yang. DARTS: Differentiable architecture search. In International Conference on Learning Representations, 2019b.</a:t>
            </a:r>
            <a:endParaRPr lang="en-US" altLang="zh-CN" dirty="0">
              <a:latin typeface="Times New Roman" panose="02020603050405020304" charset="0"/>
              <a:cs typeface="Times New Roman" panose="02020603050405020304" charset="0"/>
            </a:endParaRPr>
          </a:p>
        </p:txBody>
      </p:sp>
      <p:pic>
        <p:nvPicPr>
          <p:cNvPr id="8" name="图片 7"/>
          <p:cNvPicPr>
            <a:picLocks noChangeAspect="1"/>
          </p:cNvPicPr>
          <p:nvPr/>
        </p:nvPicPr>
        <p:blipFill>
          <a:blip r:embed="rId2"/>
          <a:stretch>
            <a:fillRect/>
          </a:stretch>
        </p:blipFill>
        <p:spPr>
          <a:xfrm>
            <a:off x="1835810" y="5517145"/>
            <a:ext cx="2441460" cy="3062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5785" y="764815"/>
            <a:ext cx="6048420" cy="584775"/>
          </a:xfrm>
          <a:prstGeom prst="rect">
            <a:avLst/>
          </a:prstGeom>
          <a:noFill/>
        </p:spPr>
        <p:txBody>
          <a:bodyPr wrap="square">
            <a:spAutoFit/>
          </a:bodyPr>
          <a:lstStyle/>
          <a:p>
            <a:r>
              <a:rPr lang="en-US" altLang="zh-CN" sz="3200" b="1" dirty="0">
                <a:latin typeface="Times New Roman" panose="02020603050405020304" charset="0"/>
              </a:rPr>
              <a:t>Performance Estimation Strategy</a:t>
            </a:r>
            <a:endParaRPr lang="zh-CN" altLang="en-US" sz="3200" dirty="0"/>
          </a:p>
        </p:txBody>
      </p:sp>
      <p:sp>
        <p:nvSpPr>
          <p:cNvPr id="6" name="文本框 5"/>
          <p:cNvSpPr txBox="1"/>
          <p:nvPr/>
        </p:nvSpPr>
        <p:spPr>
          <a:xfrm>
            <a:off x="755734" y="2060904"/>
            <a:ext cx="7920551" cy="3170099"/>
          </a:xfrm>
          <a:prstGeom prst="rect">
            <a:avLst/>
          </a:prstGeom>
          <a:noFill/>
        </p:spPr>
        <p:txBody>
          <a:bodyPr wrap="square">
            <a:spAutoFit/>
          </a:bodyPr>
          <a:lstStyle/>
          <a:p>
            <a:pPr algn="just"/>
            <a:r>
              <a:rPr lang="zh-CN" altLang="en-US" sz="2000" dirty="0">
                <a:latin typeface="Times New Roman" panose="02020603050405020304" charset="0"/>
                <a:cs typeface="Times New Roman" panose="02020603050405020304" charset="0"/>
              </a:rPr>
              <a:t>        The search strategies discussed in </a:t>
            </a:r>
            <a:r>
              <a:rPr lang="en-US" altLang="zh-CN" sz="2000" b="1" dirty="0">
                <a:latin typeface="Times New Roman" panose="02020603050405020304" charset="0"/>
                <a:cs typeface="Times New Roman" panose="02020603050405020304" charset="0"/>
              </a:rPr>
              <a:t>Space Strategy</a:t>
            </a:r>
            <a:r>
              <a:rPr lang="zh-CN" altLang="en-US" sz="2000" dirty="0">
                <a:latin typeface="Times New Roman" panose="02020603050405020304" charset="0"/>
                <a:cs typeface="Times New Roman" panose="02020603050405020304" charset="0"/>
              </a:rPr>
              <a:t> aim at finding a neural architecture </a:t>
            </a:r>
            <a:r>
              <a:rPr lang="zh-CN" altLang="en-US" sz="2000" b="1" dirty="0">
                <a:latin typeface="Times New Roman" panose="02020603050405020304" charset="0"/>
                <a:cs typeface="Times New Roman" panose="02020603050405020304" charset="0"/>
              </a:rPr>
              <a:t>A</a:t>
            </a:r>
            <a:r>
              <a:rPr lang="zh-CN" altLang="en-US" sz="2000" dirty="0">
                <a:latin typeface="Times New Roman" panose="02020603050405020304" charset="0"/>
                <a:cs typeface="Times New Roman" panose="02020603050405020304" charset="0"/>
              </a:rPr>
              <a:t> that maximizes performance measure, such as accuracy on unseen data. </a:t>
            </a:r>
            <a:endParaRPr lang="en-US" altLang="zh-CN" sz="2000" dirty="0">
              <a:latin typeface="Times New Roman" panose="02020603050405020304" charset="0"/>
              <a:cs typeface="Times New Roman" panose="02020603050405020304" charset="0"/>
            </a:endParaRPr>
          </a:p>
          <a:p>
            <a:pPr algn="just"/>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To guide their search process, </a:t>
            </a:r>
            <a:r>
              <a:rPr lang="en-US" altLang="zh-CN" sz="2000" b="1" dirty="0">
                <a:latin typeface="Times New Roman" panose="02020603050405020304" charset="0"/>
                <a:cs typeface="Times New Roman" panose="02020603050405020304" charset="0"/>
              </a:rPr>
              <a:t>performance estimation</a:t>
            </a:r>
            <a:r>
              <a:rPr lang="zh-CN" altLang="en-US" sz="2000" dirty="0">
                <a:latin typeface="Times New Roman" panose="02020603050405020304" charset="0"/>
                <a:cs typeface="Times New Roman" panose="02020603050405020304" charset="0"/>
              </a:rPr>
              <a:t> </a:t>
            </a:r>
            <a:r>
              <a:rPr lang="zh-CN" altLang="en-US" sz="2000" b="1" dirty="0">
                <a:latin typeface="Times New Roman" panose="02020603050405020304" charset="0"/>
                <a:cs typeface="Times New Roman" panose="02020603050405020304" charset="0"/>
              </a:rPr>
              <a:t>strategies</a:t>
            </a:r>
            <a:r>
              <a:rPr lang="zh-CN" altLang="en-US" sz="2000" dirty="0">
                <a:latin typeface="Times New Roman" panose="02020603050405020304" charset="0"/>
                <a:cs typeface="Times New Roman" panose="02020603050405020304" charset="0"/>
              </a:rPr>
              <a:t> need to estimate the performance of a given architecture </a:t>
            </a:r>
            <a:r>
              <a:rPr lang="zh-CN" altLang="en-US" sz="2000" b="1" dirty="0">
                <a:latin typeface="Times New Roman" panose="02020603050405020304" charset="0"/>
                <a:cs typeface="Times New Roman" panose="02020603050405020304" charset="0"/>
              </a:rPr>
              <a:t>A</a:t>
            </a:r>
            <a:r>
              <a:rPr lang="zh-CN" altLang="en-US" sz="2000" dirty="0">
                <a:latin typeface="Times New Roman" panose="02020603050405020304" charset="0"/>
                <a:cs typeface="Times New Roman" panose="02020603050405020304" charset="0"/>
              </a:rPr>
              <a:t>. The simplest way of doing this is to train </a:t>
            </a:r>
            <a:r>
              <a:rPr lang="zh-CN" altLang="en-US" sz="2000" b="1" dirty="0">
                <a:latin typeface="Times New Roman" panose="02020603050405020304" charset="0"/>
                <a:cs typeface="Times New Roman" panose="02020603050405020304" charset="0"/>
              </a:rPr>
              <a:t>A</a:t>
            </a:r>
            <a:r>
              <a:rPr lang="zh-CN" altLang="en-US" sz="2000" dirty="0">
                <a:latin typeface="Times New Roman" panose="02020603050405020304" charset="0"/>
                <a:cs typeface="Times New Roman" panose="02020603050405020304" charset="0"/>
              </a:rPr>
              <a:t> on training data and evaluate its performance on validation data.</a:t>
            </a:r>
            <a:endParaRPr lang="en-US" altLang="zh-CN" sz="2000" dirty="0">
              <a:latin typeface="Times New Roman" panose="02020603050405020304" charset="0"/>
              <a:cs typeface="Times New Roman" panose="02020603050405020304" charset="0"/>
            </a:endParaRPr>
          </a:p>
          <a:p>
            <a:pPr algn="just"/>
            <a:r>
              <a:rPr lang="en-US" altLang="zh-CN" sz="2000" dirty="0">
                <a:latin typeface="Times New Roman" panose="02020603050405020304" charset="0"/>
                <a:cs typeface="Times New Roman" panose="02020603050405020304" charset="0"/>
              </a:rPr>
              <a:t>        However, training each architecture to be evaluated from scratch frequently yields computational demands in the order of thousands of GPU days for NAS. </a:t>
            </a:r>
            <a:endParaRPr lang="zh-CN" altLang="en-US" sz="2000"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7740" y="917764"/>
            <a:ext cx="7344510" cy="2862322"/>
          </a:xfrm>
          <a:prstGeom prst="rect">
            <a:avLst/>
          </a:prstGeom>
          <a:noFill/>
        </p:spPr>
        <p:txBody>
          <a:bodyPr wrap="square">
            <a:spAutoFit/>
          </a:bodyPr>
          <a:lstStyle/>
          <a:p>
            <a:pPr algn="just"/>
            <a:r>
              <a:rPr lang="zh-CN" altLang="en-US" dirty="0">
                <a:latin typeface="Times New Roman" panose="02020603050405020304" charset="0"/>
                <a:cs typeface="Times New Roman" panose="02020603050405020304" charset="0"/>
              </a:rPr>
              <a:t>        Performance can be estimated based on </a:t>
            </a:r>
            <a:r>
              <a:rPr lang="zh-CN" altLang="en-US" dirty="0">
                <a:solidFill>
                  <a:srgbClr val="FF0000"/>
                </a:solidFill>
                <a:latin typeface="Times New Roman" panose="02020603050405020304" charset="0"/>
                <a:cs typeface="Times New Roman" panose="02020603050405020304" charset="0"/>
              </a:rPr>
              <a:t>lower fidelities of the actual performance after full training</a:t>
            </a:r>
            <a:r>
              <a:rPr lang="zh-CN" altLang="en-US" dirty="0">
                <a:latin typeface="Times New Roman" panose="02020603050405020304" charset="0"/>
                <a:cs typeface="Times New Roman" panose="02020603050405020304" charset="0"/>
              </a:rPr>
              <a:t>. Such lower fidelities include shorter training times, training on a subset of the data or with less filters per layer and less cells.</a:t>
            </a:r>
            <a:r>
              <a:rPr lang="en-US" altLang="zh-CN" dirty="0">
                <a:latin typeface="Times New Roman" panose="02020603050405020304" charset="0"/>
                <a:cs typeface="Times New Roman" panose="02020603050405020304" charset="0"/>
              </a:rPr>
              <a:t> While these low-fidelity approximations reduce the computational cost, they also introduce bias in the estimate as performance will typically be underestimated.</a:t>
            </a:r>
            <a:endParaRPr lang="en-US" altLang="zh-CN" dirty="0">
              <a:latin typeface="Times New Roman" panose="02020603050405020304" charset="0"/>
              <a:cs typeface="Times New Roman" panose="02020603050405020304" charset="0"/>
            </a:endParaRPr>
          </a:p>
          <a:p>
            <a:pPr algn="just"/>
            <a:r>
              <a:rPr lang="zh-CN" altLang="en-US" dirty="0">
                <a:latin typeface="Times New Roman" panose="02020603050405020304" charset="0"/>
                <a:cs typeface="Times New Roman" panose="02020603050405020304" charset="0"/>
              </a:rPr>
              <a:t>        Another possible way of estimating an architecture</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s performance builds upon learning curve extrapolation. Domhan et al. propose to extrapolate initial learning curves and </a:t>
            </a:r>
            <a:r>
              <a:rPr lang="zh-CN" altLang="en-US" dirty="0">
                <a:solidFill>
                  <a:srgbClr val="FF0000"/>
                </a:solidFill>
                <a:latin typeface="Times New Roman" panose="02020603050405020304" charset="0"/>
                <a:cs typeface="Times New Roman" panose="02020603050405020304" charset="0"/>
              </a:rPr>
              <a:t>terminate those predicted to perform poorly </a:t>
            </a:r>
            <a:r>
              <a:rPr lang="zh-CN" altLang="en-US" dirty="0">
                <a:latin typeface="Times New Roman" panose="02020603050405020304" charset="0"/>
                <a:cs typeface="Times New Roman" panose="02020603050405020304" charset="0"/>
              </a:rPr>
              <a:t>to speed up the architecture search process. </a:t>
            </a:r>
            <a:endParaRPr lang="zh-CN" altLang="en-US" dirty="0">
              <a:latin typeface="Times New Roman" panose="02020603050405020304" charset="0"/>
              <a:cs typeface="Times New Roman" panose="02020603050405020304" charset="0"/>
            </a:endParaRPr>
          </a:p>
        </p:txBody>
      </p:sp>
      <p:sp>
        <p:nvSpPr>
          <p:cNvPr id="6" name="文本框 5"/>
          <p:cNvSpPr txBox="1"/>
          <p:nvPr/>
        </p:nvSpPr>
        <p:spPr>
          <a:xfrm>
            <a:off x="647727" y="4293060"/>
            <a:ext cx="7848545" cy="2031325"/>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15</a:t>
            </a:r>
            <a:r>
              <a:rPr lang="en-US" altLang="zh-CN" dirty="0">
                <a:latin typeface="Times New Roman" panose="02020603050405020304" charset="0"/>
                <a:cs typeface="Times New Roman" panose="02020603050405020304" charset="0"/>
              </a:rPr>
              <a:t>] Arber </a:t>
            </a:r>
            <a:r>
              <a:rPr lang="en-US" altLang="zh-CN" dirty="0" err="1">
                <a:latin typeface="Times New Roman" panose="02020603050405020304" charset="0"/>
                <a:cs typeface="Times New Roman" panose="02020603050405020304" charset="0"/>
              </a:rPr>
              <a:t>Zela</a:t>
            </a:r>
            <a:r>
              <a:rPr lang="en-US" altLang="zh-CN" dirty="0">
                <a:latin typeface="Times New Roman" panose="02020603050405020304" charset="0"/>
                <a:cs typeface="Times New Roman" panose="02020603050405020304" charset="0"/>
              </a:rPr>
              <a:t>, Aaron Klein, Stefan Falkner, and Frank </a:t>
            </a:r>
            <a:r>
              <a:rPr lang="en-US" altLang="zh-CN" dirty="0" err="1">
                <a:latin typeface="Times New Roman" panose="02020603050405020304" charset="0"/>
                <a:cs typeface="Times New Roman" panose="02020603050405020304" charset="0"/>
              </a:rPr>
              <a:t>Hutter</a:t>
            </a:r>
            <a:r>
              <a:rPr lang="en-US" altLang="zh-CN" dirty="0">
                <a:latin typeface="Times New Roman" panose="02020603050405020304" charset="0"/>
                <a:cs typeface="Times New Roman" panose="02020603050405020304" charset="0"/>
              </a:rPr>
              <a:t>. Towards automated deep learning: Efficient joint neural architecture and hyperparameter search. In ICML 2018 Workshop on </a:t>
            </a:r>
            <a:r>
              <a:rPr lang="en-US" altLang="zh-CN" dirty="0" err="1">
                <a:latin typeface="Times New Roman" panose="02020603050405020304" charset="0"/>
                <a:cs typeface="Times New Roman" panose="02020603050405020304" charset="0"/>
              </a:rPr>
              <a:t>AutoML</a:t>
            </a: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AutoML</a:t>
            </a:r>
            <a:r>
              <a:rPr lang="en-US" altLang="zh-CN" dirty="0">
                <a:latin typeface="Times New Roman" panose="02020603050405020304" charset="0"/>
                <a:cs typeface="Times New Roman" panose="02020603050405020304" charset="0"/>
              </a:rPr>
              <a:t> 2018), 2018.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16</a:t>
            </a:r>
            <a:r>
              <a:rPr lang="en-US" altLang="zh-CN" dirty="0">
                <a:latin typeface="Times New Roman" panose="02020603050405020304" charset="0"/>
                <a:cs typeface="Times New Roman" panose="02020603050405020304" charset="0"/>
              </a:rPr>
              <a:t>] T. </a:t>
            </a:r>
            <a:r>
              <a:rPr lang="en-US" altLang="zh-CN" dirty="0" err="1">
                <a:latin typeface="Times New Roman" panose="02020603050405020304" charset="0"/>
                <a:cs typeface="Times New Roman" panose="02020603050405020304" charset="0"/>
              </a:rPr>
              <a:t>Domhan</a:t>
            </a:r>
            <a:r>
              <a:rPr lang="en-US" altLang="zh-CN" dirty="0">
                <a:latin typeface="Times New Roman" panose="02020603050405020304" charset="0"/>
                <a:cs typeface="Times New Roman" panose="02020603050405020304" charset="0"/>
              </a:rPr>
              <a:t>, J. T. </a:t>
            </a:r>
            <a:r>
              <a:rPr lang="en-US" altLang="zh-CN" dirty="0" err="1">
                <a:latin typeface="Times New Roman" panose="02020603050405020304" charset="0"/>
                <a:cs typeface="Times New Roman" panose="02020603050405020304" charset="0"/>
              </a:rPr>
              <a:t>Springenberg</a:t>
            </a:r>
            <a:r>
              <a:rPr lang="en-US" altLang="zh-CN" dirty="0">
                <a:latin typeface="Times New Roman" panose="02020603050405020304" charset="0"/>
                <a:cs typeface="Times New Roman" panose="02020603050405020304" charset="0"/>
              </a:rPr>
              <a:t>, and F. </a:t>
            </a:r>
            <a:r>
              <a:rPr lang="en-US" altLang="zh-CN" dirty="0" err="1">
                <a:latin typeface="Times New Roman" panose="02020603050405020304" charset="0"/>
                <a:cs typeface="Times New Roman" panose="02020603050405020304" charset="0"/>
              </a:rPr>
              <a:t>Hutter</a:t>
            </a:r>
            <a:r>
              <a:rPr lang="en-US" altLang="zh-CN" dirty="0">
                <a:latin typeface="Times New Roman" panose="02020603050405020304" charset="0"/>
                <a:cs typeface="Times New Roman" panose="02020603050405020304" charset="0"/>
              </a:rPr>
              <a:t>. Speeding up automatic hyperparameter optimization of deep neural networks by extrapolation of learning curves. In Proceedings of the 24th International Joint Conference on </a:t>
            </a:r>
            <a:r>
              <a:rPr lang="en-US" altLang="zh-CN" dirty="0" err="1">
                <a:latin typeface="Times New Roman" panose="02020603050405020304" charset="0"/>
                <a:cs typeface="Times New Roman" panose="02020603050405020304" charset="0"/>
              </a:rPr>
              <a:t>Artifificial</a:t>
            </a:r>
            <a:r>
              <a:rPr lang="en-US" altLang="zh-CN" dirty="0">
                <a:latin typeface="Times New Roman" panose="02020603050405020304" charset="0"/>
                <a:cs typeface="Times New Roman" panose="02020603050405020304" charset="0"/>
              </a:rPr>
              <a:t> Intelligence (IJCAI), 2015.</a:t>
            </a:r>
            <a:endParaRPr lang="en-US" altLang="zh-CN"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115760" y="1052835"/>
            <a:ext cx="6507975" cy="995838"/>
          </a:xfrm>
          <a:prstGeom prst="rect">
            <a:avLst/>
          </a:prstGeom>
          <a:noFill/>
          <a:ln w="9525">
            <a:noFill/>
          </a:ln>
        </p:spPr>
        <p:txBody>
          <a:bodyPr anchor="ctr" anchorCtr="0"/>
          <a:lstStyle/>
          <a:p>
            <a:pPr algn="ctr"/>
            <a:r>
              <a:rPr lang="en-US" altLang="zh-CN" sz="3200" b="1" dirty="0">
                <a:solidFill>
                  <a:schemeClr val="tx2"/>
                </a:solidFill>
                <a:latin typeface="Times New Roman" panose="02020603050405020304" charset="0"/>
                <a:ea typeface="宋体" panose="02010600030101010101" pitchFamily="2" charset="-122"/>
              </a:rPr>
              <a:t>Categories</a:t>
            </a:r>
            <a:endParaRPr lang="en-US" altLang="zh-CN" sz="4000" b="1" dirty="0">
              <a:solidFill>
                <a:schemeClr val="tx2"/>
              </a:solidFill>
              <a:latin typeface="Times New Roman" panose="02020603050405020304" charset="0"/>
              <a:ea typeface="宋体" panose="02010600030101010101" pitchFamily="2" charset="-122"/>
            </a:endParaRPr>
          </a:p>
        </p:txBody>
      </p:sp>
      <p:sp>
        <p:nvSpPr>
          <p:cNvPr id="5" name="文本框 4"/>
          <p:cNvSpPr txBox="1"/>
          <p:nvPr/>
        </p:nvSpPr>
        <p:spPr>
          <a:xfrm>
            <a:off x="1403780" y="2811622"/>
            <a:ext cx="2195835" cy="707886"/>
          </a:xfrm>
          <a:prstGeom prst="rect">
            <a:avLst/>
          </a:prstGeom>
          <a:noFill/>
          <a:ln w="9525">
            <a:solidFill>
              <a:schemeClr val="accent1"/>
            </a:solidFill>
          </a:ln>
        </p:spPr>
        <p:txBody>
          <a:bodyPr wrap="square" anchor="t" anchorCtr="0">
            <a:spAutoFit/>
          </a:bodyPr>
          <a:lstStyle/>
          <a:p>
            <a:pPr algn="ctr"/>
            <a:r>
              <a:rPr lang="en-US" altLang="zh-CN" sz="2000" dirty="0">
                <a:latin typeface="Times New Roman" panose="02020603050405020304" charset="0"/>
                <a:cs typeface="Times New Roman" panose="02020603050405020304" charset="0"/>
              </a:rPr>
              <a:t>Neural Architecture </a:t>
            </a:r>
            <a:endParaRPr lang="en-US" altLang="zh-CN" sz="2000" dirty="0">
              <a:latin typeface="Times New Roman" panose="02020603050405020304" charset="0"/>
              <a:cs typeface="Times New Roman" panose="02020603050405020304" charset="0"/>
            </a:endParaRPr>
          </a:p>
          <a:p>
            <a:pPr algn="ctr"/>
            <a:r>
              <a:rPr lang="en-US" altLang="zh-CN" sz="2000" dirty="0">
                <a:latin typeface="Times New Roman" panose="02020603050405020304" charset="0"/>
                <a:cs typeface="Times New Roman" panose="02020603050405020304" charset="0"/>
              </a:rPr>
              <a:t>Search</a:t>
            </a:r>
            <a:endParaRPr lang="en-US" altLang="zh-CN" sz="2000" dirty="0">
              <a:latin typeface="Times New Roman" panose="02020603050405020304" charset="0"/>
              <a:cs typeface="Times New Roman" panose="02020603050405020304" charset="0"/>
            </a:endParaRPr>
          </a:p>
        </p:txBody>
      </p:sp>
      <p:sp>
        <p:nvSpPr>
          <p:cNvPr id="2" name="文本框 1"/>
          <p:cNvSpPr txBox="1"/>
          <p:nvPr/>
        </p:nvSpPr>
        <p:spPr>
          <a:xfrm>
            <a:off x="4932025" y="2793119"/>
            <a:ext cx="2440232" cy="707886"/>
          </a:xfrm>
          <a:prstGeom prst="rect">
            <a:avLst/>
          </a:prstGeom>
          <a:noFill/>
          <a:ln w="9525">
            <a:solidFill>
              <a:schemeClr val="accent1"/>
            </a:solidFill>
          </a:ln>
        </p:spPr>
        <p:txBody>
          <a:bodyPr wrap="square" anchor="t" anchorCtr="0">
            <a:spAutoFit/>
          </a:bodyPr>
          <a:lstStyle/>
          <a:p>
            <a:pPr algn="ctr"/>
            <a:r>
              <a:rPr lang="en-US" altLang="zh-CN" sz="2000" dirty="0">
                <a:latin typeface="Times New Roman" panose="02020603050405020304" charset="0"/>
                <a:cs typeface="Times New Roman" panose="02020603050405020304" charset="0"/>
              </a:rPr>
              <a:t>Bayesian Network Structure Learning</a:t>
            </a:r>
            <a:endParaRPr lang="en-US" altLang="zh-CN" sz="2000" dirty="0">
              <a:latin typeface="Times New Roman" panose="02020603050405020304" charset="0"/>
              <a:cs typeface="Times New Roman" panose="02020603050405020304" charset="0"/>
            </a:endParaRPr>
          </a:p>
        </p:txBody>
      </p:sp>
      <p:sp>
        <p:nvSpPr>
          <p:cNvPr id="3" name="文本框 2"/>
          <p:cNvSpPr txBox="1"/>
          <p:nvPr/>
        </p:nvSpPr>
        <p:spPr>
          <a:xfrm>
            <a:off x="1749244" y="4581080"/>
            <a:ext cx="1504905" cy="707886"/>
          </a:xfrm>
          <a:prstGeom prst="rect">
            <a:avLst/>
          </a:prstGeom>
          <a:noFill/>
          <a:ln w="9525">
            <a:solidFill>
              <a:schemeClr val="accent1"/>
            </a:solidFill>
          </a:ln>
        </p:spPr>
        <p:txBody>
          <a:bodyPr wrap="square" anchor="t" anchorCtr="0">
            <a:spAutoFit/>
          </a:bodyPr>
          <a:lstStyle/>
          <a:p>
            <a:pPr algn="ctr"/>
            <a:r>
              <a:rPr lang="en-US" altLang="zh-CN" sz="2000" dirty="0">
                <a:latin typeface="Times New Roman" panose="02020603050405020304" charset="0"/>
                <a:cs typeface="Times New Roman" panose="02020603050405020304" charset="0"/>
              </a:rPr>
              <a:t>Knowledge Distillation</a:t>
            </a:r>
            <a:endParaRPr lang="en-US" altLang="zh-CN" sz="2000" dirty="0">
              <a:latin typeface="Times New Roman" panose="02020603050405020304" charset="0"/>
              <a:cs typeface="Times New Roman" panose="02020603050405020304" charset="0"/>
            </a:endParaRPr>
          </a:p>
        </p:txBody>
      </p:sp>
      <p:sp>
        <p:nvSpPr>
          <p:cNvPr id="6" name="文本框 5"/>
          <p:cNvSpPr txBox="1"/>
          <p:nvPr/>
        </p:nvSpPr>
        <p:spPr>
          <a:xfrm>
            <a:off x="4572000" y="4581080"/>
            <a:ext cx="3347915" cy="707886"/>
          </a:xfrm>
          <a:prstGeom prst="rect">
            <a:avLst/>
          </a:prstGeom>
          <a:noFill/>
          <a:ln w="9525">
            <a:solidFill>
              <a:schemeClr val="accent1"/>
            </a:solidFill>
          </a:ln>
        </p:spPr>
        <p:txBody>
          <a:bodyPr wrap="square" anchor="t" anchorCtr="0">
            <a:spAutoFit/>
          </a:bodyPr>
          <a:lstStyle/>
          <a:p>
            <a:pPr algn="ctr"/>
            <a:r>
              <a:rPr lang="en-US" altLang="zh-CN" sz="2000" dirty="0">
                <a:latin typeface="Times New Roman" panose="02020603050405020304" charset="0"/>
                <a:cs typeface="Times New Roman" panose="02020603050405020304" charset="0"/>
              </a:rPr>
              <a:t>Network Compression in Learning Objective</a:t>
            </a:r>
            <a:endParaRPr lang="en-US" altLang="zh-CN" sz="2000"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729" y="572924"/>
            <a:ext cx="7488520" cy="3416320"/>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Another approach to speed up performance estimation is to initialize the weights of novel architectures based on weights of other architectures that have been trained before. </a:t>
            </a:r>
            <a:r>
              <a:rPr lang="en-US" altLang="zh-CN" dirty="0">
                <a:latin typeface="Times New Roman" panose="02020603050405020304" charset="0"/>
                <a:cs typeface="Times New Roman" panose="02020603050405020304" charset="0"/>
              </a:rPr>
              <a:t>One way of achieving this, dubbed network morphisms, allows modifying an architecture while leaving the function represented by the network unchanged, resulting in methods that only require a few GPU days. This allows for increasing the capacity of networks successively and retaining high performance without requiring training from scratch.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An advantage of these approaches is that they allow search spaces without an inherent upper bound on the architecture’s size; on the other hand, strict network morphisms can only make architectures larger and may thus lead to overly complex architectures. This can be attenuated by employing approximate network morphisms that allow shrinking architectures.</a:t>
            </a:r>
            <a:endParaRPr lang="zh-CN" altLang="en-US" dirty="0">
              <a:latin typeface="Times New Roman" panose="02020603050405020304" charset="0"/>
              <a:cs typeface="Times New Roman" panose="02020603050405020304" charset="0"/>
            </a:endParaRPr>
          </a:p>
        </p:txBody>
      </p:sp>
      <p:sp>
        <p:nvSpPr>
          <p:cNvPr id="4" name="文本框 3"/>
          <p:cNvSpPr txBox="1"/>
          <p:nvPr/>
        </p:nvSpPr>
        <p:spPr>
          <a:xfrm>
            <a:off x="683729" y="4437070"/>
            <a:ext cx="7848545" cy="2062103"/>
          </a:xfrm>
          <a:prstGeom prst="rect">
            <a:avLst/>
          </a:prstGeom>
          <a:noFill/>
        </p:spPr>
        <p:txBody>
          <a:bodyPr wrap="square">
            <a:spAutoFit/>
          </a:bodyPr>
          <a:lstStyle/>
          <a:p>
            <a:r>
              <a:rPr lang="en-US" altLang="zh-CN" sz="1600" dirty="0">
                <a:latin typeface="Times New Roman" panose="02020603050405020304" charset="0"/>
                <a:cs typeface="Times New Roman" panose="02020603050405020304" charset="0"/>
              </a:rPr>
              <a:t>[</a:t>
            </a:r>
            <a:r>
              <a:rPr lang="en-US" altLang="zh-CN" sz="1600" dirty="0">
                <a:solidFill>
                  <a:srgbClr val="FF0000"/>
                </a:solidFill>
                <a:latin typeface="Times New Roman" panose="02020603050405020304" charset="0"/>
                <a:cs typeface="Times New Roman" panose="02020603050405020304" charset="0"/>
              </a:rPr>
              <a:t>17</a:t>
            </a:r>
            <a:r>
              <a:rPr lang="en-US" altLang="zh-CN" sz="1600" dirty="0">
                <a:latin typeface="Times New Roman" panose="02020603050405020304" charset="0"/>
                <a:cs typeface="Times New Roman" panose="02020603050405020304" charset="0"/>
              </a:rPr>
              <a:t>] Tao Wei, </a:t>
            </a:r>
            <a:r>
              <a:rPr lang="en-US" altLang="zh-CN" sz="1600" dirty="0" err="1">
                <a:latin typeface="Times New Roman" panose="02020603050405020304" charset="0"/>
                <a:cs typeface="Times New Roman" panose="02020603050405020304" charset="0"/>
              </a:rPr>
              <a:t>Changhu</a:t>
            </a:r>
            <a:r>
              <a:rPr lang="en-US" altLang="zh-CN" sz="1600" dirty="0">
                <a:latin typeface="Times New Roman" panose="02020603050405020304" charset="0"/>
                <a:cs typeface="Times New Roman" panose="02020603050405020304" charset="0"/>
              </a:rPr>
              <a:t> Wang, Yong Rui, and Chang Wen Chen. Network morphism. In International Conference on Machine Learning, 2016.</a:t>
            </a:r>
            <a:endParaRPr lang="en-US" altLang="zh-CN" sz="1600" dirty="0">
              <a:latin typeface="Times New Roman" panose="02020603050405020304" charset="0"/>
              <a:cs typeface="Times New Roman" panose="02020603050405020304" charset="0"/>
            </a:endParaRPr>
          </a:p>
          <a:p>
            <a:r>
              <a:rPr lang="en-US" altLang="zh-CN" sz="1600" dirty="0">
                <a:latin typeface="Times New Roman" panose="02020603050405020304" charset="0"/>
                <a:cs typeface="Times New Roman" panose="02020603050405020304" charset="0"/>
              </a:rPr>
              <a:t>[</a:t>
            </a:r>
            <a:r>
              <a:rPr lang="en-US" altLang="zh-CN" sz="1600" dirty="0">
                <a:solidFill>
                  <a:srgbClr val="FF0000"/>
                </a:solidFill>
                <a:latin typeface="Times New Roman" panose="02020603050405020304" charset="0"/>
                <a:cs typeface="Times New Roman" panose="02020603050405020304" charset="0"/>
              </a:rPr>
              <a:t>18</a:t>
            </a:r>
            <a:r>
              <a:rPr lang="en-US" altLang="zh-CN" sz="1600" dirty="0">
                <a:latin typeface="Times New Roman" panose="02020603050405020304" charset="0"/>
                <a:cs typeface="Times New Roman" panose="02020603050405020304" charset="0"/>
              </a:rPr>
              <a:t>] Thomas Elsken, Jan Hendrik Metzen, and Frank </a:t>
            </a:r>
            <a:r>
              <a:rPr lang="en-US" altLang="zh-CN" sz="1600" dirty="0" err="1">
                <a:latin typeface="Times New Roman" panose="02020603050405020304" charset="0"/>
                <a:cs typeface="Times New Roman" panose="02020603050405020304" charset="0"/>
              </a:rPr>
              <a:t>Hutter</a:t>
            </a:r>
            <a:r>
              <a:rPr lang="en-US" altLang="zh-CN" sz="1600" dirty="0">
                <a:latin typeface="Times New Roman" panose="02020603050405020304" charset="0"/>
                <a:cs typeface="Times New Roman" panose="02020603050405020304" charset="0"/>
              </a:rPr>
              <a:t>. Simple And Efficient Architecture Search for Convolutional Neural Networks. In NIPS Workshop on Meta-Learning, 2017.</a:t>
            </a:r>
            <a:endParaRPr lang="en-US" altLang="zh-CN" sz="1600" dirty="0">
              <a:latin typeface="Times New Roman" panose="02020603050405020304" charset="0"/>
              <a:cs typeface="Times New Roman" panose="02020603050405020304" charset="0"/>
            </a:endParaRPr>
          </a:p>
          <a:p>
            <a:r>
              <a:rPr lang="en-US" altLang="zh-CN" sz="1600" dirty="0">
                <a:latin typeface="Times New Roman" panose="02020603050405020304" charset="0"/>
                <a:cs typeface="Times New Roman" panose="02020603050405020304" charset="0"/>
              </a:rPr>
              <a:t>[</a:t>
            </a:r>
            <a:r>
              <a:rPr lang="en-US" altLang="zh-CN" sz="1600" dirty="0">
                <a:solidFill>
                  <a:srgbClr val="FF0000"/>
                </a:solidFill>
                <a:latin typeface="Times New Roman" panose="02020603050405020304" charset="0"/>
                <a:cs typeface="Times New Roman" panose="02020603050405020304" charset="0"/>
              </a:rPr>
              <a:t>19</a:t>
            </a:r>
            <a:r>
              <a:rPr lang="en-US" altLang="zh-CN" sz="1600" dirty="0">
                <a:latin typeface="Times New Roman" panose="02020603050405020304" charset="0"/>
                <a:cs typeface="Times New Roman" panose="02020603050405020304" charset="0"/>
              </a:rPr>
              <a:t>] Thomas Elsken, Jan Hendrik Metzen, and Frank </a:t>
            </a:r>
            <a:r>
              <a:rPr lang="en-US" altLang="zh-CN" sz="1600" dirty="0" err="1">
                <a:latin typeface="Times New Roman" panose="02020603050405020304" charset="0"/>
                <a:cs typeface="Times New Roman" panose="02020603050405020304" charset="0"/>
              </a:rPr>
              <a:t>Hutter</a:t>
            </a:r>
            <a:r>
              <a:rPr lang="en-US" altLang="zh-CN" sz="1600" dirty="0">
                <a:latin typeface="Times New Roman" panose="02020603050405020304" charset="0"/>
                <a:cs typeface="Times New Roman" panose="02020603050405020304" charset="0"/>
              </a:rPr>
              <a:t>. Efficient multi-objective neural architecture search via </a:t>
            </a:r>
            <a:r>
              <a:rPr lang="en-US" altLang="zh-CN" sz="1600" dirty="0" err="1">
                <a:latin typeface="Times New Roman" panose="02020603050405020304" charset="0"/>
                <a:cs typeface="Times New Roman" panose="02020603050405020304" charset="0"/>
              </a:rPr>
              <a:t>lamarckian</a:t>
            </a:r>
            <a:r>
              <a:rPr lang="en-US" altLang="zh-CN" sz="1600" dirty="0">
                <a:latin typeface="Times New Roman" panose="02020603050405020304" charset="0"/>
                <a:cs typeface="Times New Roman" panose="02020603050405020304" charset="0"/>
              </a:rPr>
              <a:t> evolution. In International Conference on Learning Representations, 2019.</a:t>
            </a:r>
            <a:endParaRPr lang="en-US" altLang="zh-CN" sz="1600" dirty="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20" y="620805"/>
            <a:ext cx="7992555" cy="584775"/>
          </a:xfrm>
          <a:prstGeom prst="rect">
            <a:avLst/>
          </a:prstGeom>
          <a:noFill/>
        </p:spPr>
        <p:txBody>
          <a:bodyPr wrap="square">
            <a:spAutoFit/>
          </a:bodyPr>
          <a:lstStyle/>
          <a:p>
            <a:pPr algn="ctr"/>
            <a:r>
              <a:rPr lang="en-US" altLang="zh-CN" sz="3200" b="1" dirty="0">
                <a:solidFill>
                  <a:srgbClr val="131413"/>
                </a:solidFill>
                <a:latin typeface="Times New Roman" panose="02020603050405020304" charset="0"/>
                <a:cs typeface="Times New Roman" panose="02020603050405020304" charset="0"/>
              </a:rPr>
              <a:t>Discovering Neural Wirings</a:t>
            </a:r>
            <a:endParaRPr lang="zh-CN" altLang="en-US" sz="3200" b="1" dirty="0">
              <a:solidFill>
                <a:srgbClr val="131413"/>
              </a:solidFill>
              <a:latin typeface="Times New Roman" panose="02020603050405020304" charset="0"/>
              <a:cs typeface="Times New Roman" panose="02020603050405020304" charset="0"/>
            </a:endParaRPr>
          </a:p>
        </p:txBody>
      </p:sp>
      <p:sp>
        <p:nvSpPr>
          <p:cNvPr id="3" name="文本框 2"/>
          <p:cNvSpPr txBox="1"/>
          <p:nvPr/>
        </p:nvSpPr>
        <p:spPr>
          <a:xfrm>
            <a:off x="899745" y="1683091"/>
            <a:ext cx="7200500" cy="2862322"/>
          </a:xfrm>
          <a:prstGeom prst="rect">
            <a:avLst/>
          </a:prstGeom>
          <a:noFill/>
        </p:spPr>
        <p:txBody>
          <a:bodyPr wrap="square">
            <a:spAutoFit/>
          </a:bodyPr>
          <a:lstStyle/>
          <a:p>
            <a:pPr algn="just"/>
            <a:r>
              <a:rPr lang="en-US" altLang="zh-CN" dirty="0">
                <a:latin typeface="Times New Roman" panose="02020603050405020304" charset="0"/>
                <a:cs typeface="Times New Roman" panose="02020603050405020304" charset="0"/>
              </a:rPr>
              <a:t>      Even in methods of neural architecture search (NAS) the network connectivity patterns are largely constrained. </a:t>
            </a:r>
            <a:endParaRPr lang="en-US" altLang="zh-CN" dirty="0">
              <a:latin typeface="Times New Roman" panose="02020603050405020304" charset="0"/>
              <a:cs typeface="Times New Roman" panose="02020603050405020304" charset="0"/>
            </a:endParaRPr>
          </a:p>
          <a:p>
            <a:pPr algn="just"/>
            <a:r>
              <a:rPr lang="en-US" altLang="zh-CN" dirty="0">
                <a:latin typeface="Times New Roman" panose="02020603050405020304" charset="0"/>
                <a:cs typeface="Times New Roman" panose="02020603050405020304" charset="0"/>
              </a:rPr>
              <a:t>      We relax the typical notion of layers and instead enable channels to form connections independent of each other. This allows for a much larger space of possible networks. The wiring of our network is not fixed during training – as we learn the network parameters we also learn the structure itself. </a:t>
            </a:r>
            <a:endParaRPr lang="en-US" altLang="zh-CN" dirty="0">
              <a:latin typeface="Times New Roman" panose="02020603050405020304" charset="0"/>
              <a:cs typeface="Times New Roman" panose="02020603050405020304" charset="0"/>
            </a:endParaRPr>
          </a:p>
          <a:p>
            <a:pPr algn="just"/>
            <a:r>
              <a:rPr lang="en-US" altLang="zh-CN" dirty="0">
                <a:solidFill>
                  <a:srgbClr val="FF0000"/>
                </a:solidFill>
                <a:latin typeface="Times New Roman" panose="02020603050405020304" charset="0"/>
                <a:cs typeface="Times New Roman" panose="02020603050405020304" charset="0"/>
              </a:rPr>
              <a:t>      As NAS becomes more fine-grained, finding a good architecture is akin to finding a sparse subnetwork of the complete graph. Accordingly, DNW provides an effective mechanism for discovering sparse subnetworks of predefined architectures in a single training run.</a:t>
            </a:r>
            <a:endParaRPr lang="zh-CN" altLang="en-US" dirty="0">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539719" y="5302844"/>
            <a:ext cx="7992555" cy="584775"/>
          </a:xfrm>
          <a:prstGeom prst="rect">
            <a:avLst/>
          </a:prstGeom>
          <a:noFill/>
        </p:spPr>
        <p:txBody>
          <a:bodyPr wrap="square">
            <a:spAutoFit/>
          </a:bodyPr>
          <a:lstStyle/>
          <a:p>
            <a:pPr algn="just">
              <a:tabLst>
                <a:tab pos="228600" algn="l"/>
              </a:tabLst>
            </a:pPr>
            <a:r>
              <a:rPr lang="en-US" altLang="zh-CN" sz="1600" dirty="0">
                <a:solidFill>
                  <a:srgbClr val="131413"/>
                </a:solidFill>
                <a:latin typeface="Times-Roman"/>
              </a:rPr>
              <a:t>[</a:t>
            </a:r>
            <a:r>
              <a:rPr lang="en-US" altLang="zh-CN" sz="1600" dirty="0">
                <a:solidFill>
                  <a:srgbClr val="FF0000"/>
                </a:solidFill>
                <a:latin typeface="Times-Roman"/>
              </a:rPr>
              <a:t>14</a:t>
            </a:r>
            <a:r>
              <a:rPr lang="en-US" altLang="zh-CN" sz="1600" dirty="0">
                <a:solidFill>
                  <a:srgbClr val="131413"/>
                </a:solidFill>
                <a:latin typeface="Times-Roman"/>
              </a:rPr>
              <a:t>] </a:t>
            </a:r>
            <a:r>
              <a:rPr lang="en-US" altLang="zh-CN" sz="1600" dirty="0" err="1">
                <a:latin typeface="Times New Roman" panose="02020603050405020304" charset="0"/>
              </a:rPr>
              <a:t>Wortsman</a:t>
            </a:r>
            <a:r>
              <a:rPr lang="en-US" altLang="zh-CN" sz="1600" dirty="0">
                <a:latin typeface="Times New Roman" panose="02020603050405020304" charset="0"/>
              </a:rPr>
              <a:t> M, Farhadi A, </a:t>
            </a:r>
            <a:r>
              <a:rPr lang="en-US" altLang="zh-CN" sz="1600" dirty="0" err="1">
                <a:latin typeface="Times New Roman" panose="02020603050405020304" charset="0"/>
              </a:rPr>
              <a:t>Rastegari</a:t>
            </a:r>
            <a:r>
              <a:rPr lang="en-US" altLang="zh-CN" sz="1600" dirty="0">
                <a:latin typeface="Times New Roman" panose="02020603050405020304" charset="0"/>
              </a:rPr>
              <a:t> M. Discovering neural wirings[J]. Advances in Neural Information Processing Systems, 2019, 32.</a:t>
            </a:r>
            <a:endParaRPr lang="zh-CN" altLang="zh-CN" sz="1600" dirty="0">
              <a:latin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5735" y="692810"/>
            <a:ext cx="7488520" cy="4247317"/>
          </a:xfrm>
          <a:prstGeom prst="rect">
            <a:avLst/>
          </a:prstGeom>
          <a:noFill/>
        </p:spPr>
        <p:txBody>
          <a:bodyPr wrap="square">
            <a:spAutoFit/>
          </a:bodyPr>
          <a:lstStyle/>
          <a:p>
            <a:pPr algn="just"/>
            <a:r>
              <a:rPr lang="en-US" altLang="zh-CN" dirty="0">
                <a:latin typeface="Times New Roman" panose="02020603050405020304" charset="0"/>
                <a:cs typeface="Times New Roman" panose="02020603050405020304" charset="0"/>
              </a:rPr>
              <a:t>        In this work, </a:t>
            </a:r>
            <a:r>
              <a:rPr lang="en-US" altLang="zh-CN" dirty="0">
                <a:solidFill>
                  <a:srgbClr val="FF0000"/>
                </a:solidFill>
                <a:latin typeface="Times New Roman" panose="02020603050405020304" charset="0"/>
                <a:cs typeface="Times New Roman" panose="02020603050405020304" charset="0"/>
              </a:rPr>
              <a:t>we consider an unconstrained set of possible wirings by allowing channels to form connections independent of each other. </a:t>
            </a:r>
            <a:r>
              <a:rPr lang="en-US" altLang="zh-CN" dirty="0">
                <a:latin typeface="Times New Roman" panose="02020603050405020304" charset="0"/>
                <a:cs typeface="Times New Roman" panose="02020603050405020304" charset="0"/>
              </a:rPr>
              <a:t>This enables us to discover a wide variety of operations (e.g. </a:t>
            </a:r>
            <a:r>
              <a:rPr lang="en-US" altLang="zh-CN" dirty="0" err="1">
                <a:latin typeface="Times New Roman" panose="02020603050405020304" charset="0"/>
                <a:cs typeface="Times New Roman" panose="02020603050405020304" charset="0"/>
              </a:rPr>
              <a:t>depthwise</a:t>
            </a:r>
            <a:r>
              <a:rPr lang="en-US" altLang="zh-CN" dirty="0">
                <a:latin typeface="Times New Roman" panose="02020603050405020304" charset="0"/>
                <a:cs typeface="Times New Roman" panose="02020603050405020304" charset="0"/>
              </a:rPr>
              <a:t> separable </a:t>
            </a:r>
            <a:r>
              <a:rPr lang="en-US" altLang="zh-CN" dirty="0" err="1">
                <a:latin typeface="Times New Roman" panose="02020603050405020304" charset="0"/>
                <a:cs typeface="Times New Roman" panose="02020603050405020304" charset="0"/>
              </a:rPr>
              <a:t>convs</a:t>
            </a:r>
            <a:r>
              <a:rPr lang="en-US" altLang="zh-CN" dirty="0">
                <a:latin typeface="Times New Roman" panose="02020603050405020304" charset="0"/>
                <a:cs typeface="Times New Roman" panose="02020603050405020304" charset="0"/>
              </a:rPr>
              <a:t>, channel shuffle and split, and more). Formally, we treat the network as a large neural graph where each node processes a single channel.</a:t>
            </a:r>
            <a:endParaRPr lang="en-US" altLang="zh-CN" dirty="0">
              <a:solidFill>
                <a:srgbClr val="FF0000"/>
              </a:solidFill>
              <a:latin typeface="Times New Roman" panose="02020603050405020304" charset="0"/>
              <a:cs typeface="Times New Roman" panose="02020603050405020304" charset="0"/>
            </a:endParaRPr>
          </a:p>
          <a:p>
            <a:pPr algn="just"/>
            <a:r>
              <a:rPr lang="en-US" altLang="zh-CN" dirty="0">
                <a:latin typeface="Times New Roman" panose="02020603050405020304" charset="0"/>
                <a:cs typeface="Times New Roman" panose="02020603050405020304" charset="0"/>
              </a:rPr>
              <a:t>        One key challenge lies in searching the space of all possible wirings – the number of possible sub-graphs is combinatorial in nature. When considering thousands of nodes, traditional search methods are either prohibitive or offer approximate solutions. </a:t>
            </a:r>
            <a:r>
              <a:rPr lang="en-US" altLang="zh-CN" dirty="0">
                <a:solidFill>
                  <a:srgbClr val="FF0000"/>
                </a:solidFill>
                <a:latin typeface="Times New Roman" panose="02020603050405020304" charset="0"/>
                <a:cs typeface="Times New Roman" panose="02020603050405020304" charset="0"/>
              </a:rPr>
              <a:t>Our method searches the space of all possible wirings with a simple modification of the backward pass.</a:t>
            </a:r>
            <a:endParaRPr lang="en-US" altLang="zh-CN" dirty="0">
              <a:solidFill>
                <a:srgbClr val="FF0000"/>
              </a:solidFill>
              <a:latin typeface="Times New Roman" panose="02020603050405020304" charset="0"/>
              <a:cs typeface="Times New Roman" panose="02020603050405020304" charset="0"/>
            </a:endParaRPr>
          </a:p>
          <a:p>
            <a:pPr algn="just"/>
            <a:r>
              <a:rPr lang="en-US" altLang="zh-CN" dirty="0">
                <a:latin typeface="Times New Roman" panose="02020603050405020304" charset="0"/>
                <a:cs typeface="Times New Roman" panose="02020603050405020304" charset="0"/>
              </a:rPr>
              <a:t>      First, consider the sole constraint that the total number of edges in the neural graph is fixed to be k. Initially we randomly assign a weight to each edge. We then choose the weighted edges with the highest magnitude and refer to the remaining edges as hallucinated. As we train, we modify the weights of all edges according to a specified update rule.</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61851" y="57280"/>
            <a:ext cx="8820295" cy="2474504"/>
          </a:xfrm>
          <a:prstGeom prst="rect">
            <a:avLst/>
          </a:prstGeom>
        </p:spPr>
      </p:pic>
      <p:pic>
        <p:nvPicPr>
          <p:cNvPr id="6" name="图片 5"/>
          <p:cNvPicPr>
            <a:picLocks noChangeAspect="1"/>
          </p:cNvPicPr>
          <p:nvPr/>
        </p:nvPicPr>
        <p:blipFill>
          <a:blip r:embed="rId2"/>
          <a:stretch>
            <a:fillRect/>
          </a:stretch>
        </p:blipFill>
        <p:spPr>
          <a:xfrm>
            <a:off x="557878" y="2708950"/>
            <a:ext cx="8028240" cy="396728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0" y="1354343"/>
            <a:ext cx="9144000" cy="414931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712" y="614070"/>
            <a:ext cx="7992555" cy="584775"/>
          </a:xfrm>
          <a:prstGeom prst="rect">
            <a:avLst/>
          </a:prstGeom>
          <a:noFill/>
        </p:spPr>
        <p:txBody>
          <a:bodyPr wrap="square">
            <a:spAutoFit/>
          </a:bodyPr>
          <a:lstStyle/>
          <a:p>
            <a:pPr algn="ctr"/>
            <a:r>
              <a:rPr lang="en-US" altLang="zh-CN" sz="3200" b="1" dirty="0">
                <a:solidFill>
                  <a:srgbClr val="131413"/>
                </a:solidFill>
                <a:latin typeface="Times New Roman" panose="02020603050405020304" charset="0"/>
                <a:cs typeface="Times New Roman" panose="02020603050405020304" charset="0"/>
              </a:rPr>
              <a:t>Deep Elastic Networks with Model Selection</a:t>
            </a:r>
            <a:endParaRPr lang="zh-CN" altLang="en-US" sz="3200" b="1" dirty="0">
              <a:solidFill>
                <a:srgbClr val="131413"/>
              </a:solidFill>
              <a:latin typeface="Times New Roman" panose="02020603050405020304" charset="0"/>
              <a:cs typeface="Times New Roman" panose="02020603050405020304" charset="0"/>
            </a:endParaRPr>
          </a:p>
        </p:txBody>
      </p:sp>
      <p:sp>
        <p:nvSpPr>
          <p:cNvPr id="3" name="文本框 2"/>
          <p:cNvSpPr txBox="1"/>
          <p:nvPr/>
        </p:nvSpPr>
        <p:spPr>
          <a:xfrm>
            <a:off x="827738" y="1859339"/>
            <a:ext cx="7272505" cy="2862322"/>
          </a:xfrm>
          <a:prstGeom prst="rect">
            <a:avLst/>
          </a:prstGeom>
          <a:noFill/>
        </p:spPr>
        <p:txBody>
          <a:bodyPr wrap="square">
            <a:spAutoFit/>
          </a:bodyPr>
          <a:lstStyle/>
          <a:p>
            <a:pPr algn="just"/>
            <a:r>
              <a:rPr lang="en-US" altLang="zh-CN" dirty="0">
                <a:latin typeface="Times New Roman" panose="02020603050405020304" charset="0"/>
                <a:cs typeface="Times New Roman" panose="02020603050405020304" charset="0"/>
              </a:rPr>
              <a:t>     we consider the problem of instance-wise dynamic network model selection for multi-task learning. The proposed method consists of an estimator and a selector. </a:t>
            </a:r>
            <a:endParaRPr lang="en-US" altLang="zh-CN" dirty="0">
              <a:latin typeface="Times New Roman" panose="02020603050405020304" charset="0"/>
              <a:cs typeface="Times New Roman" panose="02020603050405020304" charset="0"/>
            </a:endParaRPr>
          </a:p>
          <a:p>
            <a:pPr algn="just"/>
            <a:r>
              <a:rPr lang="en-US" altLang="zh-CN" dirty="0">
                <a:latin typeface="Times New Roman" panose="02020603050405020304" charset="0"/>
                <a:cs typeface="Times New Roman" panose="02020603050405020304" charset="0"/>
              </a:rPr>
              <a:t>    The estimator is based on a backbone architecture and structured hierarchically. It can produce multiple different network models of different configurations in a hierarchical structure. </a:t>
            </a:r>
            <a:endParaRPr lang="en-US" altLang="zh-CN" dirty="0">
              <a:latin typeface="Times New Roman" panose="02020603050405020304" charset="0"/>
              <a:cs typeface="Times New Roman" panose="02020603050405020304" charset="0"/>
            </a:endParaRPr>
          </a:p>
          <a:p>
            <a:pPr algn="just"/>
            <a:r>
              <a:rPr lang="en-US" altLang="zh-CN" dirty="0">
                <a:latin typeface="Times New Roman" panose="02020603050405020304" charset="0"/>
                <a:cs typeface="Times New Roman" panose="02020603050405020304" charset="0"/>
              </a:rPr>
              <a:t>   The selector chooses a model dynamically from a pool of candidate models given an input instance. The selector is a relatively small-size network consisting of a few layers, which estimates a probability distribution over the candidate models when an input instance of a task is given.</a:t>
            </a:r>
            <a:endParaRPr lang="zh-CN" altLang="en-US" dirty="0">
              <a:latin typeface="Times New Roman" panose="02020603050405020304" charset="0"/>
              <a:cs typeface="Times New Roman" panose="02020603050405020304" charset="0"/>
            </a:endParaRPr>
          </a:p>
        </p:txBody>
      </p:sp>
      <p:sp>
        <p:nvSpPr>
          <p:cNvPr id="4" name="文本框 3"/>
          <p:cNvSpPr txBox="1"/>
          <p:nvPr/>
        </p:nvSpPr>
        <p:spPr>
          <a:xfrm>
            <a:off x="539719" y="5457875"/>
            <a:ext cx="7992555" cy="830997"/>
          </a:xfrm>
          <a:prstGeom prst="rect">
            <a:avLst/>
          </a:prstGeom>
          <a:noFill/>
        </p:spPr>
        <p:txBody>
          <a:bodyPr wrap="square">
            <a:spAutoFit/>
          </a:bodyPr>
          <a:lstStyle/>
          <a:p>
            <a:pPr algn="just">
              <a:tabLst>
                <a:tab pos="228600" algn="l"/>
              </a:tabLst>
            </a:pPr>
            <a:r>
              <a:rPr lang="en-US" altLang="zh-CN" sz="1600" dirty="0">
                <a:solidFill>
                  <a:srgbClr val="131413"/>
                </a:solidFill>
                <a:latin typeface="Times-Roman"/>
              </a:rPr>
              <a:t>[</a:t>
            </a:r>
            <a:r>
              <a:rPr lang="en-US" altLang="zh-CN" sz="1600" dirty="0">
                <a:solidFill>
                  <a:srgbClr val="FF0000"/>
                </a:solidFill>
                <a:latin typeface="Times-Roman"/>
              </a:rPr>
              <a:t>15</a:t>
            </a:r>
            <a:r>
              <a:rPr lang="en-US" altLang="zh-CN" sz="1600" dirty="0">
                <a:solidFill>
                  <a:srgbClr val="131413"/>
                </a:solidFill>
                <a:latin typeface="Times-Roman"/>
              </a:rPr>
              <a:t>] </a:t>
            </a:r>
            <a:r>
              <a:rPr lang="en-US" altLang="zh-CN" sz="1600" dirty="0" err="1">
                <a:latin typeface="Times New Roman" panose="02020603050405020304" charset="0"/>
              </a:rPr>
              <a:t>Ahn</a:t>
            </a:r>
            <a:r>
              <a:rPr lang="en-US" altLang="zh-CN" sz="1600" dirty="0">
                <a:latin typeface="Times New Roman" panose="02020603050405020304" charset="0"/>
              </a:rPr>
              <a:t> C, Kim E, Oh S. Deep elastic networks with model selection for multi-task learning[C]//Proceedings of the IEEE/CVF international conference on computer vision. 2019: 6529-6538.</a:t>
            </a:r>
            <a:endParaRPr lang="zh-CN" altLang="zh-CN" sz="1600" dirty="0">
              <a:latin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411850" y="332785"/>
            <a:ext cx="4045289" cy="3600250"/>
          </a:xfrm>
          <a:prstGeom prst="rect">
            <a:avLst/>
          </a:prstGeom>
        </p:spPr>
      </p:pic>
      <p:sp>
        <p:nvSpPr>
          <p:cNvPr id="5" name="文本框 4"/>
          <p:cNvSpPr txBox="1"/>
          <p:nvPr/>
        </p:nvSpPr>
        <p:spPr>
          <a:xfrm>
            <a:off x="611725" y="4077045"/>
            <a:ext cx="8064560" cy="2308324"/>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The estimator is based on a backbone (baseline) network, such as VGG or ResNet. It is structured hierarchically based on modularized blocks which consist of several convolution layers in the backbone network. It can produce multiple network models of different configurations and scales in a hierarchy. </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    The selector is a relatively small network compared to the estimator and outputs a probability distribution over candidate network models for a given instance. The model with the highest probability is chosen by the selector from a pool of candidate models to perform the task. </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115759" y="116770"/>
            <a:ext cx="7118941" cy="3147156"/>
          </a:xfrm>
          <a:prstGeom prst="rect">
            <a:avLst/>
          </a:prstGeom>
        </p:spPr>
      </p:pic>
      <p:sp>
        <p:nvSpPr>
          <p:cNvPr id="4" name="文本框 3"/>
          <p:cNvSpPr txBox="1"/>
          <p:nvPr/>
        </p:nvSpPr>
        <p:spPr>
          <a:xfrm>
            <a:off x="431396" y="3434160"/>
            <a:ext cx="8532910" cy="2862322"/>
          </a:xfrm>
          <a:prstGeom prst="rect">
            <a:avLst/>
          </a:prstGeom>
          <a:noFill/>
        </p:spPr>
        <p:txBody>
          <a:bodyPr wrap="square">
            <a:spAutoFit/>
          </a:bodyPr>
          <a:lstStyle/>
          <a:p>
            <a:r>
              <a:rPr lang="en-US" altLang="zh-CN" dirty="0">
                <a:solidFill>
                  <a:srgbClr val="FF0000"/>
                </a:solidFill>
                <a:latin typeface="Times New Roman" panose="02020603050405020304" charset="0"/>
                <a:cs typeface="Times New Roman" panose="02020603050405020304" charset="0"/>
              </a:rPr>
              <a:t>    The estimator, whose structure is identical to the backbone network, contains n disjoint blocks. </a:t>
            </a:r>
            <a:r>
              <a:rPr lang="en-US" altLang="zh-CN" dirty="0">
                <a:latin typeface="Times New Roman" panose="02020603050405020304" charset="0"/>
                <a:cs typeface="Times New Roman" panose="02020603050405020304" charset="0"/>
              </a:rPr>
              <a:t>To simplify the hierarchical structure of each block, convolution layers in each block are divided into multiple groups. Lower levels of the hierarchy contain fewer convolution groups and higher levels contain more groups. </a:t>
            </a:r>
            <a:r>
              <a:rPr lang="en-US" altLang="zh-CN" dirty="0">
                <a:solidFill>
                  <a:srgbClr val="FF0000"/>
                </a:solidFill>
                <a:latin typeface="Times New Roman" panose="02020603050405020304" charset="0"/>
                <a:cs typeface="Times New Roman" panose="02020603050405020304" charset="0"/>
              </a:rPr>
              <a:t>The estimator can produce different network models by selecting convolution groups from zero to all groups in every block. </a:t>
            </a:r>
            <a:endParaRPr lang="en-US" altLang="zh-CN" dirty="0">
              <a:solidFill>
                <a:srgbClr val="FF0000"/>
              </a:solidFill>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a:t>
            </a:r>
            <a:r>
              <a:rPr lang="en-US" altLang="zh-CN" dirty="0">
                <a:solidFill>
                  <a:srgbClr val="FF0000"/>
                </a:solidFill>
                <a:latin typeface="Times New Roman" panose="02020603050405020304" charset="0"/>
                <a:cs typeface="Times New Roman" panose="02020603050405020304" charset="0"/>
              </a:rPr>
              <a:t>The selector outputs a probability distribution over the convolution groups in every block, and a network model is determined from the distribution. </a:t>
            </a:r>
            <a:r>
              <a:rPr lang="en-US" altLang="zh-CN" dirty="0">
                <a:latin typeface="Times New Roman" panose="02020603050405020304" charset="0"/>
                <a:cs typeface="Times New Roman" panose="02020603050405020304" charset="0"/>
              </a:rPr>
              <a:t>The overall loss function consists of a prediction loss term (e.g., cross-entropy) from the determined network model and a sparse regularization term.</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889" y="420383"/>
            <a:ext cx="7992555" cy="1077218"/>
          </a:xfrm>
          <a:prstGeom prst="rect">
            <a:avLst/>
          </a:prstGeom>
          <a:noFill/>
        </p:spPr>
        <p:txBody>
          <a:bodyPr wrap="square">
            <a:spAutoFit/>
          </a:bodyPr>
          <a:lstStyle/>
          <a:p>
            <a:pPr algn="ctr"/>
            <a:r>
              <a:rPr lang="en-US" altLang="zh-CN" sz="3200" b="1" dirty="0" err="1">
                <a:solidFill>
                  <a:srgbClr val="131413"/>
                </a:solidFill>
                <a:latin typeface="Times New Roman" panose="02020603050405020304" charset="0"/>
                <a:cs typeface="Times New Roman" panose="02020603050405020304" charset="0"/>
              </a:rPr>
              <a:t>ReNAS</a:t>
            </a:r>
            <a:r>
              <a:rPr lang="en-US" altLang="zh-CN" sz="3200" b="1" dirty="0">
                <a:solidFill>
                  <a:srgbClr val="131413"/>
                </a:solidFill>
                <a:latin typeface="Times New Roman" panose="02020603050405020304" charset="0"/>
                <a:cs typeface="Times New Roman" panose="02020603050405020304" charset="0"/>
              </a:rPr>
              <a:t>: Relativistic Evaluation of Neural Architecture Search</a:t>
            </a:r>
            <a:endParaRPr lang="zh-CN" altLang="en-US" sz="3200" b="1" dirty="0">
              <a:solidFill>
                <a:srgbClr val="131413"/>
              </a:solidFill>
              <a:latin typeface="Times New Roman" panose="02020603050405020304" charset="0"/>
              <a:cs typeface="Times New Roman" panose="02020603050405020304" charset="0"/>
            </a:endParaRPr>
          </a:p>
        </p:txBody>
      </p:sp>
      <p:sp>
        <p:nvSpPr>
          <p:cNvPr id="3" name="文本框 2"/>
          <p:cNvSpPr txBox="1"/>
          <p:nvPr/>
        </p:nvSpPr>
        <p:spPr>
          <a:xfrm>
            <a:off x="683730" y="1829705"/>
            <a:ext cx="7632530" cy="2862322"/>
          </a:xfrm>
          <a:prstGeom prst="rect">
            <a:avLst/>
          </a:prstGeom>
          <a:noFill/>
        </p:spPr>
        <p:txBody>
          <a:bodyPr wrap="square">
            <a:spAutoFit/>
          </a:bodyPr>
          <a:lstStyle/>
          <a:p>
            <a:pPr algn="just"/>
            <a:r>
              <a:rPr lang="en-US" altLang="zh-CN" dirty="0">
                <a:latin typeface="Times New Roman" panose="02020603050405020304" charset="0"/>
                <a:cs typeface="Times New Roman" panose="02020603050405020304" charset="0"/>
              </a:rPr>
              <a:t>        To save computational cost, most of existing NAS algorithms often train and evaluate intermediate neural architectures on a small proxy dataset with limited training epochs. But it is difficult to expect an accurate performance estimation of an architecture in such a coarse evaluation way. </a:t>
            </a:r>
            <a:endParaRPr lang="en-US" altLang="zh-CN" dirty="0">
              <a:latin typeface="Times New Roman" panose="02020603050405020304" charset="0"/>
              <a:cs typeface="Times New Roman" panose="02020603050405020304" charset="0"/>
            </a:endParaRPr>
          </a:p>
          <a:p>
            <a:pPr algn="just"/>
            <a:r>
              <a:rPr lang="en-US" altLang="zh-CN" dirty="0">
                <a:latin typeface="Times New Roman" panose="02020603050405020304" charset="0"/>
                <a:cs typeface="Times New Roman" panose="02020603050405020304" charset="0"/>
              </a:rPr>
              <a:t>        This paper advocates a new neural architecture evaluation scheme, which aims to determine which architecture would perform better instead of accurately predict the absolute architecture performance. </a:t>
            </a:r>
            <a:r>
              <a:rPr lang="en-US" altLang="zh-CN" dirty="0">
                <a:solidFill>
                  <a:srgbClr val="FF0000"/>
                </a:solidFill>
                <a:latin typeface="Times New Roman" panose="02020603050405020304" charset="0"/>
                <a:cs typeface="Times New Roman" panose="02020603050405020304" charset="0"/>
              </a:rPr>
              <a:t>Therefore, we propose a relativistic architecture performance predictor in NAS (</a:t>
            </a:r>
            <a:r>
              <a:rPr lang="en-US" altLang="zh-CN" dirty="0" err="1">
                <a:solidFill>
                  <a:srgbClr val="FF0000"/>
                </a:solidFill>
                <a:latin typeface="Times New Roman" panose="02020603050405020304" charset="0"/>
                <a:cs typeface="Times New Roman" panose="02020603050405020304" charset="0"/>
              </a:rPr>
              <a:t>ReNAS</a:t>
            </a:r>
            <a:r>
              <a:rPr lang="en-US" altLang="zh-CN" dirty="0">
                <a:solidFill>
                  <a:srgbClr val="FF0000"/>
                </a:solidFill>
                <a:latin typeface="Times New Roman" panose="02020603050405020304" charset="0"/>
                <a:cs typeface="Times New Roman" panose="02020603050405020304" charset="0"/>
              </a:rPr>
              <a:t>). We encode neural architectures into feature tensors, and further refining the representations with the predictor.</a:t>
            </a:r>
            <a:endParaRPr lang="zh-CN" altLang="en-US" dirty="0">
              <a:latin typeface="Times New Roman" panose="02020603050405020304" charset="0"/>
              <a:cs typeface="Times New Roman" panose="02020603050405020304" charset="0"/>
            </a:endParaRPr>
          </a:p>
        </p:txBody>
      </p:sp>
      <p:sp>
        <p:nvSpPr>
          <p:cNvPr id="4" name="文本框 3"/>
          <p:cNvSpPr txBox="1"/>
          <p:nvPr/>
        </p:nvSpPr>
        <p:spPr>
          <a:xfrm>
            <a:off x="539719" y="5301130"/>
            <a:ext cx="7992555" cy="830997"/>
          </a:xfrm>
          <a:prstGeom prst="rect">
            <a:avLst/>
          </a:prstGeom>
          <a:noFill/>
        </p:spPr>
        <p:txBody>
          <a:bodyPr wrap="square">
            <a:spAutoFit/>
          </a:bodyPr>
          <a:lstStyle/>
          <a:p>
            <a:pPr algn="just">
              <a:tabLst>
                <a:tab pos="228600" algn="l"/>
              </a:tabLst>
            </a:pPr>
            <a:r>
              <a:rPr lang="en-US" altLang="zh-CN" sz="1600" dirty="0">
                <a:solidFill>
                  <a:srgbClr val="131413"/>
                </a:solidFill>
                <a:latin typeface="Times-Roman"/>
              </a:rPr>
              <a:t>[</a:t>
            </a:r>
            <a:r>
              <a:rPr lang="en-US" altLang="zh-CN" sz="1600" dirty="0">
                <a:solidFill>
                  <a:srgbClr val="FF0000"/>
                </a:solidFill>
                <a:latin typeface="Times-Roman"/>
              </a:rPr>
              <a:t>16</a:t>
            </a:r>
            <a:r>
              <a:rPr lang="en-US" altLang="zh-CN" sz="1600" dirty="0">
                <a:solidFill>
                  <a:srgbClr val="131413"/>
                </a:solidFill>
                <a:latin typeface="Times-Roman"/>
              </a:rPr>
              <a:t>] </a:t>
            </a:r>
            <a:r>
              <a:rPr lang="en-US" altLang="zh-CN" sz="1600" dirty="0">
                <a:latin typeface="Times New Roman" panose="02020603050405020304" charset="0"/>
              </a:rPr>
              <a:t>Xu Y, Wang Y, Han K, et al. </a:t>
            </a:r>
            <a:r>
              <a:rPr lang="en-US" altLang="zh-CN" sz="1600" dirty="0" err="1">
                <a:latin typeface="Times New Roman" panose="02020603050405020304" charset="0"/>
              </a:rPr>
              <a:t>Renas</a:t>
            </a:r>
            <a:r>
              <a:rPr lang="en-US" altLang="zh-CN" sz="1600" dirty="0">
                <a:latin typeface="Times New Roman" panose="02020603050405020304" charset="0"/>
              </a:rPr>
              <a:t>: Relativistic evaluation of neural architecture search[C]//Proceedings of the IEEE/CVF Conference on Computer Vision and Pattern Recognition. 2021: 4411-4420.</a:t>
            </a:r>
            <a:endParaRPr lang="zh-CN" altLang="zh-CN" sz="1600" dirty="0">
              <a:latin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908825"/>
            <a:ext cx="9144000" cy="2815135"/>
          </a:xfrm>
          <a:prstGeom prst="rect">
            <a:avLst/>
          </a:prstGeom>
        </p:spPr>
      </p:pic>
      <p:sp>
        <p:nvSpPr>
          <p:cNvPr id="5" name="文本框 4"/>
          <p:cNvSpPr txBox="1"/>
          <p:nvPr/>
        </p:nvSpPr>
        <p:spPr>
          <a:xfrm>
            <a:off x="395710" y="4005040"/>
            <a:ext cx="8352579" cy="2585323"/>
          </a:xfrm>
          <a:prstGeom prst="rect">
            <a:avLst/>
          </a:prstGeom>
          <a:noFill/>
        </p:spPr>
        <p:txBody>
          <a:bodyPr wrap="square">
            <a:spAutoFit/>
          </a:bodyPr>
          <a:lstStyle/>
          <a:p>
            <a:r>
              <a:rPr lang="en-US" altLang="zh-CN" sz="1800" b="1" dirty="0">
                <a:solidFill>
                  <a:srgbClr val="000000"/>
                </a:solidFill>
                <a:effectLst/>
                <a:latin typeface="Times New Roman" panose="02020603050405020304" charset="0"/>
                <a:cs typeface="Times New Roman" panose="02020603050405020304" charset="0"/>
              </a:rPr>
              <a:t>Sampled Networks: </a:t>
            </a:r>
            <a:r>
              <a:rPr lang="en-US" altLang="zh-CN" sz="1800" dirty="0">
                <a:solidFill>
                  <a:srgbClr val="000000"/>
                </a:solidFill>
                <a:effectLst/>
                <a:latin typeface="Times New Roman" panose="02020603050405020304" charset="0"/>
                <a:cs typeface="Times New Roman" panose="02020603050405020304" charset="0"/>
              </a:rPr>
              <a:t>Architectures are sampled from the pre-defined search space and trained until converge to get the ground-truth results.</a:t>
            </a:r>
            <a:r>
              <a:rPr lang="en-US" altLang="zh-CN" sz="1800" dirty="0">
                <a:solidFill>
                  <a:srgbClr val="000000"/>
                </a:solidFill>
                <a:effectLst/>
                <a:latin typeface="NimbusRomNo9L-Medi"/>
              </a:rPr>
              <a:t> </a:t>
            </a:r>
            <a:endParaRPr lang="en-US" altLang="zh-CN" sz="1800" dirty="0">
              <a:solidFill>
                <a:srgbClr val="000000"/>
              </a:solidFill>
              <a:effectLst/>
              <a:latin typeface="NimbusRomNo9L-Medi"/>
            </a:endParaRPr>
          </a:p>
          <a:p>
            <a:r>
              <a:rPr lang="en-US" altLang="zh-CN" b="1" dirty="0">
                <a:solidFill>
                  <a:srgbClr val="000000"/>
                </a:solidFill>
                <a:latin typeface="Times New Roman" panose="02020603050405020304" charset="0"/>
                <a:cs typeface="Times New Roman" panose="02020603050405020304" charset="0"/>
              </a:rPr>
              <a:t>Performance Prediction: </a:t>
            </a:r>
            <a:r>
              <a:rPr lang="en-US" altLang="zh-CN" dirty="0">
                <a:solidFill>
                  <a:srgbClr val="000000"/>
                </a:solidFill>
                <a:latin typeface="Times New Roman" panose="02020603050405020304" charset="0"/>
                <a:cs typeface="Times New Roman" panose="02020603050405020304" charset="0"/>
              </a:rPr>
              <a:t>Sampled architectures are encoded into feature tensors by leveraging the adjacency matrix and features that can well represent the computational power. Then, a predictor is used to predict the final accuracy.</a:t>
            </a:r>
            <a:endParaRPr lang="en-US" altLang="zh-CN" dirty="0">
              <a:solidFill>
                <a:srgbClr val="000000"/>
              </a:solidFill>
              <a:latin typeface="Times New Roman" panose="02020603050405020304" charset="0"/>
              <a:cs typeface="Times New Roman" panose="02020603050405020304" charset="0"/>
            </a:endParaRPr>
          </a:p>
          <a:p>
            <a:r>
              <a:rPr lang="en-US" altLang="zh-CN" b="1" dirty="0">
                <a:solidFill>
                  <a:srgbClr val="000000"/>
                </a:solidFill>
                <a:latin typeface="Times New Roman" panose="02020603050405020304" charset="0"/>
                <a:cs typeface="Times New Roman" panose="02020603050405020304" charset="0"/>
              </a:rPr>
              <a:t>Loss Function. </a:t>
            </a:r>
            <a:r>
              <a:rPr lang="en-US" altLang="zh-CN" dirty="0">
                <a:solidFill>
                  <a:srgbClr val="000000"/>
                </a:solidFill>
                <a:latin typeface="Times New Roman" panose="02020603050405020304" charset="0"/>
                <a:cs typeface="Times New Roman" panose="02020603050405020304" charset="0"/>
              </a:rPr>
              <a:t>The pairwise ranking based loss function is used to train the predictor. Compared to mean squared error (MSE) loss, ranking based loss function may derive a prediction that is far from the ground-truth but in the correct ranking position, which is crucial to the following searching algorithms to search for the best architecture. </a:t>
            </a:r>
            <a:endParaRPr lang="zh-CN" altLang="en-US" dirty="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57200" y="2708950"/>
            <a:ext cx="8229600" cy="1143000"/>
          </a:xfrm>
          <a:prstGeom prst="rect">
            <a:avLst/>
          </a:prstGeom>
          <a:noFill/>
          <a:ln w="9525">
            <a:noFill/>
          </a:ln>
        </p:spPr>
        <p:txBody>
          <a:bodyPr anchor="ctr" anchorCtr="0"/>
          <a:lstStyle/>
          <a:p>
            <a:pPr algn="ctr"/>
            <a:r>
              <a:rPr lang="en-US" altLang="zh-CN" sz="4000" b="1" dirty="0">
                <a:latin typeface="Times New Roman" panose="02020603050405020304" charset="0"/>
                <a:cs typeface="Times New Roman" panose="02020603050405020304" charset="0"/>
              </a:rPr>
              <a:t>Neural Architecture Search</a:t>
            </a:r>
            <a:endParaRPr lang="en-US" altLang="zh-CN" sz="4000" b="1" dirty="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730" y="1052835"/>
            <a:ext cx="7632530" cy="4524315"/>
          </a:xfrm>
          <a:prstGeom prst="rect">
            <a:avLst/>
          </a:prstGeom>
          <a:noFill/>
        </p:spPr>
        <p:txBody>
          <a:bodyPr wrap="square">
            <a:spAutoFit/>
          </a:bodyPr>
          <a:lstStyle/>
          <a:p>
            <a:r>
              <a:rPr lang="en-US" altLang="zh-CN" sz="1800" b="1" dirty="0">
                <a:solidFill>
                  <a:srgbClr val="000000"/>
                </a:solidFill>
                <a:latin typeface="Times New Roman" panose="02020603050405020304" charset="0"/>
                <a:cs typeface="Times New Roman" panose="02020603050405020304" charset="0"/>
              </a:rPr>
              <a:t>        Search space: </a:t>
            </a:r>
            <a:r>
              <a:rPr lang="en-US" altLang="zh-CN" dirty="0">
                <a:latin typeface="Times New Roman" panose="02020603050405020304" charset="0"/>
                <a:cs typeface="Times New Roman" panose="02020603050405020304" charset="0"/>
              </a:rPr>
              <a:t>we use NAS Bench-101 dataset as an example, which contains over 423k unique CNN architectures and their train, validation and test accuracies on CIFAR-10 dataset.</a:t>
            </a:r>
            <a:endParaRPr lang="en-US" altLang="zh-CN" dirty="0">
              <a:latin typeface="Times New Roman" panose="02020603050405020304" charset="0"/>
              <a:cs typeface="Times New Roman" panose="02020603050405020304" charset="0"/>
            </a:endParaRPr>
          </a:p>
          <a:p>
            <a:r>
              <a:rPr lang="en-US" altLang="zh-CN" sz="1800" b="1" dirty="0">
                <a:solidFill>
                  <a:srgbClr val="000000"/>
                </a:solidFill>
                <a:latin typeface="Times New Roman" panose="02020603050405020304" charset="0"/>
                <a:cs typeface="Times New Roman" panose="02020603050405020304" charset="0"/>
              </a:rPr>
              <a:t>        Feature tensor: </a:t>
            </a:r>
            <a:r>
              <a:rPr lang="en-US" altLang="zh-CN" dirty="0">
                <a:latin typeface="Times New Roman" panose="02020603050405020304" charset="0"/>
                <a:cs typeface="Times New Roman" panose="02020603050405020304" charset="0"/>
              </a:rPr>
              <a:t>the cell can be represented by a 0-1 adjacency matrix </a:t>
            </a:r>
            <a:r>
              <a:rPr lang="en-US" altLang="zh-CN" b="1" dirty="0">
                <a:latin typeface="Times New Roman" panose="02020603050405020304" charset="0"/>
                <a:cs typeface="Times New Roman" panose="02020603050405020304" charset="0"/>
              </a:rPr>
              <a:t>A</a:t>
            </a:r>
            <a:r>
              <a:rPr lang="en-US" altLang="zh-CN" dirty="0">
                <a:latin typeface="Times New Roman" panose="02020603050405020304" charset="0"/>
                <a:cs typeface="Times New Roman" panose="02020603050405020304" charset="0"/>
              </a:rPr>
              <a:t> ∈ {0, 1}^</a:t>
            </a:r>
            <a:r>
              <a:rPr lang="en-US" altLang="zh-CN" dirty="0" err="1">
                <a:latin typeface="Times New Roman" panose="02020603050405020304" charset="0"/>
                <a:cs typeface="Times New Roman" panose="02020603050405020304" charset="0"/>
              </a:rPr>
              <a:t>n×n</a:t>
            </a:r>
            <a:r>
              <a:rPr lang="en-US" altLang="zh-CN" dirty="0">
                <a:latin typeface="Times New Roman" panose="02020603050405020304" charset="0"/>
                <a:cs typeface="Times New Roman" panose="02020603050405020304" charset="0"/>
              </a:rPr>
              <a:t> and a type vector t ∈ {1, · · ·, 5}^n (5 different node types containing input, 3×3 conv, 1×1 conv, 3×3 max-pooling and output), in which n is the number of nodes. Furthermore, we calculate FLOPs and parameters of each node and derive a FLOP vector </a:t>
            </a:r>
            <a:r>
              <a:rPr lang="en-US" altLang="zh-CN" dirty="0" err="1">
                <a:latin typeface="Times New Roman" panose="02020603050405020304" charset="0"/>
                <a:cs typeface="Times New Roman" panose="02020603050405020304" charset="0"/>
              </a:rPr>
              <a:t>f∈R^n</a:t>
            </a:r>
            <a:r>
              <a:rPr lang="en-US" altLang="zh-CN" dirty="0">
                <a:latin typeface="Times New Roman" panose="02020603050405020304" charset="0"/>
                <a:cs typeface="Times New Roman" panose="02020603050405020304" charset="0"/>
              </a:rPr>
              <a:t> (we assume the input image size is 32 × 32) and a parameter vector </a:t>
            </a:r>
            <a:r>
              <a:rPr lang="en-US" altLang="zh-CN" dirty="0" err="1">
                <a:latin typeface="Times New Roman" panose="02020603050405020304" charset="0"/>
                <a:cs typeface="Times New Roman" panose="02020603050405020304" charset="0"/>
              </a:rPr>
              <a:t>p∈R^n</a:t>
            </a:r>
            <a:r>
              <a:rPr lang="en-US" altLang="zh-CN" dirty="0">
                <a:latin typeface="Times New Roman" panose="02020603050405020304" charset="0"/>
                <a:cs typeface="Times New Roman" panose="02020603050405020304" charset="0"/>
              </a:rPr>
              <a:t>. Since the number of nodes may be different in each cell, we pad the adjacency matrix </a:t>
            </a:r>
            <a:r>
              <a:rPr lang="en-US" altLang="zh-CN" b="1" dirty="0">
                <a:latin typeface="Times New Roman" panose="02020603050405020304" charset="0"/>
                <a:cs typeface="Times New Roman" panose="02020603050405020304" charset="0"/>
              </a:rPr>
              <a:t>A</a:t>
            </a:r>
            <a:r>
              <a:rPr lang="en-US" altLang="zh-CN" dirty="0">
                <a:latin typeface="Times New Roman" panose="02020603050405020304" charset="0"/>
                <a:cs typeface="Times New Roman" panose="02020603050405020304" charset="0"/>
              </a:rPr>
              <a:t> with 0 and the size is fixed as 7×7. The type vector t, FLOP vector f and parameter vector p are padded accordingly. After that, we broad cast the vectors into matrices, and make an element-wise multiplication with the adjacency matrix to get the type matrix T, FLOP matrix F and parameter matrix P, and finally concatenate them together to get a 19 × 7 × 7 tensor T to represent a specific architecture in NAS-Bench-101.</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740" y="332785"/>
            <a:ext cx="7056489" cy="4801314"/>
          </a:xfrm>
          <a:prstGeom prst="rect">
            <a:avLst/>
          </a:prstGeom>
          <a:noFill/>
        </p:spPr>
        <p:txBody>
          <a:bodyPr wrap="square">
            <a:spAutoFit/>
          </a:bodyPr>
          <a:lstStyle/>
          <a:p>
            <a:r>
              <a:rPr lang="en-US" altLang="zh-CN" b="1" dirty="0">
                <a:solidFill>
                  <a:srgbClr val="000000"/>
                </a:solidFill>
                <a:latin typeface="Times New Roman" panose="02020603050405020304" charset="0"/>
                <a:cs typeface="Times New Roman" panose="02020603050405020304" charset="0"/>
              </a:rPr>
              <a:t>        architecture performance predictor: </a:t>
            </a:r>
            <a:r>
              <a:rPr lang="en-US" altLang="zh-CN" dirty="0">
                <a:latin typeface="Times New Roman" panose="02020603050405020304" charset="0"/>
                <a:cs typeface="Times New Roman" panose="02020603050405020304" charset="0"/>
              </a:rPr>
              <a:t>When training the predictor, a commonly used loss function is element-wise MSE or L</a:t>
            </a:r>
            <a:r>
              <a:rPr lang="en-US" altLang="zh-CN" sz="1200" dirty="0">
                <a:latin typeface="Times New Roman" panose="02020603050405020304" charset="0"/>
                <a:cs typeface="Times New Roman" panose="02020603050405020304" charset="0"/>
              </a:rPr>
              <a:t>1</a:t>
            </a:r>
            <a:r>
              <a:rPr lang="en-US" altLang="zh-CN" dirty="0">
                <a:latin typeface="Times New Roman" panose="02020603050405020304" charset="0"/>
                <a:cs typeface="Times New Roman" panose="02020603050405020304" charset="0"/>
              </a:rPr>
              <a:t> loss function. They assume that a lower MSE or L</a:t>
            </a:r>
            <a:r>
              <a:rPr lang="en-US" altLang="zh-CN" sz="1200" dirty="0">
                <a:latin typeface="Times New Roman" panose="02020603050405020304" charset="0"/>
                <a:cs typeface="Times New Roman" panose="02020603050405020304" charset="0"/>
              </a:rPr>
              <a:t>1</a:t>
            </a:r>
            <a:r>
              <a:rPr lang="en-US" altLang="zh-CN" dirty="0">
                <a:latin typeface="Times New Roman" panose="02020603050405020304" charset="0"/>
                <a:cs typeface="Times New Roman" panose="02020603050405020304" charset="0"/>
              </a:rPr>
              <a:t> loss leads to a better ranking results. However, this is not always the case. For example, given two networks with ground-truth classification accuracies of 0.9 and 0.91 on the validation set. In the first circumstance, they are predicted to have accuracies of 0.91 and 0.9, and in the second circumstance of 0.89 and 0.92. MSE losses are the same in both situations, but the former is worse since the ranking between two networks is changed and the architecture with worse performance will be selected by the searching methods. </a:t>
            </a:r>
            <a:r>
              <a:rPr lang="en-US" altLang="zh-CN" dirty="0">
                <a:solidFill>
                  <a:srgbClr val="FF0000"/>
                </a:solidFill>
                <a:latin typeface="Times New Roman" panose="02020603050405020304" charset="0"/>
                <a:cs typeface="Times New Roman" panose="02020603050405020304" charset="0"/>
              </a:rPr>
              <a:t>We believe that the rankings of predicted accuracies between different architectures are more important than their absolute performance when applying network performance predictor to different searching methods. </a:t>
            </a:r>
            <a:r>
              <a:rPr lang="en-US" altLang="zh-CN" dirty="0">
                <a:latin typeface="Times New Roman" panose="02020603050405020304" charset="0"/>
                <a:cs typeface="Times New Roman" panose="02020603050405020304" charset="0"/>
              </a:rPr>
              <a:t>Formally, given n different network architectures and their ground-truth performance                     and                         is the output of the predictor (short as               which are the n objects to be ranked. We define the pairwise ranking based loss function as:</a:t>
            </a:r>
            <a:endParaRPr lang="en-US" altLang="zh-CN" dirty="0">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1"/>
          <a:stretch>
            <a:fillRect/>
          </a:stretch>
        </p:blipFill>
        <p:spPr>
          <a:xfrm>
            <a:off x="2102107" y="4226025"/>
            <a:ext cx="1112805" cy="267636"/>
          </a:xfrm>
          <a:prstGeom prst="rect">
            <a:avLst/>
          </a:prstGeom>
        </p:spPr>
      </p:pic>
      <p:pic>
        <p:nvPicPr>
          <p:cNvPr id="8" name="图片 7"/>
          <p:cNvPicPr>
            <a:picLocks noChangeAspect="1"/>
          </p:cNvPicPr>
          <p:nvPr/>
        </p:nvPicPr>
        <p:blipFill>
          <a:blip r:embed="rId2"/>
          <a:stretch>
            <a:fillRect/>
          </a:stretch>
        </p:blipFill>
        <p:spPr>
          <a:xfrm>
            <a:off x="1767077" y="4473335"/>
            <a:ext cx="670059" cy="277829"/>
          </a:xfrm>
          <a:prstGeom prst="rect">
            <a:avLst/>
          </a:prstGeom>
        </p:spPr>
      </p:pic>
      <p:pic>
        <p:nvPicPr>
          <p:cNvPr id="10" name="图片 9"/>
          <p:cNvPicPr>
            <a:picLocks noChangeAspect="1"/>
          </p:cNvPicPr>
          <p:nvPr/>
        </p:nvPicPr>
        <p:blipFill>
          <a:blip r:embed="rId3"/>
          <a:stretch>
            <a:fillRect/>
          </a:stretch>
        </p:blipFill>
        <p:spPr>
          <a:xfrm>
            <a:off x="1547790" y="5295420"/>
            <a:ext cx="5818095" cy="791703"/>
          </a:xfrm>
          <a:prstGeom prst="rect">
            <a:avLst/>
          </a:prstGeom>
        </p:spPr>
      </p:pic>
      <p:pic>
        <p:nvPicPr>
          <p:cNvPr id="12" name="图片 11"/>
          <p:cNvPicPr>
            <a:picLocks noChangeAspect="1"/>
          </p:cNvPicPr>
          <p:nvPr/>
        </p:nvPicPr>
        <p:blipFill>
          <a:blip r:embed="rId4"/>
          <a:stretch>
            <a:fillRect/>
          </a:stretch>
        </p:blipFill>
        <p:spPr>
          <a:xfrm>
            <a:off x="3691529" y="4226025"/>
            <a:ext cx="1238694" cy="285852"/>
          </a:xfrm>
          <a:prstGeom prst="rect">
            <a:avLst/>
          </a:prstGeom>
        </p:spPr>
      </p:pic>
      <p:sp>
        <p:nvSpPr>
          <p:cNvPr id="13" name="文本框 12"/>
          <p:cNvSpPr txBox="1"/>
          <p:nvPr/>
        </p:nvSpPr>
        <p:spPr>
          <a:xfrm>
            <a:off x="928592" y="6155883"/>
            <a:ext cx="7056489" cy="369332"/>
          </a:xfrm>
          <a:prstGeom prst="rect">
            <a:avLst/>
          </a:prstGeom>
          <a:noFill/>
        </p:spPr>
        <p:txBody>
          <a:bodyPr wrap="square">
            <a:spAutoFit/>
          </a:bodyPr>
          <a:lstStyle/>
          <a:p>
            <a:r>
              <a:rPr lang="en-US" altLang="zh-CN" dirty="0">
                <a:solidFill>
                  <a:srgbClr val="131413"/>
                </a:solidFill>
                <a:latin typeface="Times-Roman"/>
              </a:rPr>
              <a:t>Where                              </a:t>
            </a:r>
            <a:r>
              <a:rPr lang="en-US" altLang="zh-CN" dirty="0">
                <a:latin typeface="Times New Roman" panose="02020603050405020304" charset="0"/>
                <a:cs typeface="Times New Roman" panose="02020603050405020304" charset="0"/>
              </a:rPr>
              <a:t>is hinge function with parameter a. </a:t>
            </a:r>
            <a:endParaRPr lang="zh-CN" altLang="zh-CN" dirty="0">
              <a:latin typeface="Times New Roman" panose="02020603050405020304" charset="0"/>
              <a:cs typeface="Times New Roman" panose="02020603050405020304" charset="0"/>
            </a:endParaRPr>
          </a:p>
        </p:txBody>
      </p:sp>
      <p:pic>
        <p:nvPicPr>
          <p:cNvPr id="15" name="图片 14"/>
          <p:cNvPicPr>
            <a:picLocks noChangeAspect="1"/>
          </p:cNvPicPr>
          <p:nvPr/>
        </p:nvPicPr>
        <p:blipFill>
          <a:blip r:embed="rId5"/>
          <a:stretch>
            <a:fillRect/>
          </a:stretch>
        </p:blipFill>
        <p:spPr>
          <a:xfrm>
            <a:off x="1711569" y="6248444"/>
            <a:ext cx="1637165" cy="30642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57200" y="2492935"/>
            <a:ext cx="8229600" cy="1143000"/>
          </a:xfrm>
          <a:prstGeom prst="rect">
            <a:avLst/>
          </a:prstGeom>
          <a:noFill/>
          <a:ln w="9525">
            <a:noFill/>
          </a:ln>
        </p:spPr>
        <p:txBody>
          <a:bodyPr anchor="ctr" anchorCtr="0"/>
          <a:lstStyle/>
          <a:p>
            <a:pPr algn="ctr"/>
            <a:r>
              <a:rPr lang="en-US" altLang="zh-CN" sz="4000" dirty="0">
                <a:latin typeface="Times New Roman" panose="02020603050405020304" charset="0"/>
                <a:cs typeface="Times New Roman" panose="02020603050405020304" charset="0"/>
              </a:rPr>
              <a:t>Bayesian Network Structure Learning</a:t>
            </a:r>
            <a:endParaRPr lang="en-US" altLang="zh-CN" sz="4000" dirty="0">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9745" y="1340855"/>
            <a:ext cx="6984487" cy="2308324"/>
          </a:xfrm>
          <a:prstGeom prst="rect">
            <a:avLst/>
          </a:prstGeom>
          <a:noFill/>
          <a:ln w="9525">
            <a:noFill/>
          </a:ln>
        </p:spPr>
        <p:txBody>
          <a:bodyPr wrap="square" anchor="t" anchorCtr="0">
            <a:spAutoFit/>
          </a:bodyPr>
          <a:lstStyle/>
          <a:p>
            <a:r>
              <a:rPr lang="en-US" altLang="zh-CN" sz="1800" dirty="0">
                <a:solidFill>
                  <a:srgbClr val="000000"/>
                </a:solidFill>
                <a:effectLst/>
                <a:latin typeface="Times New Roman" panose="02020603050405020304" charset="0"/>
              </a:rPr>
              <a:t>        A Bayesian Network (BN) is a type of a probabilistic graphical model introduced by Pearl to support reasoning under uncertainty. </a:t>
            </a:r>
            <a:r>
              <a:rPr lang="en-US" altLang="zh-CN" dirty="0">
                <a:solidFill>
                  <a:srgbClr val="000000"/>
                </a:solidFill>
                <a:latin typeface="Times New Roman" panose="02020603050405020304" charset="0"/>
              </a:rPr>
              <a:t>p</a:t>
            </a:r>
            <a:r>
              <a:rPr lang="en-US" altLang="zh-CN" sz="1800" dirty="0">
                <a:solidFill>
                  <a:srgbClr val="000000"/>
                </a:solidFill>
                <a:effectLst/>
                <a:latin typeface="Times New Roman" panose="02020603050405020304" charset="0"/>
              </a:rPr>
              <a:t>robability theory provides a means to articulate and manipulate key relationships used in human reasoning: likelihood, conditionality, relevance, and causality. Bayesian Networks combine probability theory with graph theory and causality to provide a mechanism to answer queries such as “what will be the likely effect of this intervention?” or “what factors are relevant to this effect?”. </a:t>
            </a:r>
            <a:endParaRPr lang="zh-CN" altLang="en-US" sz="2000" dirty="0">
              <a:latin typeface="Times New Roman" panose="02020603050405020304" charset="0"/>
              <a:ea typeface="宋体" panose="02010600030101010101" pitchFamily="2" charset="-122"/>
            </a:endParaRPr>
          </a:p>
        </p:txBody>
      </p:sp>
      <p:sp>
        <p:nvSpPr>
          <p:cNvPr id="8" name="文本框 7"/>
          <p:cNvSpPr txBox="1"/>
          <p:nvPr/>
        </p:nvSpPr>
        <p:spPr>
          <a:xfrm>
            <a:off x="539719" y="5301130"/>
            <a:ext cx="7992555" cy="1200329"/>
          </a:xfrm>
          <a:prstGeom prst="rect">
            <a:avLst/>
          </a:prstGeom>
          <a:noFill/>
        </p:spPr>
        <p:txBody>
          <a:bodyPr wrap="square">
            <a:spAutoFit/>
          </a:bodyPr>
          <a:lstStyle/>
          <a:p>
            <a:r>
              <a:rPr lang="en-US" altLang="zh-CN" dirty="0">
                <a:solidFill>
                  <a:srgbClr val="131413"/>
                </a:solidFill>
                <a:latin typeface="Times-Roman"/>
              </a:rPr>
              <a:t>[</a:t>
            </a:r>
            <a:r>
              <a:rPr lang="en-US" altLang="zh-CN" dirty="0">
                <a:solidFill>
                  <a:srgbClr val="FF0000"/>
                </a:solidFill>
                <a:latin typeface="Times-Roman"/>
              </a:rPr>
              <a:t>1</a:t>
            </a:r>
            <a:r>
              <a:rPr lang="en-US" altLang="zh-CN" dirty="0">
                <a:solidFill>
                  <a:srgbClr val="131413"/>
                </a:solidFill>
                <a:latin typeface="Times-Roman"/>
              </a:rPr>
              <a:t>] </a:t>
            </a:r>
            <a:r>
              <a:rPr lang="en-US" altLang="zh-CN" sz="1800" dirty="0">
                <a:solidFill>
                  <a:srgbClr val="000000"/>
                </a:solidFill>
                <a:effectLst/>
                <a:latin typeface="Times New Roman" panose="02020603050405020304" charset="0"/>
              </a:rPr>
              <a:t>Pearl, J. (1985). Bayesian Networks: A model of self-activated memory for evidential reasoning. In </a:t>
            </a:r>
            <a:r>
              <a:rPr lang="en-US" altLang="zh-CN" sz="1800" i="1" dirty="0">
                <a:solidFill>
                  <a:srgbClr val="000000"/>
                </a:solidFill>
                <a:effectLst/>
                <a:latin typeface="TimesNewRomanPS-ItalicMT"/>
              </a:rPr>
              <a:t>Proceedings of the 7</a:t>
            </a:r>
            <a:r>
              <a:rPr lang="en-US" altLang="zh-CN" sz="800" i="1" dirty="0">
                <a:solidFill>
                  <a:srgbClr val="000000"/>
                </a:solidFill>
                <a:effectLst/>
                <a:latin typeface="TimesNewRomanPS-ItalicMT"/>
              </a:rPr>
              <a:t>th </a:t>
            </a:r>
            <a:r>
              <a:rPr lang="en-US" altLang="zh-CN" sz="1800" i="1" dirty="0">
                <a:solidFill>
                  <a:srgbClr val="000000"/>
                </a:solidFill>
                <a:effectLst/>
                <a:latin typeface="TimesNewRomanPS-ItalicMT"/>
              </a:rPr>
              <a:t>Conference of the Cognitive Science Society</a:t>
            </a:r>
            <a:r>
              <a:rPr lang="en-US" altLang="zh-CN" sz="1800" dirty="0">
                <a:solidFill>
                  <a:srgbClr val="000000"/>
                </a:solidFill>
                <a:effectLst/>
                <a:latin typeface="Times New Roman" panose="02020603050405020304" charset="0"/>
              </a:rPr>
              <a:t>, pp. 329–334.</a:t>
            </a:r>
            <a:endParaRPr lang="zh-CN" altLang="en-US" dirty="0"/>
          </a:p>
          <a:p>
            <a:pPr algn="just">
              <a:tabLst>
                <a:tab pos="228600" algn="l"/>
              </a:tabLst>
            </a:pPr>
            <a:endParaRPr lang="zh-CN" altLang="zh-CN" dirty="0">
              <a:latin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3755" y="548800"/>
            <a:ext cx="6840475" cy="923330"/>
          </a:xfrm>
          <a:prstGeom prst="rect">
            <a:avLst/>
          </a:prstGeom>
          <a:noFill/>
        </p:spPr>
        <p:txBody>
          <a:bodyPr wrap="square">
            <a:spAutoFit/>
          </a:bodyPr>
          <a:lstStyle/>
          <a:p>
            <a:r>
              <a:rPr lang="en-US" altLang="zh-CN" sz="1800" dirty="0">
                <a:solidFill>
                  <a:srgbClr val="000000"/>
                </a:solidFill>
                <a:effectLst/>
                <a:latin typeface="Times New Roman" panose="02020603050405020304" charset="0"/>
              </a:rPr>
              <a:t>        A Bayesian Network, </a:t>
            </a:r>
            <a:r>
              <a:rPr lang="en-US" altLang="zh-CN" sz="1800" dirty="0">
                <a:solidFill>
                  <a:srgbClr val="000000"/>
                </a:solidFill>
                <a:effectLst/>
                <a:latin typeface="Cambria Math" panose="02040503050406030204" pitchFamily="18" charset="0"/>
              </a:rPr>
              <a:t>ℬ </a:t>
            </a:r>
            <a:r>
              <a:rPr lang="en-US" altLang="zh-CN" sz="1800" dirty="0">
                <a:solidFill>
                  <a:srgbClr val="000000"/>
                </a:solidFill>
                <a:effectLst/>
                <a:latin typeface="Times New Roman" panose="02020603050405020304" charset="0"/>
              </a:rPr>
              <a:t>, is defined by a tuple consisting of a Directed Acyclic Graph (DAG) </a:t>
            </a:r>
            <a:r>
              <a:rPr lang="zh-CN" altLang="en-US" sz="1800" dirty="0">
                <a:solidFill>
                  <a:srgbClr val="000000"/>
                </a:solidFill>
                <a:effectLst/>
                <a:latin typeface="Cambria Math" panose="02040503050406030204" pitchFamily="18" charset="0"/>
              </a:rPr>
              <a:t>𝐺</a:t>
            </a:r>
            <a:r>
              <a:rPr lang="en-US" altLang="zh-CN" sz="1800" dirty="0">
                <a:solidFill>
                  <a:srgbClr val="000000"/>
                </a:solidFill>
                <a:effectLst/>
                <a:latin typeface="Times New Roman" panose="02020603050405020304" charset="0"/>
              </a:rPr>
              <a:t>, and a set of parameters </a:t>
            </a:r>
            <a:r>
              <a:rPr lang="zh-CN" altLang="en-US" sz="1800" dirty="0">
                <a:solidFill>
                  <a:srgbClr val="000000"/>
                </a:solidFill>
                <a:effectLst/>
                <a:latin typeface="Cambria Math" panose="02040503050406030204" pitchFamily="18" charset="0"/>
              </a:rPr>
              <a:t>𝚯</a:t>
            </a:r>
            <a:r>
              <a:rPr lang="en-US" altLang="zh-CN" sz="1800" dirty="0">
                <a:solidFill>
                  <a:srgbClr val="000000"/>
                </a:solidFill>
                <a:effectLst/>
                <a:latin typeface="Times New Roman" panose="02020603050405020304" charset="0"/>
              </a:rPr>
              <a:t>, defining the strength and the shape of the relationships between variables : </a:t>
            </a:r>
            <a:endParaRPr lang="zh-CN" altLang="en-US" dirty="0"/>
          </a:p>
        </p:txBody>
      </p:sp>
      <p:pic>
        <p:nvPicPr>
          <p:cNvPr id="6" name="图片 5"/>
          <p:cNvPicPr>
            <a:picLocks noChangeAspect="1"/>
          </p:cNvPicPr>
          <p:nvPr/>
        </p:nvPicPr>
        <p:blipFill>
          <a:blip r:embed="rId1"/>
          <a:stretch>
            <a:fillRect/>
          </a:stretch>
        </p:blipFill>
        <p:spPr>
          <a:xfrm>
            <a:off x="3635937" y="1844890"/>
            <a:ext cx="1152080" cy="351344"/>
          </a:xfrm>
          <a:prstGeom prst="rect">
            <a:avLst/>
          </a:prstGeom>
        </p:spPr>
      </p:pic>
      <p:sp>
        <p:nvSpPr>
          <p:cNvPr id="8" name="文本框 7"/>
          <p:cNvSpPr txBox="1"/>
          <p:nvPr/>
        </p:nvSpPr>
        <p:spPr>
          <a:xfrm>
            <a:off x="1043755" y="2420930"/>
            <a:ext cx="6840474" cy="923330"/>
          </a:xfrm>
          <a:prstGeom prst="rect">
            <a:avLst/>
          </a:prstGeom>
          <a:noFill/>
        </p:spPr>
        <p:txBody>
          <a:bodyPr wrap="square">
            <a:spAutoFit/>
          </a:bodyPr>
          <a:lstStyle/>
          <a:p>
            <a:r>
              <a:rPr lang="en-US" altLang="zh-CN" sz="1800" dirty="0">
                <a:solidFill>
                  <a:srgbClr val="000000"/>
                </a:solidFill>
                <a:effectLst/>
                <a:latin typeface="Times New Roman" panose="02020603050405020304" charset="0"/>
              </a:rPr>
              <a:t>        The DAG, </a:t>
            </a:r>
            <a:r>
              <a:rPr lang="zh-CN" altLang="en-US" sz="1800" dirty="0">
                <a:solidFill>
                  <a:srgbClr val="000000"/>
                </a:solidFill>
                <a:effectLst/>
                <a:latin typeface="Cambria Math" panose="02040503050406030204" pitchFamily="18" charset="0"/>
              </a:rPr>
              <a:t>𝐺</a:t>
            </a:r>
            <a:r>
              <a:rPr lang="en-US" altLang="zh-CN" sz="1800" dirty="0">
                <a:solidFill>
                  <a:srgbClr val="000000"/>
                </a:solidFill>
                <a:effectLst/>
                <a:latin typeface="Times New Roman" panose="02020603050405020304" charset="0"/>
              </a:rPr>
              <a:t>, consists of a set of </a:t>
            </a:r>
            <a:r>
              <a:rPr lang="en-US" altLang="zh-CN" sz="1800" i="1" dirty="0">
                <a:solidFill>
                  <a:srgbClr val="000000"/>
                </a:solidFill>
                <a:effectLst/>
                <a:latin typeface="TimesNewRomanPS-ItalicMT"/>
              </a:rPr>
              <a:t>nodes </a:t>
            </a:r>
            <a:r>
              <a:rPr lang="en-US" altLang="zh-CN" sz="1800" dirty="0">
                <a:solidFill>
                  <a:srgbClr val="000000"/>
                </a:solidFill>
                <a:effectLst/>
                <a:latin typeface="Times New Roman" panose="02020603050405020304" charset="0"/>
              </a:rPr>
              <a:t>(also known as </a:t>
            </a:r>
            <a:r>
              <a:rPr lang="en-US" altLang="zh-CN" sz="1800" i="1" dirty="0">
                <a:solidFill>
                  <a:srgbClr val="000000"/>
                </a:solidFill>
                <a:effectLst/>
                <a:latin typeface="TimesNewRomanPS-ItalicMT"/>
              </a:rPr>
              <a:t>vertices</a:t>
            </a:r>
            <a:r>
              <a:rPr lang="en-US" altLang="zh-CN" sz="1800" dirty="0">
                <a:solidFill>
                  <a:srgbClr val="000000"/>
                </a:solidFill>
                <a:effectLst/>
                <a:latin typeface="Times New Roman" panose="02020603050405020304" charset="0"/>
              </a:rPr>
              <a:t>) </a:t>
            </a:r>
            <a:r>
              <a:rPr lang="zh-CN" altLang="en-US" sz="1800" dirty="0">
                <a:solidFill>
                  <a:srgbClr val="000000"/>
                </a:solidFill>
                <a:effectLst/>
                <a:latin typeface="Cambria Math" panose="02040503050406030204" pitchFamily="18" charset="0"/>
              </a:rPr>
              <a:t>𝑿</a:t>
            </a:r>
            <a:r>
              <a:rPr lang="en-US" altLang="zh-CN" sz="1800" dirty="0">
                <a:solidFill>
                  <a:srgbClr val="000000"/>
                </a:solidFill>
                <a:effectLst/>
                <a:latin typeface="Times New Roman" panose="02020603050405020304" charset="0"/>
              </a:rPr>
              <a:t>, each of which corresponds to one of the </a:t>
            </a:r>
            <a:r>
              <a:rPr lang="zh-CN" altLang="en-US" sz="1800" dirty="0">
                <a:solidFill>
                  <a:srgbClr val="000000"/>
                </a:solidFill>
                <a:effectLst/>
                <a:latin typeface="Cambria Math" panose="02040503050406030204" pitchFamily="18" charset="0"/>
              </a:rPr>
              <a:t>𝑛 </a:t>
            </a:r>
            <a:r>
              <a:rPr lang="en-US" altLang="zh-CN" sz="1800" dirty="0">
                <a:solidFill>
                  <a:srgbClr val="000000"/>
                </a:solidFill>
                <a:effectLst/>
                <a:latin typeface="Times New Roman" panose="02020603050405020304" charset="0"/>
              </a:rPr>
              <a:t>variables under consideration, </a:t>
            </a:r>
            <a:r>
              <a:rPr lang="zh-CN" altLang="en-US" sz="1800" dirty="0">
                <a:solidFill>
                  <a:srgbClr val="000000"/>
                </a:solidFill>
                <a:effectLst/>
                <a:latin typeface="Cambria Math" panose="02040503050406030204" pitchFamily="18" charset="0"/>
              </a:rPr>
              <a:t>𝑿 </a:t>
            </a:r>
            <a:r>
              <a:rPr lang="en-US" altLang="zh-CN" sz="1800" dirty="0">
                <a:solidFill>
                  <a:srgbClr val="000000"/>
                </a:solidFill>
                <a:effectLst/>
                <a:latin typeface="Cambria Math" panose="02040503050406030204" pitchFamily="18" charset="0"/>
              </a:rPr>
              <a:t>= {</a:t>
            </a:r>
            <a:r>
              <a:rPr lang="zh-CN" altLang="en-US" sz="1800" dirty="0">
                <a:solidFill>
                  <a:srgbClr val="000000"/>
                </a:solidFill>
                <a:effectLst/>
                <a:latin typeface="Cambria Math" panose="02040503050406030204" pitchFamily="18" charset="0"/>
              </a:rPr>
              <a:t>𝑋</a:t>
            </a:r>
            <a:r>
              <a:rPr lang="en-US" altLang="zh-CN" sz="1100" dirty="0">
                <a:solidFill>
                  <a:srgbClr val="000000"/>
                </a:solidFill>
                <a:effectLst/>
                <a:latin typeface="Cambria Math" panose="02040503050406030204" pitchFamily="18" charset="0"/>
              </a:rPr>
              <a:t>1</a:t>
            </a:r>
            <a:r>
              <a:rPr lang="en-US" altLang="zh-CN" sz="1800" dirty="0">
                <a:solidFill>
                  <a:srgbClr val="000000"/>
                </a:solidFill>
                <a:effectLst/>
                <a:latin typeface="Cambria Math" panose="02040503050406030204" pitchFamily="18" charset="0"/>
              </a:rPr>
              <a:t>, … ,</a:t>
            </a:r>
            <a:r>
              <a:rPr lang="zh-CN" altLang="en-US" sz="1800" dirty="0">
                <a:solidFill>
                  <a:srgbClr val="000000"/>
                </a:solidFill>
                <a:effectLst/>
                <a:latin typeface="Cambria Math" panose="02040503050406030204" pitchFamily="18" charset="0"/>
              </a:rPr>
              <a:t>𝑋</a:t>
            </a:r>
            <a:r>
              <a:rPr lang="zh-CN" altLang="en-US" sz="1100" dirty="0">
                <a:solidFill>
                  <a:srgbClr val="000000"/>
                </a:solidFill>
                <a:effectLst/>
                <a:latin typeface="Cambria Math" panose="02040503050406030204" pitchFamily="18" charset="0"/>
              </a:rPr>
              <a:t>𝑛</a:t>
            </a:r>
            <a:r>
              <a:rPr lang="en-US" altLang="zh-CN" sz="1800" dirty="0">
                <a:solidFill>
                  <a:srgbClr val="000000"/>
                </a:solidFill>
                <a:effectLst/>
                <a:latin typeface="Cambria Math" panose="02040503050406030204" pitchFamily="18" charset="0"/>
              </a:rPr>
              <a:t>}</a:t>
            </a:r>
            <a:r>
              <a:rPr lang="en-US" altLang="zh-CN" sz="1800" dirty="0">
                <a:solidFill>
                  <a:srgbClr val="000000"/>
                </a:solidFill>
                <a:effectLst/>
                <a:latin typeface="Times New Roman" panose="02020603050405020304" charset="0"/>
              </a:rPr>
              <a:t>, and a set of </a:t>
            </a:r>
            <a:r>
              <a:rPr lang="en-US" altLang="zh-CN" sz="1800" i="1" dirty="0">
                <a:solidFill>
                  <a:srgbClr val="000000"/>
                </a:solidFill>
                <a:effectLst/>
                <a:latin typeface="TimesNewRomanPS-ItalicMT"/>
              </a:rPr>
              <a:t>directed edges </a:t>
            </a:r>
            <a:r>
              <a:rPr lang="en-US" altLang="zh-CN" sz="1800" dirty="0">
                <a:solidFill>
                  <a:srgbClr val="000000"/>
                </a:solidFill>
                <a:effectLst/>
                <a:latin typeface="Times New Roman" panose="02020603050405020304" charset="0"/>
              </a:rPr>
              <a:t>(or </a:t>
            </a:r>
            <a:r>
              <a:rPr lang="en-US" altLang="zh-CN" sz="1800" i="1" dirty="0">
                <a:solidFill>
                  <a:srgbClr val="000000"/>
                </a:solidFill>
                <a:effectLst/>
                <a:latin typeface="TimesNewRomanPS-ItalicMT"/>
              </a:rPr>
              <a:t>arcs</a:t>
            </a:r>
            <a:r>
              <a:rPr lang="en-US" altLang="zh-CN" sz="1800" dirty="0">
                <a:solidFill>
                  <a:srgbClr val="000000"/>
                </a:solidFill>
                <a:effectLst/>
                <a:latin typeface="Times New Roman" panose="02020603050405020304" charset="0"/>
              </a:rPr>
              <a:t>) </a:t>
            </a:r>
            <a:r>
              <a:rPr lang="zh-CN" altLang="en-US" sz="1800" dirty="0">
                <a:solidFill>
                  <a:srgbClr val="000000"/>
                </a:solidFill>
                <a:effectLst/>
                <a:latin typeface="Cambria Math" panose="02040503050406030204" pitchFamily="18" charset="0"/>
              </a:rPr>
              <a:t>𝑬</a:t>
            </a:r>
            <a:r>
              <a:rPr lang="en-US" altLang="zh-CN" sz="1800" dirty="0">
                <a:solidFill>
                  <a:srgbClr val="000000"/>
                </a:solidFill>
                <a:effectLst/>
                <a:latin typeface="Times New Roman" panose="02020603050405020304" charset="0"/>
              </a:rPr>
              <a:t>, so that: </a:t>
            </a:r>
            <a:endParaRPr lang="zh-CN" altLang="en-US" dirty="0"/>
          </a:p>
        </p:txBody>
      </p:sp>
      <p:pic>
        <p:nvPicPr>
          <p:cNvPr id="10" name="图片 9"/>
          <p:cNvPicPr>
            <a:picLocks noChangeAspect="1"/>
          </p:cNvPicPr>
          <p:nvPr/>
        </p:nvPicPr>
        <p:blipFill>
          <a:blip r:embed="rId2"/>
          <a:stretch>
            <a:fillRect/>
          </a:stretch>
        </p:blipFill>
        <p:spPr>
          <a:xfrm>
            <a:off x="3714315" y="3560619"/>
            <a:ext cx="1073702" cy="352676"/>
          </a:xfrm>
          <a:prstGeom prst="rect">
            <a:avLst/>
          </a:prstGeom>
        </p:spPr>
      </p:pic>
      <p:sp>
        <p:nvSpPr>
          <p:cNvPr id="12" name="文本框 11"/>
          <p:cNvSpPr txBox="1"/>
          <p:nvPr/>
        </p:nvSpPr>
        <p:spPr>
          <a:xfrm>
            <a:off x="971751" y="4077045"/>
            <a:ext cx="6912478" cy="1754326"/>
          </a:xfrm>
          <a:prstGeom prst="rect">
            <a:avLst/>
          </a:prstGeom>
          <a:noFill/>
        </p:spPr>
        <p:txBody>
          <a:bodyPr wrap="square">
            <a:spAutoFit/>
          </a:bodyPr>
          <a:lstStyle/>
          <a:p>
            <a:r>
              <a:rPr lang="en-US" altLang="zh-CN" sz="1800" dirty="0">
                <a:solidFill>
                  <a:srgbClr val="000000"/>
                </a:solidFill>
                <a:effectLst/>
                <a:latin typeface="Times New Roman" panose="02020603050405020304" charset="0"/>
              </a:rPr>
              <a:t>     A directed edge, for example </a:t>
            </a:r>
            <a:r>
              <a:rPr lang="zh-CN" altLang="en-US" sz="1800" dirty="0">
                <a:solidFill>
                  <a:srgbClr val="000000"/>
                </a:solidFill>
                <a:effectLst/>
                <a:latin typeface="Cambria Math" panose="02040503050406030204" pitchFamily="18" charset="0"/>
              </a:rPr>
              <a:t>𝐴 ⟶ 𝐵</a:t>
            </a:r>
            <a:r>
              <a:rPr lang="en-US" altLang="zh-CN" sz="1800" dirty="0">
                <a:solidFill>
                  <a:srgbClr val="000000"/>
                </a:solidFill>
                <a:effectLst/>
                <a:latin typeface="Times New Roman" panose="02020603050405020304" charset="0"/>
              </a:rPr>
              <a:t>, represents a direct conditional relationship between </a:t>
            </a:r>
            <a:r>
              <a:rPr lang="zh-CN" altLang="en-US" sz="1800" dirty="0">
                <a:solidFill>
                  <a:srgbClr val="000000"/>
                </a:solidFill>
                <a:effectLst/>
                <a:latin typeface="Cambria Math" panose="02040503050406030204" pitchFamily="18" charset="0"/>
              </a:rPr>
              <a:t>𝐴 </a:t>
            </a:r>
            <a:r>
              <a:rPr lang="en-US" altLang="zh-CN" sz="1800" dirty="0">
                <a:solidFill>
                  <a:srgbClr val="000000"/>
                </a:solidFill>
                <a:effectLst/>
                <a:latin typeface="Times New Roman" panose="02020603050405020304" charset="0"/>
              </a:rPr>
              <a:t>and </a:t>
            </a:r>
            <a:r>
              <a:rPr lang="zh-CN" altLang="en-US" sz="1800" dirty="0">
                <a:solidFill>
                  <a:srgbClr val="000000"/>
                </a:solidFill>
                <a:effectLst/>
                <a:latin typeface="Cambria Math" panose="02040503050406030204" pitchFamily="18" charset="0"/>
              </a:rPr>
              <a:t>𝐵</a:t>
            </a:r>
            <a:r>
              <a:rPr lang="en-US" altLang="zh-CN" sz="1800" dirty="0">
                <a:solidFill>
                  <a:srgbClr val="000000"/>
                </a:solidFill>
                <a:effectLst/>
                <a:latin typeface="Times New Roman" panose="02020603050405020304" charset="0"/>
              </a:rPr>
              <a:t>, or under a causal assumption, means that </a:t>
            </a:r>
            <a:r>
              <a:rPr lang="zh-CN" altLang="en-US" sz="1800" dirty="0">
                <a:solidFill>
                  <a:srgbClr val="000000"/>
                </a:solidFill>
                <a:effectLst/>
                <a:latin typeface="Cambria Math" panose="02040503050406030204" pitchFamily="18" charset="0"/>
              </a:rPr>
              <a:t>𝐴 </a:t>
            </a:r>
            <a:r>
              <a:rPr lang="en-US" altLang="zh-CN" sz="1800" dirty="0">
                <a:solidFill>
                  <a:srgbClr val="000000"/>
                </a:solidFill>
                <a:effectLst/>
                <a:latin typeface="Times New Roman" panose="02020603050405020304" charset="0"/>
              </a:rPr>
              <a:t>is a </a:t>
            </a:r>
            <a:r>
              <a:rPr lang="en-US" altLang="zh-CN" sz="1800" i="1" dirty="0">
                <a:solidFill>
                  <a:srgbClr val="000000"/>
                </a:solidFill>
                <a:effectLst/>
                <a:latin typeface="TimesNewRomanPS-ItalicMT"/>
              </a:rPr>
              <a:t>direct cause </a:t>
            </a:r>
            <a:r>
              <a:rPr lang="en-US" altLang="zh-CN" sz="1800" dirty="0">
                <a:solidFill>
                  <a:srgbClr val="000000"/>
                </a:solidFill>
                <a:effectLst/>
                <a:latin typeface="Times New Roman" panose="02020603050405020304" charset="0"/>
              </a:rPr>
              <a:t>of </a:t>
            </a:r>
            <a:r>
              <a:rPr lang="zh-CN" altLang="en-US" sz="1800" dirty="0">
                <a:solidFill>
                  <a:srgbClr val="000000"/>
                </a:solidFill>
                <a:effectLst/>
                <a:latin typeface="Cambria Math" panose="02040503050406030204" pitchFamily="18" charset="0"/>
              </a:rPr>
              <a:t>𝐵</a:t>
            </a:r>
            <a:r>
              <a:rPr lang="en-US" altLang="zh-CN" sz="1800" dirty="0">
                <a:solidFill>
                  <a:srgbClr val="000000"/>
                </a:solidFill>
                <a:effectLst/>
                <a:latin typeface="Times New Roman" panose="02020603050405020304" charset="0"/>
              </a:rPr>
              <a:t>. If we make this causal assumption, then the BN is a unique DAG that enables us to reason about intervention. Where we have a directed edge </a:t>
            </a:r>
            <a:r>
              <a:rPr lang="zh-CN" altLang="en-US" sz="1800" dirty="0">
                <a:solidFill>
                  <a:srgbClr val="000000"/>
                </a:solidFill>
                <a:effectLst/>
                <a:latin typeface="Cambria Math" panose="02040503050406030204" pitchFamily="18" charset="0"/>
              </a:rPr>
              <a:t>𝐴 ⟶ 𝐵 </a:t>
            </a:r>
            <a:r>
              <a:rPr lang="en-US" altLang="zh-CN" sz="1800" dirty="0">
                <a:solidFill>
                  <a:srgbClr val="000000"/>
                </a:solidFill>
                <a:effectLst/>
                <a:latin typeface="Times New Roman" panose="02020603050405020304" charset="0"/>
              </a:rPr>
              <a:t>in a graph, we say that </a:t>
            </a:r>
            <a:r>
              <a:rPr lang="zh-CN" altLang="en-US" sz="1800" dirty="0">
                <a:solidFill>
                  <a:srgbClr val="000000"/>
                </a:solidFill>
                <a:effectLst/>
                <a:latin typeface="Cambria Math" panose="02040503050406030204" pitchFamily="18" charset="0"/>
              </a:rPr>
              <a:t>𝐴 </a:t>
            </a:r>
            <a:r>
              <a:rPr lang="en-US" altLang="zh-CN" sz="1800" dirty="0">
                <a:solidFill>
                  <a:srgbClr val="000000"/>
                </a:solidFill>
                <a:effectLst/>
                <a:latin typeface="Times New Roman" panose="02020603050405020304" charset="0"/>
              </a:rPr>
              <a:t>is a </a:t>
            </a:r>
            <a:r>
              <a:rPr lang="en-US" altLang="zh-CN" sz="1800" i="1" dirty="0">
                <a:solidFill>
                  <a:srgbClr val="000000"/>
                </a:solidFill>
                <a:effectLst/>
                <a:latin typeface="TimesNewRomanPS-ItalicMT"/>
              </a:rPr>
              <a:t>parent </a:t>
            </a:r>
            <a:r>
              <a:rPr lang="en-US" altLang="zh-CN" sz="1800" dirty="0">
                <a:solidFill>
                  <a:srgbClr val="000000"/>
                </a:solidFill>
                <a:effectLst/>
                <a:latin typeface="Times New Roman" panose="02020603050405020304" charset="0"/>
              </a:rPr>
              <a:t>of </a:t>
            </a:r>
            <a:r>
              <a:rPr lang="zh-CN" altLang="en-US" sz="1800" dirty="0">
                <a:solidFill>
                  <a:srgbClr val="000000"/>
                </a:solidFill>
                <a:effectLst/>
                <a:latin typeface="Cambria Math" panose="02040503050406030204" pitchFamily="18" charset="0"/>
              </a:rPr>
              <a:t>𝐵</a:t>
            </a:r>
            <a:r>
              <a:rPr lang="en-US" altLang="zh-CN" sz="1800" dirty="0">
                <a:solidFill>
                  <a:srgbClr val="000000"/>
                </a:solidFill>
                <a:effectLst/>
                <a:latin typeface="Times New Roman" panose="02020603050405020304" charset="0"/>
              </a:rPr>
              <a:t>, or equivalently, </a:t>
            </a:r>
            <a:r>
              <a:rPr lang="zh-CN" altLang="en-US" sz="1800" dirty="0">
                <a:solidFill>
                  <a:srgbClr val="000000"/>
                </a:solidFill>
                <a:effectLst/>
                <a:latin typeface="Cambria Math" panose="02040503050406030204" pitchFamily="18" charset="0"/>
              </a:rPr>
              <a:t>𝐵 </a:t>
            </a:r>
            <a:r>
              <a:rPr lang="en-US" altLang="zh-CN" sz="1800" dirty="0">
                <a:solidFill>
                  <a:srgbClr val="000000"/>
                </a:solidFill>
                <a:effectLst/>
                <a:latin typeface="Times New Roman" panose="02020603050405020304" charset="0"/>
              </a:rPr>
              <a:t>is a </a:t>
            </a:r>
            <a:r>
              <a:rPr lang="en-US" altLang="zh-CN" sz="1800" i="1" dirty="0">
                <a:solidFill>
                  <a:srgbClr val="000000"/>
                </a:solidFill>
                <a:effectLst/>
                <a:latin typeface="TimesNewRomanPS-ItalicMT"/>
              </a:rPr>
              <a:t>child </a:t>
            </a:r>
            <a:r>
              <a:rPr lang="en-US" altLang="zh-CN" sz="1800" dirty="0">
                <a:solidFill>
                  <a:srgbClr val="000000"/>
                </a:solidFill>
                <a:effectLst/>
                <a:latin typeface="Times New Roman" panose="02020603050405020304" charset="0"/>
              </a:rPr>
              <a:t>of </a:t>
            </a:r>
            <a:r>
              <a:rPr lang="zh-CN" altLang="en-US" sz="1800" dirty="0">
                <a:solidFill>
                  <a:srgbClr val="000000"/>
                </a:solidFill>
                <a:effectLst/>
                <a:latin typeface="Cambria Math" panose="02040503050406030204" pitchFamily="18" charset="0"/>
              </a:rPr>
              <a:t>𝐴</a:t>
            </a:r>
            <a:r>
              <a:rPr lang="en-US" altLang="zh-CN" sz="1800" dirty="0">
                <a:solidFill>
                  <a:srgbClr val="000000"/>
                </a:solidFill>
                <a:effectLst/>
                <a:latin typeface="Times New Roman" panose="02020603050405020304" charset="0"/>
              </a:rPr>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725" y="2920801"/>
            <a:ext cx="7848545" cy="2031325"/>
          </a:xfrm>
          <a:prstGeom prst="rect">
            <a:avLst/>
          </a:prstGeom>
          <a:noFill/>
        </p:spPr>
        <p:txBody>
          <a:bodyPr wrap="square">
            <a:spAutoFit/>
          </a:bodyPr>
          <a:lstStyle/>
          <a:p>
            <a:r>
              <a:rPr lang="en-US" altLang="zh-CN" sz="1800" dirty="0">
                <a:solidFill>
                  <a:srgbClr val="000000"/>
                </a:solidFill>
                <a:effectLst/>
                <a:latin typeface="Times New Roman" panose="02020603050405020304" charset="0"/>
              </a:rPr>
              <a:t>        Above Figure shows a DAG representing a simple model of two causes of  (lung) cancer and two effects of cancer. It encapsulates the relationships between the variables, in particular the </a:t>
            </a:r>
            <a:r>
              <a:rPr lang="en-US" altLang="zh-CN" sz="1800" i="1" dirty="0">
                <a:solidFill>
                  <a:srgbClr val="000000"/>
                </a:solidFill>
                <a:effectLst/>
                <a:latin typeface="TimesNewRomanPS-ItalicMT"/>
              </a:rPr>
              <a:t>conditional dependencies and independencies </a:t>
            </a:r>
            <a:r>
              <a:rPr lang="en-US" altLang="zh-CN" sz="1800" dirty="0">
                <a:solidFill>
                  <a:srgbClr val="000000"/>
                </a:solidFill>
                <a:effectLst/>
                <a:latin typeface="Times New Roman" panose="02020603050405020304" charset="0"/>
              </a:rPr>
              <a:t>between the variables. </a:t>
            </a:r>
            <a:r>
              <a:rPr lang="en-US" altLang="zh-CN" sz="1800" i="1" dirty="0">
                <a:solidFill>
                  <a:srgbClr val="000000"/>
                </a:solidFill>
                <a:effectLst/>
                <a:latin typeface="TimesNewRomanPS-ItalicMT"/>
              </a:rPr>
              <a:t>Conditional probability </a:t>
            </a:r>
            <a:r>
              <a:rPr lang="en-US" altLang="zh-CN" sz="1800" dirty="0">
                <a:solidFill>
                  <a:srgbClr val="000000"/>
                </a:solidFill>
                <a:effectLst/>
                <a:latin typeface="Times New Roman" panose="02020603050405020304" charset="0"/>
              </a:rPr>
              <a:t>tells us, for example, the probability that the person will have a cloudy X-ray given that we know they have Cancer, written as </a:t>
            </a:r>
            <a:r>
              <a:rPr lang="zh-CN" altLang="en-US" sz="1800" dirty="0">
                <a:solidFill>
                  <a:srgbClr val="000000"/>
                </a:solidFill>
                <a:effectLst/>
                <a:latin typeface="Cambria Math" panose="02040503050406030204" pitchFamily="18" charset="0"/>
              </a:rPr>
              <a:t>𝑃</a:t>
            </a:r>
            <a:r>
              <a:rPr lang="en-US" altLang="zh-CN" sz="1800" dirty="0">
                <a:solidFill>
                  <a:srgbClr val="000000"/>
                </a:solidFill>
                <a:effectLst/>
                <a:latin typeface="Cambria Math" panose="02040503050406030204" pitchFamily="18" charset="0"/>
              </a:rPr>
              <a:t>(</a:t>
            </a:r>
            <a:r>
              <a:rPr lang="zh-CN" altLang="en-US" sz="1800" dirty="0">
                <a:solidFill>
                  <a:srgbClr val="000000"/>
                </a:solidFill>
                <a:effectLst/>
                <a:latin typeface="Cambria Math" panose="02040503050406030204" pitchFamily="18" charset="0"/>
              </a:rPr>
              <a:t>𝑋𝑅𝑎𝑦 </a:t>
            </a:r>
            <a:r>
              <a:rPr lang="en-US" altLang="zh-CN" sz="1800" dirty="0">
                <a:solidFill>
                  <a:srgbClr val="000000"/>
                </a:solidFill>
                <a:effectLst/>
                <a:latin typeface="Cambria Math" panose="02040503050406030204" pitchFamily="18" charset="0"/>
              </a:rPr>
              <a:t>| </a:t>
            </a:r>
            <a:r>
              <a:rPr lang="zh-CN" altLang="en-US" sz="1800" dirty="0">
                <a:solidFill>
                  <a:srgbClr val="000000"/>
                </a:solidFill>
                <a:effectLst/>
                <a:latin typeface="Cambria Math" panose="02040503050406030204" pitchFamily="18" charset="0"/>
              </a:rPr>
              <a:t>𝐶𝑎𝑛𝑐𝑒𝑟</a:t>
            </a:r>
            <a:r>
              <a:rPr lang="en-US" altLang="zh-CN" sz="1800" dirty="0">
                <a:solidFill>
                  <a:srgbClr val="000000"/>
                </a:solidFill>
                <a:effectLst/>
                <a:latin typeface="Cambria Math" panose="02040503050406030204" pitchFamily="18" charset="0"/>
              </a:rPr>
              <a:t>)</a:t>
            </a:r>
            <a:r>
              <a:rPr lang="en-US" altLang="zh-CN" sz="800" dirty="0">
                <a:solidFill>
                  <a:srgbClr val="000000"/>
                </a:solidFill>
                <a:effectLst/>
                <a:latin typeface="Cambria Math" panose="02040503050406030204" pitchFamily="18" charset="0"/>
              </a:rPr>
              <a:t>1 </a:t>
            </a:r>
            <a:r>
              <a:rPr lang="en-US" altLang="zh-CN" sz="1800" dirty="0">
                <a:solidFill>
                  <a:srgbClr val="000000"/>
                </a:solidFill>
                <a:effectLst/>
                <a:latin typeface="Times New Roman" panose="02020603050405020304" charset="0"/>
              </a:rPr>
              <a:t>where “|” means “given”. </a:t>
            </a:r>
            <a:r>
              <a:rPr lang="en-US" altLang="zh-CN" sz="1800" i="1" dirty="0">
                <a:solidFill>
                  <a:srgbClr val="000000"/>
                </a:solidFill>
                <a:effectLst/>
                <a:latin typeface="TimesNewRomanPS-ItalicMT"/>
              </a:rPr>
              <a:t>Conditional independence </a:t>
            </a:r>
            <a:r>
              <a:rPr lang="en-US" altLang="zh-CN" sz="1800" dirty="0">
                <a:solidFill>
                  <a:srgbClr val="000000"/>
                </a:solidFill>
                <a:effectLst/>
                <a:latin typeface="Times New Roman" panose="02020603050405020304" charset="0"/>
              </a:rPr>
              <a:t>tells us which variables are irrelevant to that probability. For example, </a:t>
            </a:r>
            <a:endParaRPr lang="zh-CN" altLang="en-US" dirty="0"/>
          </a:p>
        </p:txBody>
      </p:sp>
      <p:pic>
        <p:nvPicPr>
          <p:cNvPr id="5" name="图片 4"/>
          <p:cNvPicPr>
            <a:picLocks noChangeAspect="1"/>
          </p:cNvPicPr>
          <p:nvPr/>
        </p:nvPicPr>
        <p:blipFill>
          <a:blip r:embed="rId1"/>
          <a:stretch>
            <a:fillRect/>
          </a:stretch>
        </p:blipFill>
        <p:spPr>
          <a:xfrm>
            <a:off x="2987890" y="556715"/>
            <a:ext cx="2136166" cy="2183940"/>
          </a:xfrm>
          <a:prstGeom prst="rect">
            <a:avLst/>
          </a:prstGeom>
        </p:spPr>
      </p:pic>
      <p:pic>
        <p:nvPicPr>
          <p:cNvPr id="7" name="图片 6"/>
          <p:cNvPicPr>
            <a:picLocks noChangeAspect="1"/>
          </p:cNvPicPr>
          <p:nvPr/>
        </p:nvPicPr>
        <p:blipFill>
          <a:blip r:embed="rId2"/>
          <a:stretch>
            <a:fillRect/>
          </a:stretch>
        </p:blipFill>
        <p:spPr>
          <a:xfrm>
            <a:off x="2267840" y="5003176"/>
            <a:ext cx="4290755" cy="288020"/>
          </a:xfrm>
          <a:prstGeom prst="rect">
            <a:avLst/>
          </a:prstGeom>
        </p:spPr>
      </p:pic>
      <p:sp>
        <p:nvSpPr>
          <p:cNvPr id="9" name="文本框 8"/>
          <p:cNvSpPr txBox="1"/>
          <p:nvPr/>
        </p:nvSpPr>
        <p:spPr>
          <a:xfrm>
            <a:off x="611724" y="5352180"/>
            <a:ext cx="7848545" cy="923330"/>
          </a:xfrm>
          <a:prstGeom prst="rect">
            <a:avLst/>
          </a:prstGeom>
          <a:noFill/>
        </p:spPr>
        <p:txBody>
          <a:bodyPr wrap="square">
            <a:spAutoFit/>
          </a:bodyPr>
          <a:lstStyle/>
          <a:p>
            <a:r>
              <a:rPr lang="en-US" altLang="zh-CN" sz="1800" dirty="0">
                <a:solidFill>
                  <a:srgbClr val="000000"/>
                </a:solidFill>
                <a:effectLst/>
                <a:latin typeface="Times New Roman" panose="02020603050405020304" charset="0"/>
              </a:rPr>
              <a:t>tells us that the probability of a cloudy X-Ray is independent of whether Smoker is true given that we know the person has Cancer. The symbol “</a:t>
            </a:r>
            <a:r>
              <a:rPr lang="en-US" altLang="zh-CN" sz="1800" dirty="0">
                <a:solidFill>
                  <a:srgbClr val="000000"/>
                </a:solidFill>
                <a:effectLst/>
                <a:latin typeface="Cambria Math" panose="02040503050406030204" pitchFamily="18" charset="0"/>
              </a:rPr>
              <a:t>⟘</a:t>
            </a:r>
            <a:r>
              <a:rPr lang="en-US" altLang="zh-CN" sz="1800" dirty="0">
                <a:solidFill>
                  <a:srgbClr val="000000"/>
                </a:solidFill>
                <a:effectLst/>
                <a:latin typeface="Times New Roman" panose="02020603050405020304" charset="0"/>
              </a:rPr>
              <a:t>” means “is independent of” and so this is written as:</a:t>
            </a:r>
            <a:endParaRPr lang="zh-CN" altLang="en-US" dirty="0"/>
          </a:p>
        </p:txBody>
      </p:sp>
      <p:pic>
        <p:nvPicPr>
          <p:cNvPr id="11" name="图片 10"/>
          <p:cNvPicPr>
            <a:picLocks noChangeAspect="1"/>
          </p:cNvPicPr>
          <p:nvPr/>
        </p:nvPicPr>
        <p:blipFill>
          <a:blip r:embed="rId3"/>
          <a:stretch>
            <a:fillRect/>
          </a:stretch>
        </p:blipFill>
        <p:spPr>
          <a:xfrm>
            <a:off x="3225135" y="6288245"/>
            <a:ext cx="2376164" cy="3089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706" y="487081"/>
            <a:ext cx="8424584" cy="1077218"/>
          </a:xfrm>
          <a:prstGeom prst="rect">
            <a:avLst/>
          </a:prstGeom>
          <a:noFill/>
        </p:spPr>
        <p:txBody>
          <a:bodyPr wrap="square">
            <a:spAutoFit/>
          </a:bodyPr>
          <a:lstStyle/>
          <a:p>
            <a:pPr algn="ctr"/>
            <a:r>
              <a:rPr lang="en-US" altLang="zh-CN" sz="3200" b="1" dirty="0">
                <a:solidFill>
                  <a:srgbClr val="131413"/>
                </a:solidFill>
                <a:latin typeface="Times New Roman" panose="02020603050405020304" charset="0"/>
                <a:cs typeface="Times New Roman" panose="02020603050405020304" charset="0"/>
              </a:rPr>
              <a:t>Constructing Deep Neural Networks by Bayesian Network Structure Learning</a:t>
            </a:r>
            <a:endParaRPr lang="zh-CN" altLang="en-US" sz="3200" b="1" dirty="0">
              <a:solidFill>
                <a:srgbClr val="131413"/>
              </a:solidFill>
              <a:latin typeface="Times New Roman" panose="02020603050405020304" charset="0"/>
              <a:cs typeface="Times New Roman" panose="02020603050405020304" charset="0"/>
            </a:endParaRPr>
          </a:p>
        </p:txBody>
      </p:sp>
      <p:sp>
        <p:nvSpPr>
          <p:cNvPr id="5" name="文本框 4"/>
          <p:cNvSpPr txBox="1"/>
          <p:nvPr/>
        </p:nvSpPr>
        <p:spPr>
          <a:xfrm>
            <a:off x="1115757" y="2204915"/>
            <a:ext cx="6840475" cy="2308324"/>
          </a:xfrm>
          <a:prstGeom prst="rect">
            <a:avLst/>
          </a:prstGeom>
          <a:noFill/>
        </p:spPr>
        <p:txBody>
          <a:bodyPr wrap="square">
            <a:spAutoFit/>
          </a:bodyPr>
          <a:lstStyle/>
          <a:p>
            <a:r>
              <a:rPr lang="zh-CN" altLang="en-US" dirty="0">
                <a:solidFill>
                  <a:srgbClr val="000000"/>
                </a:solidFill>
                <a:latin typeface="Times New Roman" panose="02020603050405020304" charset="0"/>
              </a:rPr>
              <a:t>        We propose a new interpretation for depth and inter-layer connectivity where conditional independencies in the input distribution are encoded hierarchically in the network structure. Thus, the depth of the network is determined inherently. The proposed method casts the problem of neural network structure learning as a problem of Bayesian network structure learning. Then, instead of directly learning the discriminative structure, it learns a generative graph, constructs its stochastic inverse, and then constructs a discriminative graph. </a:t>
            </a:r>
            <a:endParaRPr lang="zh-CN" altLang="en-US" dirty="0">
              <a:solidFill>
                <a:srgbClr val="000000"/>
              </a:solidFill>
              <a:latin typeface="Times New Roman" panose="02020603050405020304" charset="0"/>
            </a:endParaRPr>
          </a:p>
        </p:txBody>
      </p:sp>
      <p:sp>
        <p:nvSpPr>
          <p:cNvPr id="6" name="文本框 5"/>
          <p:cNvSpPr txBox="1"/>
          <p:nvPr/>
        </p:nvSpPr>
        <p:spPr>
          <a:xfrm>
            <a:off x="539718" y="5301130"/>
            <a:ext cx="7992555" cy="923330"/>
          </a:xfrm>
          <a:prstGeom prst="rect">
            <a:avLst/>
          </a:prstGeom>
          <a:noFill/>
        </p:spPr>
        <p:txBody>
          <a:bodyPr wrap="square">
            <a:spAutoFit/>
          </a:bodyPr>
          <a:lstStyle/>
          <a:p>
            <a:r>
              <a:rPr lang="en-US" altLang="zh-CN" dirty="0">
                <a:solidFill>
                  <a:srgbClr val="131413"/>
                </a:solidFill>
                <a:latin typeface="Times-Roman"/>
              </a:rPr>
              <a:t>[</a:t>
            </a:r>
            <a:r>
              <a:rPr lang="en-US" altLang="zh-CN" dirty="0">
                <a:solidFill>
                  <a:srgbClr val="FF0000"/>
                </a:solidFill>
                <a:latin typeface="Times-Roman"/>
              </a:rPr>
              <a:t>2</a:t>
            </a:r>
            <a:r>
              <a:rPr lang="en-US" altLang="zh-CN" dirty="0">
                <a:solidFill>
                  <a:srgbClr val="131413"/>
                </a:solidFill>
                <a:latin typeface="Times-Roman"/>
              </a:rPr>
              <a:t>] </a:t>
            </a:r>
            <a:r>
              <a:rPr lang="en-US" altLang="zh-CN" sz="1800" dirty="0" err="1">
                <a:solidFill>
                  <a:srgbClr val="000000"/>
                </a:solidFill>
                <a:effectLst/>
                <a:latin typeface="Times New Roman" panose="02020603050405020304" charset="0"/>
              </a:rPr>
              <a:t>Rohekar</a:t>
            </a:r>
            <a:r>
              <a:rPr lang="en-US" altLang="zh-CN" sz="1800" dirty="0">
                <a:solidFill>
                  <a:srgbClr val="000000"/>
                </a:solidFill>
                <a:effectLst/>
                <a:latin typeface="Times New Roman" panose="02020603050405020304" charset="0"/>
              </a:rPr>
              <a:t> R Y ,  </a:t>
            </a:r>
            <a:r>
              <a:rPr lang="en-US" altLang="zh-CN" sz="1800" dirty="0" err="1">
                <a:solidFill>
                  <a:srgbClr val="000000"/>
                </a:solidFill>
                <a:effectLst/>
                <a:latin typeface="Times New Roman" panose="02020603050405020304" charset="0"/>
              </a:rPr>
              <a:t>Nisimov</a:t>
            </a:r>
            <a:r>
              <a:rPr lang="en-US" altLang="zh-CN" sz="1800" dirty="0">
                <a:solidFill>
                  <a:srgbClr val="000000"/>
                </a:solidFill>
                <a:effectLst/>
                <a:latin typeface="Times New Roman" panose="02020603050405020304" charset="0"/>
              </a:rPr>
              <a:t> S ,  </a:t>
            </a:r>
            <a:r>
              <a:rPr lang="en-US" altLang="zh-CN" sz="1800" dirty="0" err="1">
                <a:solidFill>
                  <a:srgbClr val="000000"/>
                </a:solidFill>
                <a:effectLst/>
                <a:latin typeface="Times New Roman" panose="02020603050405020304" charset="0"/>
              </a:rPr>
              <a:t>Koren</a:t>
            </a:r>
            <a:r>
              <a:rPr lang="en-US" altLang="zh-CN" sz="1800" dirty="0">
                <a:solidFill>
                  <a:srgbClr val="000000"/>
                </a:solidFill>
                <a:effectLst/>
                <a:latin typeface="Times New Roman" panose="02020603050405020304" charset="0"/>
              </a:rPr>
              <a:t> G , et al. Constructing Deep Neural Networks by Bayesian Network Structure Learning[J]. </a:t>
            </a:r>
            <a:r>
              <a:rPr lang="en-US" altLang="zh-CN" dirty="0">
                <a:latin typeface="Times New Roman" panose="02020603050405020304" charset="0"/>
              </a:rPr>
              <a:t>Advances in Neural Information Processing Systems, 2018</a:t>
            </a:r>
            <a:endParaRPr lang="zh-CN" altLang="zh-CN" dirty="0">
              <a:latin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7740" y="3020726"/>
            <a:ext cx="7488520" cy="2308324"/>
          </a:xfrm>
          <a:prstGeom prst="rect">
            <a:avLst/>
          </a:prstGeom>
          <a:noFill/>
        </p:spPr>
        <p:txBody>
          <a:bodyPr wrap="square">
            <a:spAutoFit/>
          </a:bodyPr>
          <a:lstStyle/>
          <a:p>
            <a:r>
              <a:rPr lang="zh-CN" altLang="en-US" dirty="0">
                <a:solidFill>
                  <a:srgbClr val="000000"/>
                </a:solidFill>
                <a:latin typeface="Times New Roman" panose="02020603050405020304" charset="0"/>
              </a:rPr>
              <a:t>        We let a hierarchy of independence in the input distribution encoded in a deep generative graph, where lower-order independencies are encoded in deeper layers. Thus, the number of layers is automatically determined, which is a desirable virtue in any architecture learning method. We then convert the generative graph into a discriminative graph, demonstrating the ability of the latter to mimic (preserve conditional dependencies) of the former. In the resulting structure, a neuron in a layer is allowed to connect to neurons in deeper layers skipping intermediate layers. </a:t>
            </a:r>
            <a:endParaRPr lang="en-US" altLang="zh-CN" dirty="0">
              <a:solidFill>
                <a:srgbClr val="000000"/>
              </a:solidFill>
              <a:latin typeface="Times New Roman" panose="02020603050405020304" charset="0"/>
            </a:endParaRPr>
          </a:p>
        </p:txBody>
      </p:sp>
      <p:sp>
        <p:nvSpPr>
          <p:cNvPr id="13" name="文本框 12"/>
          <p:cNvSpPr txBox="1"/>
          <p:nvPr/>
        </p:nvSpPr>
        <p:spPr>
          <a:xfrm>
            <a:off x="827739" y="5329050"/>
            <a:ext cx="7488520" cy="1200329"/>
          </a:xfrm>
          <a:prstGeom prst="rect">
            <a:avLst/>
          </a:prstGeom>
          <a:noFill/>
        </p:spPr>
        <p:txBody>
          <a:bodyPr wrap="square">
            <a:spAutoFit/>
          </a:bodyPr>
          <a:lstStyle/>
          <a:p>
            <a:r>
              <a:rPr lang="zh-CN" altLang="en-US" dirty="0">
                <a:solidFill>
                  <a:srgbClr val="000000"/>
                </a:solidFill>
                <a:latin typeface="Times New Roman" panose="02020603050405020304" charset="0"/>
              </a:rPr>
              <a:t>        Our proposed algorithm learns in an unsupervised manner. The resulting structures encode a hierarchy of independencies in the input distribution, where a node in one layer may connect to another node in any deeper layer, and network depth is determined automatically.</a:t>
            </a:r>
            <a:endParaRPr lang="zh-CN" altLang="en-US" dirty="0"/>
          </a:p>
        </p:txBody>
      </p:sp>
      <p:pic>
        <p:nvPicPr>
          <p:cNvPr id="15" name="图片 14"/>
          <p:cNvPicPr>
            <a:picLocks noChangeAspect="1"/>
          </p:cNvPicPr>
          <p:nvPr/>
        </p:nvPicPr>
        <p:blipFill>
          <a:blip r:embed="rId1"/>
          <a:stretch>
            <a:fillRect/>
          </a:stretch>
        </p:blipFill>
        <p:spPr>
          <a:xfrm>
            <a:off x="2663867" y="212531"/>
            <a:ext cx="3816265" cy="2702289"/>
          </a:xfrm>
          <a:prstGeom prst="rect">
            <a:avLst/>
          </a:prstGeom>
        </p:spPr>
      </p:pic>
      <p:sp>
        <p:nvSpPr>
          <p:cNvPr id="3" name="文本框 2"/>
          <p:cNvSpPr txBox="1"/>
          <p:nvPr/>
        </p:nvSpPr>
        <p:spPr>
          <a:xfrm>
            <a:off x="6732150" y="1102010"/>
            <a:ext cx="2088145" cy="923330"/>
          </a:xfrm>
          <a:prstGeom prst="rect">
            <a:avLst/>
          </a:prstGeom>
          <a:noFill/>
        </p:spPr>
        <p:txBody>
          <a:bodyPr wrap="square">
            <a:spAutoFit/>
          </a:bodyPr>
          <a:lstStyle/>
          <a:p>
            <a:r>
              <a:rPr lang="en-US" altLang="zh-CN" dirty="0">
                <a:solidFill>
                  <a:srgbClr val="000000"/>
                </a:solidFill>
                <a:latin typeface="Times New Roman" panose="02020603050405020304" charset="0"/>
              </a:rPr>
              <a:t>An example of a learned structure, for MNIST</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2663867" y="212531"/>
            <a:ext cx="3816265" cy="2702289"/>
          </a:xfrm>
          <a:prstGeom prst="rect">
            <a:avLst/>
          </a:prstGeom>
        </p:spPr>
      </p:pic>
      <p:sp>
        <p:nvSpPr>
          <p:cNvPr id="3" name="文本框 2"/>
          <p:cNvSpPr txBox="1"/>
          <p:nvPr/>
        </p:nvSpPr>
        <p:spPr>
          <a:xfrm>
            <a:off x="6732150" y="1102010"/>
            <a:ext cx="2088145" cy="923330"/>
          </a:xfrm>
          <a:prstGeom prst="rect">
            <a:avLst/>
          </a:prstGeom>
          <a:noFill/>
        </p:spPr>
        <p:txBody>
          <a:bodyPr wrap="square">
            <a:spAutoFit/>
          </a:bodyPr>
          <a:lstStyle/>
          <a:p>
            <a:r>
              <a:rPr lang="en-US" altLang="zh-CN" dirty="0">
                <a:solidFill>
                  <a:srgbClr val="000000"/>
                </a:solidFill>
                <a:latin typeface="Times New Roman" panose="02020603050405020304" charset="0"/>
              </a:rPr>
              <a:t>An example of a learned structure, for MNIST</a:t>
            </a:r>
            <a:endParaRPr lang="zh-CN" altLang="en-US" dirty="0"/>
          </a:p>
        </p:txBody>
      </p:sp>
      <p:pic>
        <p:nvPicPr>
          <p:cNvPr id="4" name="图片 3"/>
          <p:cNvPicPr>
            <a:picLocks noChangeAspect="1"/>
          </p:cNvPicPr>
          <p:nvPr/>
        </p:nvPicPr>
        <p:blipFill>
          <a:blip r:embed="rId2"/>
          <a:stretch>
            <a:fillRect/>
          </a:stretch>
        </p:blipFill>
        <p:spPr>
          <a:xfrm>
            <a:off x="2143125" y="3205162"/>
            <a:ext cx="4857750" cy="447675"/>
          </a:xfrm>
          <a:prstGeom prst="rect">
            <a:avLst/>
          </a:prstGeom>
        </p:spPr>
      </p:pic>
      <p:pic>
        <p:nvPicPr>
          <p:cNvPr id="6" name="图片 5"/>
          <p:cNvPicPr>
            <a:picLocks noChangeAspect="1"/>
          </p:cNvPicPr>
          <p:nvPr/>
        </p:nvPicPr>
        <p:blipFill>
          <a:blip r:embed="rId3"/>
          <a:stretch>
            <a:fillRect/>
          </a:stretch>
        </p:blipFill>
        <p:spPr>
          <a:xfrm>
            <a:off x="1966911" y="4094642"/>
            <a:ext cx="5210175" cy="447675"/>
          </a:xfrm>
          <a:prstGeom prst="rect">
            <a:avLst/>
          </a:prstGeom>
        </p:spPr>
      </p:pic>
      <p:pic>
        <p:nvPicPr>
          <p:cNvPr id="8" name="图片 7"/>
          <p:cNvPicPr>
            <a:picLocks noChangeAspect="1"/>
          </p:cNvPicPr>
          <p:nvPr/>
        </p:nvPicPr>
        <p:blipFill>
          <a:blip r:embed="rId4"/>
          <a:stretch>
            <a:fillRect/>
          </a:stretch>
        </p:blipFill>
        <p:spPr>
          <a:xfrm>
            <a:off x="1933309" y="5259262"/>
            <a:ext cx="1181100" cy="371475"/>
          </a:xfrm>
          <a:prstGeom prst="rect">
            <a:avLst/>
          </a:prstGeom>
        </p:spPr>
      </p:pic>
      <p:pic>
        <p:nvPicPr>
          <p:cNvPr id="11" name="图片 10"/>
          <p:cNvPicPr>
            <a:picLocks noChangeAspect="1"/>
          </p:cNvPicPr>
          <p:nvPr/>
        </p:nvPicPr>
        <p:blipFill>
          <a:blip r:embed="rId5"/>
          <a:stretch>
            <a:fillRect/>
          </a:stretch>
        </p:blipFill>
        <p:spPr>
          <a:xfrm>
            <a:off x="3851950" y="5243412"/>
            <a:ext cx="1152525" cy="381000"/>
          </a:xfrm>
          <a:prstGeom prst="rect">
            <a:avLst/>
          </a:prstGeom>
        </p:spPr>
      </p:pic>
      <p:pic>
        <p:nvPicPr>
          <p:cNvPr id="14" name="图片 13"/>
          <p:cNvPicPr>
            <a:picLocks noChangeAspect="1"/>
          </p:cNvPicPr>
          <p:nvPr/>
        </p:nvPicPr>
        <p:blipFill>
          <a:blip r:embed="rId6"/>
          <a:stretch>
            <a:fillRect/>
          </a:stretch>
        </p:blipFill>
        <p:spPr>
          <a:xfrm>
            <a:off x="5940095" y="5257700"/>
            <a:ext cx="895350" cy="352425"/>
          </a:xfrm>
          <a:prstGeom prst="rect">
            <a:avLst/>
          </a:prstGeom>
        </p:spPr>
      </p:pic>
      <p:cxnSp>
        <p:nvCxnSpPr>
          <p:cNvPr id="17" name="直接箭头连接符 16"/>
          <p:cNvCxnSpPr/>
          <p:nvPr/>
        </p:nvCxnSpPr>
        <p:spPr>
          <a:xfrm flipV="1">
            <a:off x="3287949" y="5433912"/>
            <a:ext cx="419991" cy="385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5322025" y="5427327"/>
            <a:ext cx="419991" cy="385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2005" y="539212"/>
            <a:ext cx="8964305" cy="2529763"/>
          </a:xfrm>
          <a:prstGeom prst="rect">
            <a:avLst/>
          </a:prstGeom>
        </p:spPr>
      </p:pic>
      <p:pic>
        <p:nvPicPr>
          <p:cNvPr id="6" name="图片 5"/>
          <p:cNvPicPr>
            <a:picLocks noChangeAspect="1"/>
          </p:cNvPicPr>
          <p:nvPr/>
        </p:nvPicPr>
        <p:blipFill>
          <a:blip r:embed="rId2"/>
          <a:stretch>
            <a:fillRect/>
          </a:stretch>
        </p:blipFill>
        <p:spPr>
          <a:xfrm>
            <a:off x="145449" y="3717020"/>
            <a:ext cx="8890861" cy="2160150"/>
          </a:xfrm>
          <a:prstGeom prst="rect">
            <a:avLst/>
          </a:prstGeom>
        </p:spPr>
      </p:pic>
      <p:pic>
        <p:nvPicPr>
          <p:cNvPr id="8" name="图片 7"/>
          <p:cNvPicPr>
            <a:picLocks noChangeAspect="1"/>
          </p:cNvPicPr>
          <p:nvPr/>
        </p:nvPicPr>
        <p:blipFill>
          <a:blip r:embed="rId3"/>
          <a:stretch>
            <a:fillRect/>
          </a:stretch>
        </p:blipFill>
        <p:spPr>
          <a:xfrm>
            <a:off x="3344101" y="6092902"/>
            <a:ext cx="2455798" cy="418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584200" y="401638"/>
            <a:ext cx="8229600" cy="1143000"/>
          </a:xfrm>
          <a:prstGeom prst="rect">
            <a:avLst/>
          </a:prstGeom>
          <a:noFill/>
          <a:ln w="9525">
            <a:noFill/>
          </a:ln>
        </p:spPr>
        <p:txBody>
          <a:bodyPr anchor="ctr" anchorCtr="0"/>
          <a:lstStyle/>
          <a:p>
            <a:pPr algn="ctr"/>
            <a:r>
              <a:rPr lang="en-US" altLang="zh-CN" sz="4000" b="1" dirty="0">
                <a:latin typeface="Times New Roman" panose="02020603050405020304" charset="0"/>
                <a:cs typeface="Times New Roman" panose="02020603050405020304" charset="0"/>
              </a:rPr>
              <a:t>Why Neural Architecture Search?</a:t>
            </a:r>
            <a:endParaRPr lang="en-US" altLang="zh-CN" sz="4000" b="1" dirty="0">
              <a:latin typeface="Times New Roman" panose="02020603050405020304" charset="0"/>
              <a:cs typeface="Times New Roman" panose="02020603050405020304" charset="0"/>
            </a:endParaRPr>
          </a:p>
        </p:txBody>
      </p:sp>
      <p:sp>
        <p:nvSpPr>
          <p:cNvPr id="2" name="文本框 3"/>
          <p:cNvSpPr txBox="1"/>
          <p:nvPr/>
        </p:nvSpPr>
        <p:spPr>
          <a:xfrm>
            <a:off x="1115759" y="2564940"/>
            <a:ext cx="6912481" cy="1323439"/>
          </a:xfrm>
          <a:prstGeom prst="rect">
            <a:avLst/>
          </a:prstGeom>
          <a:noFill/>
          <a:ln w="9525">
            <a:noFill/>
          </a:ln>
        </p:spPr>
        <p:txBody>
          <a:bodyPr wrap="square" anchor="t" anchorCtr="0">
            <a:spAutoFit/>
          </a:bodyPr>
          <a:lstStyle/>
          <a:p>
            <a:pPr algn="just"/>
            <a:r>
              <a:rPr lang="zh-CN" altLang="en-US" sz="2000" dirty="0">
                <a:latin typeface="Times New Roman" panose="02020603050405020304" charset="0"/>
              </a:rPr>
              <a:t>        </a:t>
            </a:r>
            <a:r>
              <a:rPr lang="en-US" altLang="zh-CN" sz="2000" dirty="0">
                <a:latin typeface="Times New Roman" panose="02020603050405020304" charset="0"/>
              </a:rPr>
              <a:t>Currently employed architectures have mostly been developed manually by human experts, which is a time-consuming and error prone process. Because of this, there is growing interest in automated neural architecture search methods.</a:t>
            </a:r>
            <a:endParaRPr lang="en-US" altLang="zh-CN" sz="2000" dirty="0">
              <a:latin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539720" y="2492935"/>
            <a:ext cx="8229600" cy="1143000"/>
          </a:xfrm>
          <a:prstGeom prst="rect">
            <a:avLst/>
          </a:prstGeom>
          <a:noFill/>
          <a:ln w="9525">
            <a:noFill/>
          </a:ln>
        </p:spPr>
        <p:txBody>
          <a:bodyPr anchor="ctr" anchorCtr="0"/>
          <a:lstStyle/>
          <a:p>
            <a:pPr algn="ctr"/>
            <a:r>
              <a:rPr lang="zh-CN" altLang="en-US" sz="4000" b="1" dirty="0">
                <a:latin typeface="Times New Roman" panose="02020603050405020304" charset="0"/>
                <a:ea typeface="宋体" panose="02010600030101010101" pitchFamily="2" charset="-122"/>
              </a:rPr>
              <a:t>Knowledge </a:t>
            </a:r>
            <a:r>
              <a:rPr lang="en-US" altLang="zh-CN" sz="4000" b="1" dirty="0">
                <a:latin typeface="Times New Roman" panose="02020603050405020304" charset="0"/>
                <a:ea typeface="宋体" panose="02010600030101010101" pitchFamily="2" charset="-122"/>
              </a:rPr>
              <a:t>D</a:t>
            </a:r>
            <a:r>
              <a:rPr lang="zh-CN" altLang="en-US" sz="4000" b="1" dirty="0">
                <a:latin typeface="Times New Roman" panose="02020603050405020304" charset="0"/>
                <a:ea typeface="宋体" panose="02010600030101010101" pitchFamily="2" charset="-122"/>
              </a:rPr>
              <a:t>istillation</a:t>
            </a:r>
            <a:endParaRPr lang="en-US" altLang="zh-CN" sz="4000" b="1" dirty="0">
              <a:latin typeface="Times New Roman" panose="02020603050405020304" charset="0"/>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a:xfrm>
            <a:off x="1331773" y="886986"/>
            <a:ext cx="6192430" cy="584775"/>
          </a:xfrm>
          <a:prstGeom prst="rect">
            <a:avLst/>
          </a:prstGeom>
          <a:noFill/>
          <a:ln w="9525">
            <a:noFill/>
          </a:ln>
        </p:spPr>
        <p:txBody>
          <a:bodyPr wrap="square" anchor="t" anchorCtr="0">
            <a:spAutoFit/>
          </a:bodyPr>
          <a:lstStyle/>
          <a:p>
            <a:pPr algn="ctr"/>
            <a:r>
              <a:rPr lang="en-US" altLang="zh-CN" sz="3200" dirty="0">
                <a:latin typeface="Times New Roman" panose="02020603050405020304" charset="0"/>
                <a:ea typeface="宋体" panose="02010600030101010101" pitchFamily="2" charset="-122"/>
              </a:rPr>
              <a:t>Why </a:t>
            </a:r>
            <a:r>
              <a:rPr lang="zh-CN" altLang="en-US" sz="3200" dirty="0">
                <a:latin typeface="Times New Roman" panose="02020603050405020304" charset="0"/>
                <a:ea typeface="宋体" panose="02010600030101010101" pitchFamily="2" charset="-122"/>
              </a:rPr>
              <a:t>Knowledge </a:t>
            </a:r>
            <a:r>
              <a:rPr lang="en-US" altLang="zh-CN" sz="3200" dirty="0">
                <a:latin typeface="Times New Roman" panose="02020603050405020304" charset="0"/>
                <a:ea typeface="宋体" panose="02010600030101010101" pitchFamily="2" charset="-122"/>
              </a:rPr>
              <a:t>D</a:t>
            </a:r>
            <a:r>
              <a:rPr lang="zh-CN" altLang="en-US" sz="3200" dirty="0">
                <a:latin typeface="Times New Roman" panose="02020603050405020304" charset="0"/>
                <a:ea typeface="宋体" panose="02010600030101010101" pitchFamily="2" charset="-122"/>
              </a:rPr>
              <a:t>istillation</a:t>
            </a:r>
            <a:r>
              <a:rPr lang="en-US" altLang="zh-CN" sz="3200" dirty="0">
                <a:latin typeface="Times New Roman" panose="02020603050405020304" charset="0"/>
                <a:ea typeface="宋体" panose="02010600030101010101" pitchFamily="2" charset="-122"/>
                <a:cs typeface="Times New Roman" panose="02020603050405020304" charset="0"/>
              </a:rPr>
              <a:t> </a:t>
            </a:r>
            <a:r>
              <a:rPr lang="en-US" altLang="zh-CN" sz="3200" dirty="0">
                <a:latin typeface="Times New Roman" panose="02020603050405020304" charset="0"/>
                <a:cs typeface="Times New Roman" panose="02020603050405020304" charset="0"/>
              </a:rPr>
              <a:t>(KD)</a:t>
            </a: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4" name="文本框 3"/>
          <p:cNvSpPr txBox="1"/>
          <p:nvPr/>
        </p:nvSpPr>
        <p:spPr>
          <a:xfrm>
            <a:off x="971747" y="2780955"/>
            <a:ext cx="6912481" cy="2246769"/>
          </a:xfrm>
          <a:prstGeom prst="rect">
            <a:avLst/>
          </a:prstGeom>
          <a:noFill/>
          <a:ln w="9525">
            <a:noFill/>
          </a:ln>
        </p:spPr>
        <p:txBody>
          <a:bodyPr wrap="square" anchor="t" anchorCtr="0">
            <a:spAutoFit/>
          </a:bodyPr>
          <a:lstStyle/>
          <a:p>
            <a:r>
              <a:rPr lang="en-US" altLang="zh-CN" sz="2000" dirty="0">
                <a:latin typeface="Times New Roman" panose="02020603050405020304" charset="0"/>
                <a:ea typeface="宋体" panose="02010600030101010101" pitchFamily="2" charset="-122"/>
              </a:rPr>
              <a:t>        Since the limited computing capacity and memory of mobile devices, deploying deep models in mobile devices and embedded systems is a huge challenge.</a:t>
            </a:r>
            <a:endParaRPr lang="en-US" altLang="zh-CN" sz="2000" dirty="0">
              <a:latin typeface="Times New Roman" panose="02020603050405020304" charset="0"/>
            </a:endParaRPr>
          </a:p>
          <a:p>
            <a:r>
              <a:rPr lang="zh-CN" altLang="en-US" sz="2000" dirty="0">
                <a:latin typeface="Times New Roman" panose="02020603050405020304" charset="0"/>
                <a:ea typeface="宋体" panose="02010600030101010101" pitchFamily="2" charset="-122"/>
              </a:rPr>
              <a:t>        To develop efficient deep models, recent works usually focus on 1) efficient building blocks for deep models,</a:t>
            </a:r>
            <a:r>
              <a:rPr lang="en-US" altLang="zh-CN" sz="2000" dirty="0">
                <a:latin typeface="Times New Roman" panose="02020603050405020304" charset="0"/>
                <a:ea typeface="宋体" panose="02010600030101010101" pitchFamily="2" charset="-122"/>
              </a:rPr>
              <a:t> </a:t>
            </a:r>
            <a:r>
              <a:rPr lang="zh-CN" altLang="en-US" sz="2000" dirty="0">
                <a:latin typeface="Times New Roman" panose="02020603050405020304" charset="0"/>
                <a:ea typeface="宋体" panose="02010600030101010101" pitchFamily="2" charset="-122"/>
              </a:rPr>
              <a:t>including depthwise separable convolution, as in MobileNets; and 2) model compressio</a:t>
            </a:r>
            <a:r>
              <a:rPr lang="en-US" altLang="zh-CN" sz="2000" dirty="0">
                <a:latin typeface="Times New Roman" panose="02020603050405020304" charset="0"/>
                <a:ea typeface="宋体" panose="02010600030101010101" pitchFamily="2" charset="-122"/>
              </a:rPr>
              <a:t>n.</a:t>
            </a:r>
            <a:endParaRPr lang="zh-CN" altLang="en-US" sz="2000" dirty="0">
              <a:latin typeface="Times New Roman" panose="0202060305040502030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637381" y="1247786"/>
            <a:ext cx="7869237" cy="3693319"/>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dirty="0">
                <a:latin typeface="Times New Roman" panose="02020603050405020304" charset="0"/>
                <a:ea typeface="宋体" panose="02010600030101010101" pitchFamily="2" charset="-122"/>
              </a:rPr>
              <a:t>        </a:t>
            </a:r>
            <a:r>
              <a:rPr lang="en-US" altLang="zh-CN" dirty="0">
                <a:latin typeface="Times New Roman" panose="02020603050405020304" charset="0"/>
                <a:ea typeface="宋体" panose="02010600030101010101" pitchFamily="2" charset="-122"/>
              </a:rPr>
              <a:t>Knowledge distillation: these methods extract knowledge from a larger deep neural network into a smaller network.</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rPr>
              <a:t>        The first proposal model compression is proposed to transfer information from large models or models to training small models without significantly led to a decline in accuracy. Learn a small model from a large model and later promoted as knowledge distillation [</a:t>
            </a:r>
            <a:r>
              <a:rPr lang="en-US" altLang="zh-CN" dirty="0">
                <a:solidFill>
                  <a:srgbClr val="FF0000"/>
                </a:solidFill>
                <a:latin typeface="Times New Roman" panose="02020603050405020304" charset="0"/>
              </a:rPr>
              <a:t>1</a:t>
            </a:r>
            <a:r>
              <a:rPr lang="en-US" altLang="zh-CN" dirty="0">
                <a:latin typeface="Times New Roman" panose="02020603050405020304" charset="0"/>
              </a:rPr>
              <a:t>]. In knowledge distillation, small student models are usually supervised by large teachers models.</a:t>
            </a:r>
            <a:endParaRPr lang="en-US" altLang="zh-CN" dirty="0">
              <a:latin typeface="Times New Roman" panose="02020603050405020304" charset="0"/>
              <a:ea typeface="宋体" panose="02010600030101010101" pitchFamily="2" charset="-122"/>
            </a:endParaRPr>
          </a:p>
          <a:p>
            <a:r>
              <a:rPr lang="en-US" altLang="zh-CN" dirty="0">
                <a:solidFill>
                  <a:srgbClr val="FF0000"/>
                </a:solidFill>
                <a:latin typeface="Times New Roman" panose="02020603050405020304" charset="0"/>
                <a:ea typeface="宋体" panose="02010600030101010101" pitchFamily="2" charset="-122"/>
              </a:rPr>
              <a:t>        Main ideas</a:t>
            </a:r>
            <a:r>
              <a:rPr lang="en-US" altLang="zh-CN" dirty="0">
                <a:latin typeface="Times New Roman" panose="02020603050405020304" charset="0"/>
                <a:ea typeface="宋体" panose="02010600030101010101" pitchFamily="2" charset="-122"/>
              </a:rPr>
              <a:t>: Student models imitate the teacher model to gain competition or even superior performance.</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ea typeface="宋体" panose="02010600030101010101" pitchFamily="2" charset="-122"/>
              </a:rPr>
              <a:t>        </a:t>
            </a:r>
            <a:r>
              <a:rPr lang="en-US" altLang="zh-CN" dirty="0">
                <a:solidFill>
                  <a:srgbClr val="FF0000"/>
                </a:solidFill>
                <a:latin typeface="Times New Roman" panose="02020603050405020304" charset="0"/>
                <a:ea typeface="宋体" panose="02010600030101010101" pitchFamily="2" charset="-122"/>
              </a:rPr>
              <a:t>Key issues</a:t>
            </a:r>
            <a:r>
              <a:rPr lang="en-US" altLang="zh-CN" dirty="0">
                <a:latin typeface="Times New Roman" panose="02020603050405020304" charset="0"/>
                <a:ea typeface="宋体" panose="02010600030101010101" pitchFamily="2" charset="-122"/>
              </a:rPr>
              <a:t>: How to transfer knowledge from the teacher mode to the primary school student mode.         </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rPr>
              <a:t>        </a:t>
            </a:r>
            <a:r>
              <a:rPr lang="en-US" altLang="zh-CN" dirty="0">
                <a:latin typeface="Times New Roman" panose="02020603050405020304" charset="0"/>
                <a:ea typeface="宋体" panose="02010600030101010101" pitchFamily="2" charset="-122"/>
              </a:rPr>
              <a:t>Knowledge distillation system is basically composed of </a:t>
            </a:r>
            <a:r>
              <a:rPr lang="en-US" altLang="zh-CN" dirty="0">
                <a:solidFill>
                  <a:srgbClr val="FF0000"/>
                </a:solidFill>
                <a:latin typeface="Times New Roman" panose="02020603050405020304" charset="0"/>
                <a:ea typeface="宋体" panose="02010600030101010101" pitchFamily="2" charset="-122"/>
              </a:rPr>
              <a:t>three key parts</a:t>
            </a:r>
            <a:r>
              <a:rPr lang="en-US" altLang="zh-CN" dirty="0">
                <a:latin typeface="Times New Roman" panose="02020603050405020304" charset="0"/>
                <a:ea typeface="宋体" panose="02010600030101010101" pitchFamily="2" charset="-122"/>
              </a:rPr>
              <a:t>: knowledge, distillation algorithm and teacher -student architecture.</a:t>
            </a:r>
            <a:endParaRPr lang="en-US" altLang="zh-CN" dirty="0">
              <a:latin typeface="Times New Roman" panose="02020603050405020304" charset="0"/>
              <a:ea typeface="宋体" panose="02010600030101010101" pitchFamily="2" charset="-122"/>
            </a:endParaRPr>
          </a:p>
        </p:txBody>
      </p:sp>
      <p:sp>
        <p:nvSpPr>
          <p:cNvPr id="5" name="文本框 4"/>
          <p:cNvSpPr txBox="1"/>
          <p:nvPr/>
        </p:nvSpPr>
        <p:spPr>
          <a:xfrm>
            <a:off x="637381" y="5517145"/>
            <a:ext cx="7869238" cy="646331"/>
          </a:xfrm>
          <a:prstGeom prst="rect">
            <a:avLst/>
          </a:prstGeom>
          <a:noFill/>
        </p:spPr>
        <p:txBody>
          <a:bodyPr wrap="square">
            <a:spAutoFit/>
          </a:bodyPr>
          <a:lstStyle/>
          <a:p>
            <a:r>
              <a:rPr lang="en-US" altLang="zh-CN" dirty="0">
                <a:solidFill>
                  <a:srgbClr val="131413"/>
                </a:solidFill>
                <a:latin typeface="Times-Roman"/>
              </a:rPr>
              <a:t>[</a:t>
            </a:r>
            <a:r>
              <a:rPr lang="en-US" altLang="zh-CN" dirty="0">
                <a:solidFill>
                  <a:srgbClr val="FF0000"/>
                </a:solidFill>
                <a:latin typeface="Times-Roman"/>
              </a:rPr>
              <a:t>1</a:t>
            </a:r>
            <a:r>
              <a:rPr lang="en-US" altLang="zh-CN" dirty="0">
                <a:solidFill>
                  <a:srgbClr val="131413"/>
                </a:solidFill>
                <a:latin typeface="Times-Roman"/>
              </a:rPr>
              <a:t>] </a:t>
            </a:r>
            <a:r>
              <a:rPr lang="en-US" altLang="zh-CN" sz="1800" dirty="0">
                <a:solidFill>
                  <a:srgbClr val="131413"/>
                </a:solidFill>
                <a:effectLst/>
                <a:latin typeface="Times-Roman"/>
              </a:rPr>
              <a:t>Hinton, G., </a:t>
            </a:r>
            <a:r>
              <a:rPr lang="en-US" altLang="zh-CN" sz="1800" dirty="0" err="1">
                <a:solidFill>
                  <a:srgbClr val="131413"/>
                </a:solidFill>
                <a:effectLst/>
                <a:latin typeface="Times-Roman"/>
              </a:rPr>
              <a:t>Vinyals</a:t>
            </a:r>
            <a:r>
              <a:rPr lang="en-US" altLang="zh-CN" sz="1800" dirty="0">
                <a:solidFill>
                  <a:srgbClr val="131413"/>
                </a:solidFill>
                <a:effectLst/>
                <a:latin typeface="Times-Roman"/>
              </a:rPr>
              <a:t>, O. &amp; Dean, J. (2015). Distilling the knowledge in a neural network. </a:t>
            </a:r>
            <a:r>
              <a:rPr lang="en-US" altLang="zh-CN" sz="1800" dirty="0" err="1">
                <a:solidFill>
                  <a:srgbClr val="131413"/>
                </a:solidFill>
                <a:effectLst/>
                <a:latin typeface="Times-Roman"/>
              </a:rPr>
              <a:t>arXiv</a:t>
            </a:r>
            <a:r>
              <a:rPr lang="en-US" altLang="zh-CN" sz="1800" dirty="0">
                <a:solidFill>
                  <a:srgbClr val="131413"/>
                </a:solidFill>
                <a:effectLst/>
                <a:latin typeface="Times-Roman"/>
              </a:rPr>
              <a:t> preprint </a:t>
            </a:r>
            <a:r>
              <a:rPr lang="en-US" altLang="zh-CN" sz="1800" dirty="0">
                <a:solidFill>
                  <a:srgbClr val="0000FF"/>
                </a:solidFill>
                <a:effectLst/>
                <a:latin typeface="Times-Roman"/>
              </a:rPr>
              <a:t>arXiv:1503.02531</a:t>
            </a:r>
            <a:r>
              <a:rPr lang="en-US" altLang="zh-CN" sz="1800" dirty="0">
                <a:solidFill>
                  <a:srgbClr val="131413"/>
                </a:solidFill>
                <a:effectLst/>
                <a:latin typeface="Times-Roman"/>
              </a:rPr>
              <a:t>.</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24190" y="1691573"/>
            <a:ext cx="7004050" cy="2976563"/>
          </a:xfrm>
          <a:prstGeom prst="rect">
            <a:avLst/>
          </a:prstGeom>
          <a:noFill/>
          <a:ln w="9525">
            <a:noFill/>
          </a:ln>
        </p:spPr>
      </p:pic>
      <p:sp>
        <p:nvSpPr>
          <p:cNvPr id="3" name="文本框 2"/>
          <p:cNvSpPr txBox="1"/>
          <p:nvPr/>
        </p:nvSpPr>
        <p:spPr>
          <a:xfrm>
            <a:off x="1547791" y="5075808"/>
            <a:ext cx="6120424" cy="369332"/>
          </a:xfrm>
          <a:prstGeom prst="rect">
            <a:avLst/>
          </a:prstGeom>
          <a:noFill/>
        </p:spPr>
        <p:txBody>
          <a:bodyPr wrap="square">
            <a:spAutoFit/>
          </a:bodyPr>
          <a:lstStyle/>
          <a:p>
            <a:r>
              <a:rPr lang="en-US" altLang="zh-CN" dirty="0">
                <a:latin typeface="Times New Roman" panose="02020603050405020304" charset="0"/>
                <a:ea typeface="宋体" panose="02010600030101010101" pitchFamily="2" charset="-122"/>
              </a:rPr>
              <a:t>General teacher-student framework for knowledge distillation</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60115" y="311179"/>
            <a:ext cx="8280575" cy="3139321"/>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PHUONG &amp; LAMPERT obtained the theoretical basis for learning the rapid convergence of students in deep linear classifiers. It answered the content and speed of students’ learning, and revealed the factors that determine the success of distillation.</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ea typeface="宋体" panose="02010600030101010101" pitchFamily="2" charset="-122"/>
              </a:rPr>
              <a:t>        </a:t>
            </a:r>
            <a:r>
              <a:rPr lang="en-US" altLang="zh-CN" dirty="0">
                <a:solidFill>
                  <a:srgbClr val="FF0000"/>
                </a:solidFill>
                <a:latin typeface="Times New Roman" panose="02020603050405020304" charset="0"/>
                <a:ea typeface="宋体" panose="02010600030101010101" pitchFamily="2" charset="-122"/>
              </a:rPr>
              <a:t>Successful distillation dependencies</a:t>
            </a:r>
            <a:r>
              <a:rPr lang="en-US" altLang="zh-CN" dirty="0">
                <a:latin typeface="Times New Roman" panose="02020603050405020304" charset="0"/>
                <a:ea typeface="宋体" panose="02010600030101010101" pitchFamily="2" charset="-122"/>
              </a:rPr>
              <a:t>: the geometric shape, the optimization deviation of the distillation target, and the strong single tone of the student classifier.        </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rPr>
              <a:t>        </a:t>
            </a:r>
            <a:r>
              <a:rPr lang="en-US" altLang="zh-CN" dirty="0">
                <a:solidFill>
                  <a:srgbClr val="FF0000"/>
                </a:solidFill>
                <a:latin typeface="Times New Roman" panose="02020603050405020304" charset="0"/>
                <a:ea typeface="宋体" panose="02010600030101010101" pitchFamily="2" charset="-122"/>
              </a:rPr>
              <a:t>The verification results show that</a:t>
            </a:r>
            <a:r>
              <a:rPr lang="en-US" altLang="zh-CN" dirty="0">
                <a:latin typeface="Times New Roman" panose="02020603050405020304" charset="0"/>
                <a:ea typeface="宋体" panose="02010600030101010101" pitchFamily="2" charset="-122"/>
              </a:rPr>
              <a:t>: 1) The larger model may not be a better teacher due to the model capacity gap; 2) distillation has a adverse effect on students' learning.</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rPr>
              <a:t>        Model compression knowledge distillation is similar to how humans learn. Inspired by this, the recent knowledge of knowledge and distillation has been expanded to teachers and students' learning, mutual learning, auxiliary teaching, lifelong learning, and self-learning.</a:t>
            </a:r>
            <a:endParaRPr lang="en-US" altLang="zh-CN" dirty="0">
              <a:latin typeface="Times New Roman" panose="02020603050405020304" charset="0"/>
            </a:endParaRPr>
          </a:p>
        </p:txBody>
      </p:sp>
      <p:sp>
        <p:nvSpPr>
          <p:cNvPr id="3" name="文本框 2"/>
          <p:cNvSpPr txBox="1"/>
          <p:nvPr/>
        </p:nvSpPr>
        <p:spPr>
          <a:xfrm>
            <a:off x="683730" y="3554224"/>
            <a:ext cx="8033347" cy="2800767"/>
          </a:xfrm>
          <a:prstGeom prst="rect">
            <a:avLst/>
          </a:prstGeom>
          <a:noFill/>
        </p:spPr>
        <p:txBody>
          <a:bodyPr wrap="square">
            <a:spAutoFit/>
          </a:bodyPr>
          <a:lstStyle/>
          <a:p>
            <a:r>
              <a:rPr lang="en-US" altLang="zh-CN" sz="1600" dirty="0">
                <a:solidFill>
                  <a:srgbClr val="131413"/>
                </a:solidFill>
                <a:effectLst/>
                <a:latin typeface="Times-Roman"/>
              </a:rPr>
              <a:t>[</a:t>
            </a:r>
            <a:r>
              <a:rPr lang="en-US" altLang="zh-CN" sz="1600" dirty="0">
                <a:solidFill>
                  <a:srgbClr val="FF0000"/>
                </a:solidFill>
                <a:effectLst/>
                <a:latin typeface="Times-Roman"/>
              </a:rPr>
              <a:t>2</a:t>
            </a:r>
            <a:r>
              <a:rPr lang="en-US" altLang="zh-CN" sz="1600" dirty="0">
                <a:solidFill>
                  <a:srgbClr val="131413"/>
                </a:solidFill>
                <a:effectLst/>
                <a:latin typeface="Times-Roman"/>
              </a:rPr>
              <a:t>] Phuong, M., &amp; Lampert, C. H. (2019a). Towards understanding knowledge distillation. In </a:t>
            </a:r>
            <a:r>
              <a:rPr lang="en-US" altLang="zh-CN" sz="1600" i="1" dirty="0">
                <a:solidFill>
                  <a:srgbClr val="131413"/>
                </a:solidFill>
                <a:effectLst/>
                <a:latin typeface="Times-Italic"/>
              </a:rPr>
              <a:t>ICML</a:t>
            </a:r>
            <a:r>
              <a:rPr lang="en-US" altLang="zh-CN" sz="1600" dirty="0">
                <a:solidFill>
                  <a:srgbClr val="131413"/>
                </a:solidFill>
                <a:effectLst/>
                <a:latin typeface="Times-Roman"/>
              </a:rPr>
              <a:t>.</a:t>
            </a:r>
            <a:endParaRPr lang="en-US" altLang="zh-CN" sz="1600" dirty="0">
              <a:solidFill>
                <a:srgbClr val="131413"/>
              </a:solidFill>
              <a:latin typeface="Times-Roman"/>
            </a:endParaRPr>
          </a:p>
          <a:p>
            <a:r>
              <a:rPr lang="en-US" altLang="zh-CN" sz="1600" dirty="0">
                <a:solidFill>
                  <a:srgbClr val="131413"/>
                </a:solidFill>
                <a:effectLst/>
                <a:latin typeface="Times-Roman"/>
              </a:rPr>
              <a:t>[</a:t>
            </a:r>
            <a:r>
              <a:rPr lang="en-US" altLang="zh-CN" sz="1600" dirty="0">
                <a:solidFill>
                  <a:srgbClr val="FF0000"/>
                </a:solidFill>
                <a:effectLst/>
                <a:latin typeface="Times-Roman"/>
              </a:rPr>
              <a:t>3</a:t>
            </a:r>
            <a:r>
              <a:rPr lang="en-US" altLang="zh-CN" sz="1600" dirty="0">
                <a:solidFill>
                  <a:srgbClr val="131413"/>
                </a:solidFill>
                <a:effectLst/>
                <a:latin typeface="Times-Roman"/>
              </a:rPr>
              <a:t>] </a:t>
            </a:r>
            <a:r>
              <a:rPr lang="en-US" altLang="zh-CN" sz="1600" dirty="0" err="1">
                <a:solidFill>
                  <a:srgbClr val="131413"/>
                </a:solidFill>
                <a:effectLst/>
                <a:latin typeface="Times-Roman"/>
              </a:rPr>
              <a:t>Mirzadeh</a:t>
            </a:r>
            <a:r>
              <a:rPr lang="en-US" altLang="zh-CN" sz="1600" dirty="0">
                <a:solidFill>
                  <a:srgbClr val="131413"/>
                </a:solidFill>
                <a:effectLst/>
                <a:latin typeface="Times-Roman"/>
              </a:rPr>
              <a:t>, S. I., </a:t>
            </a:r>
            <a:r>
              <a:rPr lang="en-US" altLang="zh-CN" sz="1600" dirty="0" err="1">
                <a:solidFill>
                  <a:srgbClr val="131413"/>
                </a:solidFill>
                <a:effectLst/>
                <a:latin typeface="Times-Roman"/>
              </a:rPr>
              <a:t>Farajtabar</a:t>
            </a:r>
            <a:r>
              <a:rPr lang="en-US" altLang="zh-CN" sz="1600" dirty="0">
                <a:solidFill>
                  <a:srgbClr val="131413"/>
                </a:solidFill>
                <a:effectLst/>
                <a:latin typeface="Times-Roman"/>
              </a:rPr>
              <a:t>, M., Li, A. &amp; </a:t>
            </a:r>
            <a:r>
              <a:rPr lang="en-US" altLang="zh-CN" sz="1600" dirty="0" err="1">
                <a:solidFill>
                  <a:srgbClr val="131413"/>
                </a:solidFill>
                <a:effectLst/>
                <a:latin typeface="Times-Roman"/>
              </a:rPr>
              <a:t>Ghasemzadeh</a:t>
            </a:r>
            <a:r>
              <a:rPr lang="en-US" altLang="zh-CN" sz="1600" dirty="0">
                <a:solidFill>
                  <a:srgbClr val="131413"/>
                </a:solidFill>
                <a:effectLst/>
                <a:latin typeface="Times-Roman"/>
              </a:rPr>
              <a:t>, H. (2020). Improved knowledge distillation via teacher assistant. In </a:t>
            </a:r>
            <a:r>
              <a:rPr lang="en-US" altLang="zh-CN" sz="1600" i="1" dirty="0">
                <a:solidFill>
                  <a:srgbClr val="131413"/>
                </a:solidFill>
                <a:effectLst/>
                <a:latin typeface="Times-Italic"/>
              </a:rPr>
              <a:t>AAAI</a:t>
            </a:r>
            <a:r>
              <a:rPr lang="en-US" altLang="zh-CN" sz="1600" dirty="0">
                <a:solidFill>
                  <a:srgbClr val="131413"/>
                </a:solidFill>
                <a:effectLst/>
                <a:latin typeface="Times-Roman"/>
              </a:rPr>
              <a:t>.</a:t>
            </a:r>
            <a:endParaRPr lang="en-US" altLang="zh-CN" sz="1600" dirty="0">
              <a:solidFill>
                <a:srgbClr val="131413"/>
              </a:solidFill>
              <a:effectLst/>
              <a:latin typeface="Times-Roman"/>
            </a:endParaRPr>
          </a:p>
          <a:p>
            <a:r>
              <a:rPr lang="en-US" altLang="zh-CN" sz="1600" dirty="0">
                <a:solidFill>
                  <a:srgbClr val="131413"/>
                </a:solidFill>
                <a:effectLst/>
                <a:latin typeface="Times-Roman"/>
              </a:rPr>
              <a:t>[</a:t>
            </a:r>
            <a:r>
              <a:rPr lang="en-US" altLang="zh-CN" sz="1600" dirty="0">
                <a:solidFill>
                  <a:srgbClr val="FF0000"/>
                </a:solidFill>
                <a:effectLst/>
                <a:latin typeface="Times-Roman"/>
              </a:rPr>
              <a:t>4</a:t>
            </a:r>
            <a:r>
              <a:rPr lang="en-US" altLang="zh-CN" sz="1600" dirty="0">
                <a:solidFill>
                  <a:srgbClr val="131413"/>
                </a:solidFill>
                <a:effectLst/>
                <a:latin typeface="Times-Roman"/>
              </a:rPr>
              <a:t>] Zhang, Y., Xiang, T., </a:t>
            </a:r>
            <a:r>
              <a:rPr lang="en-US" altLang="zh-CN" sz="1600" dirty="0" err="1">
                <a:solidFill>
                  <a:srgbClr val="131413"/>
                </a:solidFill>
                <a:effectLst/>
                <a:latin typeface="Times-Roman"/>
              </a:rPr>
              <a:t>Hospedales</a:t>
            </a:r>
            <a:r>
              <a:rPr lang="en-US" altLang="zh-CN" sz="1600" dirty="0">
                <a:solidFill>
                  <a:srgbClr val="131413"/>
                </a:solidFill>
                <a:effectLst/>
                <a:latin typeface="Times-Roman"/>
              </a:rPr>
              <a:t>, T. M. &amp; Lu, H. (2018b). Deep mutual learning. In </a:t>
            </a:r>
            <a:r>
              <a:rPr lang="en-US" altLang="zh-CN" sz="1600" i="1" dirty="0">
                <a:solidFill>
                  <a:srgbClr val="131413"/>
                </a:solidFill>
                <a:effectLst/>
                <a:latin typeface="Times-Italic"/>
              </a:rPr>
              <a:t>CVPR</a:t>
            </a:r>
            <a:r>
              <a:rPr lang="en-US" altLang="zh-CN" sz="1600" dirty="0">
                <a:solidFill>
                  <a:srgbClr val="131413"/>
                </a:solidFill>
                <a:effectLst/>
                <a:latin typeface="Times-Roman"/>
              </a:rPr>
              <a:t>.</a:t>
            </a:r>
            <a:endParaRPr lang="en-US" altLang="zh-CN" sz="1600" dirty="0">
              <a:solidFill>
                <a:srgbClr val="131413"/>
              </a:solidFill>
              <a:effectLst/>
              <a:latin typeface="Times-Roman"/>
            </a:endParaRPr>
          </a:p>
          <a:p>
            <a:r>
              <a:rPr lang="en-US" altLang="zh-CN" sz="1600" dirty="0">
                <a:solidFill>
                  <a:srgbClr val="131413"/>
                </a:solidFill>
                <a:effectLst/>
                <a:latin typeface="Times-Roman"/>
              </a:rPr>
              <a:t>[</a:t>
            </a:r>
            <a:r>
              <a:rPr lang="en-US" altLang="zh-CN" sz="1600" dirty="0">
                <a:solidFill>
                  <a:srgbClr val="FF0000"/>
                </a:solidFill>
                <a:latin typeface="Times-Roman"/>
              </a:rPr>
              <a:t>5</a:t>
            </a:r>
            <a:r>
              <a:rPr lang="en-US" altLang="zh-CN" sz="1600" dirty="0">
                <a:solidFill>
                  <a:srgbClr val="131413"/>
                </a:solidFill>
                <a:effectLst/>
                <a:latin typeface="Times-Roman"/>
              </a:rPr>
              <a:t>] </a:t>
            </a:r>
            <a:r>
              <a:rPr lang="en-US" altLang="zh-CN" sz="1600" dirty="0" err="1">
                <a:solidFill>
                  <a:srgbClr val="131413"/>
                </a:solidFill>
                <a:effectLst/>
                <a:latin typeface="Times-Roman"/>
              </a:rPr>
              <a:t>Mirzadeh</a:t>
            </a:r>
            <a:r>
              <a:rPr lang="en-US" altLang="zh-CN" sz="1600" dirty="0">
                <a:solidFill>
                  <a:srgbClr val="131413"/>
                </a:solidFill>
                <a:effectLst/>
                <a:latin typeface="Times-Roman"/>
              </a:rPr>
              <a:t>, S. I., </a:t>
            </a:r>
            <a:r>
              <a:rPr lang="en-US" altLang="zh-CN" sz="1600" dirty="0" err="1">
                <a:solidFill>
                  <a:srgbClr val="131413"/>
                </a:solidFill>
                <a:effectLst/>
                <a:latin typeface="Times-Roman"/>
              </a:rPr>
              <a:t>Farajtabar</a:t>
            </a:r>
            <a:r>
              <a:rPr lang="en-US" altLang="zh-CN" sz="1600" dirty="0">
                <a:solidFill>
                  <a:srgbClr val="131413"/>
                </a:solidFill>
                <a:effectLst/>
                <a:latin typeface="Times-Roman"/>
              </a:rPr>
              <a:t>, M., Li, A. &amp; </a:t>
            </a:r>
            <a:r>
              <a:rPr lang="en-US" altLang="zh-CN" sz="1600" dirty="0" err="1">
                <a:solidFill>
                  <a:srgbClr val="131413"/>
                </a:solidFill>
                <a:effectLst/>
                <a:latin typeface="Times-Roman"/>
              </a:rPr>
              <a:t>Ghasemzadeh</a:t>
            </a:r>
            <a:r>
              <a:rPr lang="en-US" altLang="zh-CN" sz="1600" dirty="0">
                <a:solidFill>
                  <a:srgbClr val="131413"/>
                </a:solidFill>
                <a:effectLst/>
                <a:latin typeface="Times-Roman"/>
              </a:rPr>
              <a:t>, H. (2020). Improved knowledge distillation via teacher assistant. In </a:t>
            </a:r>
            <a:r>
              <a:rPr lang="en-US" altLang="zh-CN" sz="1600" i="1" dirty="0">
                <a:solidFill>
                  <a:srgbClr val="131413"/>
                </a:solidFill>
                <a:effectLst/>
                <a:latin typeface="Times-Italic"/>
              </a:rPr>
              <a:t>AAAI</a:t>
            </a:r>
            <a:r>
              <a:rPr lang="en-US" altLang="zh-CN" sz="1600" dirty="0">
                <a:solidFill>
                  <a:srgbClr val="131413"/>
                </a:solidFill>
                <a:effectLst/>
                <a:latin typeface="Times-Roman"/>
              </a:rPr>
              <a:t>.</a:t>
            </a:r>
            <a:endParaRPr lang="en-US" altLang="zh-CN" sz="1600" dirty="0">
              <a:solidFill>
                <a:srgbClr val="131413"/>
              </a:solidFill>
              <a:effectLst/>
              <a:latin typeface="Times-Roman"/>
            </a:endParaRPr>
          </a:p>
          <a:p>
            <a:r>
              <a:rPr lang="en-US" altLang="zh-CN" sz="1600" dirty="0">
                <a:solidFill>
                  <a:srgbClr val="131413"/>
                </a:solidFill>
                <a:effectLst/>
                <a:latin typeface="Times-Roman"/>
              </a:rPr>
              <a:t>[</a:t>
            </a:r>
            <a:r>
              <a:rPr lang="en-US" altLang="zh-CN" sz="1600" dirty="0">
                <a:solidFill>
                  <a:srgbClr val="FF0000"/>
                </a:solidFill>
                <a:effectLst/>
                <a:latin typeface="Times-Roman"/>
              </a:rPr>
              <a:t>6</a:t>
            </a:r>
            <a:r>
              <a:rPr lang="en-US" altLang="zh-CN" sz="1600" dirty="0">
                <a:solidFill>
                  <a:srgbClr val="131413"/>
                </a:solidFill>
                <a:effectLst/>
                <a:latin typeface="Times-Roman"/>
              </a:rPr>
              <a:t>] </a:t>
            </a:r>
            <a:r>
              <a:rPr lang="en-US" altLang="zh-CN" sz="1600" dirty="0" err="1">
                <a:solidFill>
                  <a:srgbClr val="131413"/>
                </a:solidFill>
                <a:effectLst/>
                <a:latin typeface="Times-Roman"/>
              </a:rPr>
              <a:t>Zhai</a:t>
            </a:r>
            <a:r>
              <a:rPr lang="en-US" altLang="zh-CN" sz="1600" dirty="0">
                <a:solidFill>
                  <a:srgbClr val="131413"/>
                </a:solidFill>
                <a:effectLst/>
                <a:latin typeface="Times-Roman"/>
              </a:rPr>
              <a:t>, M., Chen, L., Tung, F., He, J., </a:t>
            </a:r>
            <a:r>
              <a:rPr lang="en-US" altLang="zh-CN" sz="1600" dirty="0" err="1">
                <a:solidFill>
                  <a:srgbClr val="131413"/>
                </a:solidFill>
                <a:effectLst/>
                <a:latin typeface="Times-Roman"/>
              </a:rPr>
              <a:t>Nawhal</a:t>
            </a:r>
            <a:r>
              <a:rPr lang="en-US" altLang="zh-CN" sz="1600" dirty="0">
                <a:solidFill>
                  <a:srgbClr val="131413"/>
                </a:solidFill>
                <a:effectLst/>
                <a:latin typeface="Times-Roman"/>
              </a:rPr>
              <a:t>, M. &amp; Mori, G. (2019). Lifelong </a:t>
            </a:r>
            <a:r>
              <a:rPr lang="en-US" altLang="zh-CN" sz="1600" dirty="0" err="1">
                <a:solidFill>
                  <a:srgbClr val="131413"/>
                </a:solidFill>
                <a:effectLst/>
                <a:latin typeface="Times-Roman"/>
              </a:rPr>
              <a:t>gan</a:t>
            </a:r>
            <a:r>
              <a:rPr lang="en-US" altLang="zh-CN" sz="1600" dirty="0">
                <a:solidFill>
                  <a:srgbClr val="131413"/>
                </a:solidFill>
                <a:effectLst/>
                <a:latin typeface="Times-Roman"/>
              </a:rPr>
              <a:t>: Continual learning for conditional image generation. In </a:t>
            </a:r>
            <a:r>
              <a:rPr lang="en-US" altLang="zh-CN" sz="1600" i="1" dirty="0">
                <a:solidFill>
                  <a:srgbClr val="131413"/>
                </a:solidFill>
                <a:effectLst/>
                <a:latin typeface="Times-Italic"/>
              </a:rPr>
              <a:t>ICCV</a:t>
            </a:r>
            <a:r>
              <a:rPr lang="en-US" altLang="zh-CN" sz="1600" dirty="0">
                <a:solidFill>
                  <a:srgbClr val="131413"/>
                </a:solidFill>
                <a:effectLst/>
                <a:latin typeface="Times-Roman"/>
              </a:rPr>
              <a:t>.</a:t>
            </a:r>
            <a:endParaRPr lang="en-US" altLang="zh-CN" sz="1600" dirty="0">
              <a:solidFill>
                <a:srgbClr val="131413"/>
              </a:solidFill>
              <a:effectLst/>
              <a:latin typeface="Times-Roman"/>
            </a:endParaRPr>
          </a:p>
          <a:p>
            <a:r>
              <a:rPr lang="en-US" altLang="zh-CN" sz="1600" dirty="0">
                <a:solidFill>
                  <a:srgbClr val="131413"/>
                </a:solidFill>
                <a:effectLst/>
                <a:latin typeface="Times-Roman"/>
              </a:rPr>
              <a:t>[</a:t>
            </a:r>
            <a:r>
              <a:rPr lang="en-US" altLang="zh-CN" sz="1600" dirty="0">
                <a:solidFill>
                  <a:srgbClr val="FF0000"/>
                </a:solidFill>
                <a:latin typeface="Times-Roman"/>
              </a:rPr>
              <a:t>7</a:t>
            </a:r>
            <a:r>
              <a:rPr lang="en-US" altLang="zh-CN" sz="1600" dirty="0">
                <a:solidFill>
                  <a:srgbClr val="131413"/>
                </a:solidFill>
                <a:effectLst/>
                <a:latin typeface="Times-Roman"/>
              </a:rPr>
              <a:t>] Yuan, L., Tay, F. E., Li, G., Wang, T. &amp; Feng, J. (2020). Revisit </a:t>
            </a:r>
            <a:r>
              <a:rPr lang="en-US" altLang="zh-CN" sz="1600" dirty="0" err="1">
                <a:solidFill>
                  <a:srgbClr val="131413"/>
                </a:solidFill>
                <a:effectLst/>
                <a:latin typeface="Times-Roman"/>
              </a:rPr>
              <a:t>knowl</a:t>
            </a:r>
            <a:endParaRPr lang="en-US" altLang="zh-CN" sz="1600" dirty="0"/>
          </a:p>
          <a:p>
            <a:r>
              <a:rPr lang="en-US" altLang="zh-CN" sz="1600" dirty="0">
                <a:solidFill>
                  <a:srgbClr val="131413"/>
                </a:solidFill>
                <a:effectLst/>
                <a:latin typeface="Times-Roman"/>
              </a:rPr>
              <a:t>edge distillation: a teacher-free framework. In </a:t>
            </a:r>
            <a:r>
              <a:rPr lang="en-US" altLang="zh-CN" sz="1600" i="1" dirty="0">
                <a:solidFill>
                  <a:srgbClr val="131413"/>
                </a:solidFill>
                <a:effectLst/>
                <a:latin typeface="Times-Italic"/>
              </a:rPr>
              <a:t>CVPR</a:t>
            </a:r>
            <a:r>
              <a:rPr lang="en-US" altLang="zh-CN" sz="1600" dirty="0">
                <a:solidFill>
                  <a:srgbClr val="131413"/>
                </a:solidFill>
                <a:effectLst/>
                <a:latin typeface="Times-Roman"/>
              </a:rPr>
              <a:t>.</a:t>
            </a:r>
            <a:endParaRPr lang="zh-CN" altLang="en-US"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037824" y="1564877"/>
            <a:ext cx="2610570" cy="1728120"/>
          </a:xfrm>
          <a:prstGeom prst="rect">
            <a:avLst/>
          </a:prstGeom>
          <a:noFill/>
          <a:ln w="9525">
            <a:noFill/>
          </a:ln>
        </p:spPr>
      </p:pic>
      <p:sp>
        <p:nvSpPr>
          <p:cNvPr id="3" name="文本框 3"/>
          <p:cNvSpPr txBox="1"/>
          <p:nvPr/>
        </p:nvSpPr>
        <p:spPr>
          <a:xfrm>
            <a:off x="455029" y="1058172"/>
            <a:ext cx="8233941" cy="646331"/>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Ordinary knowledge distillation uses Logits with large depth models as teachers’ knowledge.</a:t>
            </a:r>
            <a:endParaRPr lang="zh-CN" altLang="en-US" dirty="0">
              <a:latin typeface="Times New Roman" panose="02020603050405020304" charset="0"/>
              <a:ea typeface="宋体" panose="02010600030101010101" pitchFamily="2" charset="-122"/>
            </a:endParaRPr>
          </a:p>
        </p:txBody>
      </p:sp>
      <p:sp>
        <p:nvSpPr>
          <p:cNvPr id="4" name="文本框 4"/>
          <p:cNvSpPr txBox="1"/>
          <p:nvPr/>
        </p:nvSpPr>
        <p:spPr>
          <a:xfrm>
            <a:off x="343262" y="3356995"/>
            <a:ext cx="8640600" cy="1477328"/>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The activation, neurons, or characteristics of the middle layer can also be used as knowledge to guide the learning of student </a:t>
            </a:r>
            <a:r>
              <a:rPr lang="en-US" altLang="zh-CN" dirty="0" err="1">
                <a:latin typeface="Times New Roman" panose="02020603050405020304" charset="0"/>
                <a:ea typeface="宋体" panose="02010600030101010101" pitchFamily="2" charset="-122"/>
              </a:rPr>
              <a:t>models.Different</a:t>
            </a:r>
            <a:r>
              <a:rPr lang="en-US" altLang="zh-CN" dirty="0">
                <a:latin typeface="Times New Roman" panose="02020603050405020304" charset="0"/>
                <a:ea typeface="宋体" panose="02010600030101010101" pitchFamily="2" charset="-122"/>
              </a:rPr>
              <a:t> activists, neurons, or sample pairs include rich information learned by teachers' models.</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ea typeface="宋体" panose="02010600030101010101" pitchFamily="2" charset="-122"/>
              </a:rPr>
              <a:t>    Different forms of knowledge: response-based knowledge, characteristic knowledge, and relationship-based knowledge.</a:t>
            </a:r>
            <a:endParaRPr lang="zh-CN" altLang="en-US" dirty="0">
              <a:latin typeface="Times New Roman" panose="02020603050405020304" charset="0"/>
              <a:ea typeface="宋体" panose="02010600030101010101" pitchFamily="2" charset="-122"/>
            </a:endParaRPr>
          </a:p>
        </p:txBody>
      </p:sp>
      <p:sp>
        <p:nvSpPr>
          <p:cNvPr id="8" name="文本框 7"/>
          <p:cNvSpPr txBox="1"/>
          <p:nvPr/>
        </p:nvSpPr>
        <p:spPr>
          <a:xfrm>
            <a:off x="3059895" y="355334"/>
            <a:ext cx="2448169" cy="584775"/>
          </a:xfrm>
          <a:prstGeom prst="rect">
            <a:avLst/>
          </a:prstGeom>
          <a:noFill/>
        </p:spPr>
        <p:txBody>
          <a:bodyPr wrap="square">
            <a:spAutoFit/>
          </a:bodyPr>
          <a:lstStyle/>
          <a:p>
            <a:r>
              <a:rPr lang="en-US" altLang="zh-CN" sz="3200" b="1" dirty="0">
                <a:solidFill>
                  <a:srgbClr val="131413"/>
                </a:solidFill>
                <a:effectLst/>
                <a:latin typeface="Times New Roman" panose="02020603050405020304" charset="0"/>
                <a:cs typeface="Times New Roman" panose="02020603050405020304" charset="0"/>
              </a:rPr>
              <a:t>Knowledge</a:t>
            </a:r>
            <a:endParaRPr lang="zh-CN" altLang="en-US" sz="3200" dirty="0">
              <a:latin typeface="Times New Roman" panose="02020603050405020304" charset="0"/>
              <a:cs typeface="Times New Roman" panose="02020603050405020304" charset="0"/>
            </a:endParaRPr>
          </a:p>
        </p:txBody>
      </p:sp>
      <p:sp>
        <p:nvSpPr>
          <p:cNvPr id="9" name="文本框 8"/>
          <p:cNvSpPr txBox="1"/>
          <p:nvPr/>
        </p:nvSpPr>
        <p:spPr>
          <a:xfrm>
            <a:off x="549497" y="5014998"/>
            <a:ext cx="8045003" cy="1569660"/>
          </a:xfrm>
          <a:prstGeom prst="rect">
            <a:avLst/>
          </a:prstGeom>
          <a:noFill/>
        </p:spPr>
        <p:txBody>
          <a:bodyPr wrap="square">
            <a:spAutoFit/>
          </a:bodyPr>
          <a:lstStyle/>
          <a:p>
            <a:r>
              <a:rPr lang="en-US" altLang="zh-CN" sz="1600" dirty="0">
                <a:latin typeface="Times New Roman" panose="02020603050405020304" charset="0"/>
                <a:ea typeface="宋体" panose="02010600030101010101" pitchFamily="2" charset="-122"/>
              </a:rPr>
              <a:t>[</a:t>
            </a:r>
            <a:r>
              <a:rPr lang="en-US" altLang="zh-CN" sz="1600" dirty="0">
                <a:solidFill>
                  <a:srgbClr val="FF0000"/>
                </a:solidFill>
                <a:latin typeface="Times New Roman" panose="02020603050405020304" charset="0"/>
                <a:ea typeface="宋体" panose="02010600030101010101" pitchFamily="2" charset="-122"/>
              </a:rPr>
              <a:t>8</a:t>
            </a:r>
            <a:r>
              <a:rPr lang="en-US" altLang="zh-CN" sz="1600" dirty="0">
                <a:latin typeface="Times New Roman" panose="02020603050405020304" charset="0"/>
                <a:ea typeface="宋体" panose="02010600030101010101" pitchFamily="2" charset="-122"/>
              </a:rPr>
              <a:t>] </a:t>
            </a:r>
            <a:r>
              <a:rPr lang="en-US" altLang="zh-CN" sz="1600" dirty="0" err="1">
                <a:solidFill>
                  <a:srgbClr val="131413"/>
                </a:solidFill>
                <a:effectLst/>
                <a:latin typeface="Times-Roman"/>
              </a:rPr>
              <a:t>Ahn</a:t>
            </a:r>
            <a:r>
              <a:rPr lang="en-US" altLang="zh-CN" sz="1600" dirty="0">
                <a:solidFill>
                  <a:srgbClr val="131413"/>
                </a:solidFill>
                <a:effectLst/>
                <a:latin typeface="Times-Roman"/>
              </a:rPr>
              <a:t>, S., Hu, S., </a:t>
            </a:r>
            <a:r>
              <a:rPr lang="en-US" altLang="zh-CN" sz="1600" dirty="0" err="1">
                <a:solidFill>
                  <a:srgbClr val="131413"/>
                </a:solidFill>
                <a:effectLst/>
                <a:latin typeface="Times-Roman"/>
              </a:rPr>
              <a:t>Damianou</a:t>
            </a:r>
            <a:r>
              <a:rPr lang="en-US" altLang="zh-CN" sz="1600" dirty="0">
                <a:solidFill>
                  <a:srgbClr val="131413"/>
                </a:solidFill>
                <a:effectLst/>
                <a:latin typeface="Times-Roman"/>
              </a:rPr>
              <a:t>, A., Lawrence, N. D., &amp; Dai, Z. (2019). Variational information distillation for knowledge transfer. In </a:t>
            </a:r>
            <a:r>
              <a:rPr lang="en-US" altLang="zh-CN" sz="1600" i="1" dirty="0">
                <a:solidFill>
                  <a:srgbClr val="131413"/>
                </a:solidFill>
                <a:effectLst/>
                <a:latin typeface="Times-Italic"/>
              </a:rPr>
              <a:t>CVPR</a:t>
            </a:r>
            <a:r>
              <a:rPr lang="en-US" altLang="zh-CN" sz="1600" dirty="0">
                <a:solidFill>
                  <a:srgbClr val="131413"/>
                </a:solidFill>
                <a:effectLst/>
                <a:latin typeface="Times-Roman"/>
              </a:rPr>
              <a:t>.</a:t>
            </a:r>
            <a:endParaRPr lang="en-US" altLang="zh-CN" sz="1600" dirty="0">
              <a:solidFill>
                <a:srgbClr val="131413"/>
              </a:solidFill>
              <a:effectLst/>
              <a:latin typeface="Times-Roman"/>
            </a:endParaRPr>
          </a:p>
          <a:p>
            <a:r>
              <a:rPr lang="en-US" altLang="zh-CN" sz="1600" dirty="0">
                <a:latin typeface="Times New Roman" panose="02020603050405020304" charset="0"/>
                <a:ea typeface="宋体" panose="02010600030101010101" pitchFamily="2" charset="-122"/>
              </a:rPr>
              <a:t>[</a:t>
            </a:r>
            <a:r>
              <a:rPr lang="en-US" altLang="zh-CN" sz="1600" dirty="0">
                <a:solidFill>
                  <a:srgbClr val="FF0000"/>
                </a:solidFill>
                <a:latin typeface="Times New Roman" panose="02020603050405020304" charset="0"/>
                <a:ea typeface="宋体" panose="02010600030101010101" pitchFamily="2" charset="-122"/>
              </a:rPr>
              <a:t>9</a:t>
            </a:r>
            <a:r>
              <a:rPr lang="en-US" altLang="zh-CN" sz="1600" dirty="0">
                <a:latin typeface="Times New Roman" panose="02020603050405020304" charset="0"/>
                <a:ea typeface="宋体" panose="02010600030101010101" pitchFamily="2" charset="-122"/>
              </a:rPr>
              <a:t>] </a:t>
            </a:r>
            <a:r>
              <a:rPr lang="en-US" altLang="zh-CN" sz="1600" dirty="0">
                <a:solidFill>
                  <a:srgbClr val="131413"/>
                </a:solidFill>
                <a:effectLst/>
                <a:latin typeface="Times-Roman"/>
              </a:rPr>
              <a:t>Tung, F., &amp; Mori, G. (2019). Similarity-preserving knowledge distillation. In </a:t>
            </a:r>
            <a:r>
              <a:rPr lang="en-US" altLang="zh-CN" sz="1600" i="1" dirty="0">
                <a:solidFill>
                  <a:srgbClr val="131413"/>
                </a:solidFill>
                <a:effectLst/>
                <a:latin typeface="Times-Italic"/>
              </a:rPr>
              <a:t>ICCV</a:t>
            </a:r>
            <a:r>
              <a:rPr lang="en-US" altLang="zh-CN" sz="1600" dirty="0">
                <a:solidFill>
                  <a:srgbClr val="131413"/>
                </a:solidFill>
                <a:effectLst/>
                <a:latin typeface="Times-Roman"/>
              </a:rPr>
              <a:t>.</a:t>
            </a:r>
            <a:endParaRPr lang="en-US" altLang="zh-CN" sz="1600" dirty="0">
              <a:solidFill>
                <a:srgbClr val="131413"/>
              </a:solidFill>
              <a:effectLst/>
              <a:latin typeface="Times-Roman"/>
            </a:endParaRPr>
          </a:p>
          <a:p>
            <a:r>
              <a:rPr lang="en-US" altLang="zh-CN" sz="1600" dirty="0">
                <a:latin typeface="Times New Roman" panose="02020603050405020304" charset="0"/>
                <a:ea typeface="宋体" panose="02010600030101010101" pitchFamily="2" charset="-122"/>
              </a:rPr>
              <a:t>[</a:t>
            </a:r>
            <a:r>
              <a:rPr lang="en-US" altLang="zh-CN" sz="1600" dirty="0">
                <a:solidFill>
                  <a:srgbClr val="FF0000"/>
                </a:solidFill>
                <a:latin typeface="Times New Roman" panose="02020603050405020304" charset="0"/>
              </a:rPr>
              <a:t>10</a:t>
            </a:r>
            <a:r>
              <a:rPr lang="en-US" altLang="zh-CN" sz="1600" dirty="0">
                <a:latin typeface="Times New Roman" panose="02020603050405020304" charset="0"/>
                <a:ea typeface="宋体" panose="02010600030101010101" pitchFamily="2" charset="-122"/>
              </a:rPr>
              <a:t>] </a:t>
            </a:r>
            <a:r>
              <a:rPr lang="en-US" altLang="zh-CN" sz="1600" dirty="0">
                <a:solidFill>
                  <a:srgbClr val="131413"/>
                </a:solidFill>
                <a:effectLst/>
                <a:latin typeface="Times-Roman"/>
              </a:rPr>
              <a:t>Liu, J., Wen, D., Gao, H., Tao, W., Chen, T. W., </a:t>
            </a:r>
            <a:r>
              <a:rPr lang="en-US" altLang="zh-CN" sz="1600" dirty="0" err="1">
                <a:solidFill>
                  <a:srgbClr val="131413"/>
                </a:solidFill>
                <a:effectLst/>
                <a:latin typeface="Times-Roman"/>
              </a:rPr>
              <a:t>Osa</a:t>
            </a:r>
            <a:r>
              <a:rPr lang="en-US" altLang="zh-CN" sz="1600" dirty="0">
                <a:solidFill>
                  <a:srgbClr val="131413"/>
                </a:solidFill>
                <a:effectLst/>
                <a:latin typeface="Times-Roman"/>
              </a:rPr>
              <a:t>, K., et al. (2019c). </a:t>
            </a:r>
            <a:endParaRPr lang="en-US" altLang="zh-CN" sz="1600" dirty="0"/>
          </a:p>
          <a:p>
            <a:r>
              <a:rPr lang="en-US" altLang="zh-CN" sz="1600" dirty="0">
                <a:solidFill>
                  <a:srgbClr val="131413"/>
                </a:solidFill>
                <a:effectLst/>
                <a:latin typeface="Times-Roman"/>
              </a:rPr>
              <a:t>Knowledge representing: </a:t>
            </a:r>
            <a:r>
              <a:rPr lang="en-US" altLang="zh-CN" sz="1600" dirty="0" err="1">
                <a:solidFill>
                  <a:srgbClr val="131413"/>
                </a:solidFill>
                <a:effectLst/>
                <a:latin typeface="Times-Roman"/>
              </a:rPr>
              <a:t>effificient</a:t>
            </a:r>
            <a:r>
              <a:rPr lang="en-US" altLang="zh-CN" sz="1600" dirty="0">
                <a:solidFill>
                  <a:srgbClr val="131413"/>
                </a:solidFill>
                <a:effectLst/>
                <a:latin typeface="Times-Roman"/>
              </a:rPr>
              <a:t>, sparse representation of prior knowledge for knowledge distillation. In </a:t>
            </a:r>
            <a:r>
              <a:rPr lang="en-US" altLang="zh-CN" sz="1600" i="1" dirty="0">
                <a:solidFill>
                  <a:srgbClr val="131413"/>
                </a:solidFill>
                <a:effectLst/>
                <a:latin typeface="Times-Italic"/>
              </a:rPr>
              <a:t>CVPRW</a:t>
            </a:r>
            <a:r>
              <a:rPr lang="en-US" altLang="zh-CN" sz="1600" dirty="0">
                <a:solidFill>
                  <a:srgbClr val="131413"/>
                </a:solidFill>
                <a:effectLst/>
                <a:latin typeface="Times-Roman"/>
              </a:rPr>
              <a:t>.</a:t>
            </a:r>
            <a:endParaRPr lang="zh-CN" altLang="en-US"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2123831" y="5580875"/>
            <a:ext cx="5256364" cy="646331"/>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cs typeface="Times New Roman" panose="02020603050405020304" charset="0"/>
              </a:rPr>
              <a:t>The intuitive example diagram of different categories of knowledge in the teacher model.</a:t>
            </a:r>
            <a:endParaRPr lang="zh-CN" altLang="en-US" dirty="0">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1"/>
          <a:stretch>
            <a:fillRect/>
          </a:stretch>
        </p:blipFill>
        <p:spPr>
          <a:xfrm>
            <a:off x="1528762" y="764815"/>
            <a:ext cx="6530975" cy="447675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92138" y="920750"/>
            <a:ext cx="7961312" cy="1477328"/>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Response-based Knowledge </a:t>
            </a:r>
            <a:r>
              <a:rPr lang="en-US" altLang="zh-CN" dirty="0">
                <a:latin typeface="Times New Roman" panose="02020603050405020304" charset="0"/>
                <a:ea typeface="宋体" panose="02010600030101010101" pitchFamily="2" charset="-122"/>
              </a:rPr>
              <a:t>usually refers to the nerve response of the last output layer of the teacher model. The main idea is to directly simulate the final prediction of the teacher model.</a:t>
            </a:r>
            <a:endParaRPr lang="zh-CN" altLang="en-US" dirty="0">
              <a:latin typeface="Times New Roman" panose="02020603050405020304" charset="0"/>
              <a:ea typeface="宋体" panose="02010600030101010101" pitchFamily="2" charset="-122"/>
            </a:endParaRPr>
          </a:p>
          <a:p>
            <a:endParaRPr lang="zh-CN" altLang="en-US" dirty="0">
              <a:latin typeface="Times New Roman" panose="02020603050405020304" charset="0"/>
              <a:ea typeface="宋体" panose="02010600030101010101" pitchFamily="2" charset="-122"/>
            </a:endParaRPr>
          </a:p>
          <a:p>
            <a:endParaRPr lang="zh-CN" altLang="en-US" dirty="0">
              <a:latin typeface="Times New Roman" panose="0202060305040502030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025650" y="3897313"/>
            <a:ext cx="5508625" cy="2039937"/>
          </a:xfrm>
          <a:prstGeom prst="rect">
            <a:avLst/>
          </a:prstGeom>
          <a:noFill/>
          <a:ln w="9525">
            <a:noFill/>
          </a:ln>
        </p:spPr>
      </p:pic>
      <p:pic>
        <p:nvPicPr>
          <p:cNvPr id="4" name="图片 3"/>
          <p:cNvPicPr>
            <a:picLocks noChangeAspect="1"/>
          </p:cNvPicPr>
          <p:nvPr/>
        </p:nvPicPr>
        <p:blipFill>
          <a:blip r:embed="rId2"/>
          <a:stretch>
            <a:fillRect/>
          </a:stretch>
        </p:blipFill>
        <p:spPr>
          <a:xfrm>
            <a:off x="2244725" y="1907540"/>
            <a:ext cx="5426710" cy="488315"/>
          </a:xfrm>
          <a:prstGeom prst="rect">
            <a:avLst/>
          </a:prstGeom>
          <a:noFill/>
          <a:ln w="9525">
            <a:noFill/>
          </a:ln>
        </p:spPr>
      </p:pic>
      <p:sp>
        <p:nvSpPr>
          <p:cNvPr id="5" name="文本框 5"/>
          <p:cNvSpPr txBox="1"/>
          <p:nvPr/>
        </p:nvSpPr>
        <p:spPr>
          <a:xfrm>
            <a:off x="592138" y="2724265"/>
            <a:ext cx="7962900" cy="920750"/>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dirty="0">
                <a:latin typeface="Times New Roman" panose="02020603050405020304" charset="0"/>
                <a:ea typeface="宋体" panose="02010600030101010101" pitchFamily="2" charset="-122"/>
              </a:rPr>
              <a:t>where L</a:t>
            </a:r>
            <a:r>
              <a:rPr lang="zh-CN" altLang="en-US" baseline="-25000" dirty="0">
                <a:latin typeface="Times New Roman" panose="02020603050405020304" charset="0"/>
                <a:ea typeface="宋体" panose="02010600030101010101" pitchFamily="2" charset="-122"/>
              </a:rPr>
              <a:t>R</a:t>
            </a:r>
            <a:r>
              <a:rPr lang="zh-CN" altLang="en-US" dirty="0">
                <a:latin typeface="Times New Roman" panose="02020603050405020304" charset="0"/>
                <a:ea typeface="宋体" panose="02010600030101010101" pitchFamily="2" charset="-122"/>
              </a:rPr>
              <a:t>(.) indicates the divergence loss of logits, and z</a:t>
            </a:r>
            <a:r>
              <a:rPr lang="zh-CN" altLang="en-US" baseline="-25000" dirty="0">
                <a:latin typeface="Times New Roman" panose="02020603050405020304" charset="0"/>
                <a:ea typeface="宋体" panose="02010600030101010101" pitchFamily="2" charset="-122"/>
              </a:rPr>
              <a:t>t</a:t>
            </a:r>
            <a:r>
              <a:rPr lang="en-US" altLang="zh-CN" dirty="0">
                <a:latin typeface="Times New Roman" panose="02020603050405020304" charset="0"/>
                <a:ea typeface="宋体" panose="02010600030101010101" pitchFamily="2" charset="-122"/>
              </a:rPr>
              <a:t> </a:t>
            </a:r>
            <a:r>
              <a:rPr lang="zh-CN" altLang="en-US" dirty="0">
                <a:latin typeface="Times New Roman" panose="02020603050405020304" charset="0"/>
                <a:ea typeface="宋体" panose="02010600030101010101" pitchFamily="2" charset="-122"/>
              </a:rPr>
              <a:t>and z</a:t>
            </a:r>
            <a:r>
              <a:rPr lang="zh-CN" altLang="en-US" baseline="-25000" dirty="0">
                <a:latin typeface="Times New Roman" panose="02020603050405020304" charset="0"/>
                <a:ea typeface="宋体" panose="02010600030101010101" pitchFamily="2" charset="-122"/>
              </a:rPr>
              <a:t>s</a:t>
            </a:r>
            <a:r>
              <a:rPr lang="zh-CN" altLang="en-US" dirty="0">
                <a:latin typeface="Times New Roman" panose="02020603050405020304" charset="0"/>
                <a:ea typeface="宋体" panose="02010600030101010101" pitchFamily="2" charset="-122"/>
              </a:rPr>
              <a:t> are logits of teacher and student, respectively. A</a:t>
            </a:r>
            <a:r>
              <a:rPr lang="en-US" altLang="zh-CN" dirty="0">
                <a:latin typeface="Times New Roman" panose="02020603050405020304" charset="0"/>
                <a:ea typeface="宋体" panose="02010600030101010101" pitchFamily="2" charset="-122"/>
              </a:rPr>
              <a:t> </a:t>
            </a:r>
            <a:r>
              <a:rPr lang="zh-CN" altLang="en-US" dirty="0">
                <a:latin typeface="Times New Roman" panose="02020603050405020304" charset="0"/>
                <a:ea typeface="宋体" panose="02010600030101010101" pitchFamily="2" charset="-122"/>
              </a:rPr>
              <a:t>typical response-based KD model is shown in </a:t>
            </a:r>
            <a:r>
              <a:rPr lang="en-US" altLang="zh-CN" dirty="0">
                <a:latin typeface="Times New Roman" panose="02020603050405020304" charset="0"/>
                <a:ea typeface="宋体" panose="02010600030101010101" pitchFamily="2" charset="-122"/>
              </a:rPr>
              <a:t>the following figure</a:t>
            </a:r>
            <a:r>
              <a:rPr lang="zh-CN" altLang="en-US" dirty="0">
                <a:latin typeface="Times New Roman" panose="02020603050405020304" charset="0"/>
                <a:ea typeface="宋体" panose="02010600030101010101" pitchFamily="2" charset="-122"/>
              </a:rPr>
              <a:t>.</a:t>
            </a:r>
            <a:endParaRPr lang="zh-CN" altLang="en-US" dirty="0">
              <a:latin typeface="Times New Roman" panose="0202060305040502030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655637" y="548800"/>
            <a:ext cx="7832725" cy="923330"/>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The most popular response-based image classification knowledge is called soft target. Specifically, the soft goal is to enter the probability of the class, which can be estimated to be:</a:t>
            </a:r>
            <a:endParaRPr lang="en-US" altLang="zh-CN" dirty="0">
              <a:latin typeface="Times New Roman" panose="0202060305040502030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433637" y="1488600"/>
            <a:ext cx="4745037" cy="647700"/>
          </a:xfrm>
          <a:prstGeom prst="rect">
            <a:avLst/>
          </a:prstGeom>
          <a:noFill/>
          <a:ln w="9525">
            <a:noFill/>
          </a:ln>
        </p:spPr>
      </p:pic>
      <p:pic>
        <p:nvPicPr>
          <p:cNvPr id="4" name="图片 3"/>
          <p:cNvPicPr>
            <a:picLocks noChangeAspect="1"/>
          </p:cNvPicPr>
          <p:nvPr/>
        </p:nvPicPr>
        <p:blipFill>
          <a:blip r:embed="rId2"/>
          <a:stretch>
            <a:fillRect/>
          </a:stretch>
        </p:blipFill>
        <p:spPr>
          <a:xfrm>
            <a:off x="2433637" y="2283938"/>
            <a:ext cx="4745037" cy="390525"/>
          </a:xfrm>
          <a:prstGeom prst="rect">
            <a:avLst/>
          </a:prstGeom>
          <a:noFill/>
          <a:ln w="9525">
            <a:noFill/>
          </a:ln>
        </p:spPr>
      </p:pic>
      <p:sp>
        <p:nvSpPr>
          <p:cNvPr id="5" name="文本框 6"/>
          <p:cNvSpPr txBox="1"/>
          <p:nvPr/>
        </p:nvSpPr>
        <p:spPr>
          <a:xfrm>
            <a:off x="655637" y="2845913"/>
            <a:ext cx="7831137" cy="368300"/>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dirty="0">
                <a:latin typeface="Times New Roman" panose="02020603050405020304" charset="0"/>
                <a:ea typeface="宋体" panose="02010600030101010101" pitchFamily="2" charset="-122"/>
              </a:rPr>
              <a:t>where T is a temperature factor to control the importance of each soft target.</a:t>
            </a:r>
            <a:endParaRPr lang="zh-CN" altLang="en-US" dirty="0">
              <a:latin typeface="Times New Roman" panose="02020603050405020304" charset="0"/>
              <a:ea typeface="宋体" panose="02010600030101010101" pitchFamily="2" charset="-122"/>
            </a:endParaRPr>
          </a:p>
        </p:txBody>
      </p:sp>
      <p:sp>
        <p:nvSpPr>
          <p:cNvPr id="6" name="文本框 7"/>
          <p:cNvSpPr txBox="1"/>
          <p:nvPr/>
        </p:nvSpPr>
        <p:spPr>
          <a:xfrm>
            <a:off x="690562" y="3352325"/>
            <a:ext cx="7796212" cy="646113"/>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The figure below gives the benchmark model of Vanilla Knowledge Distillation, which is a combination of distillation and student losses.</a:t>
            </a:r>
            <a:endParaRPr lang="zh-CN" altLang="en-US" dirty="0">
              <a:latin typeface="Times New Roman" panose="02020603050405020304" charset="0"/>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251700" y="4320856"/>
            <a:ext cx="8470900" cy="2097087"/>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1739" y="5950889"/>
            <a:ext cx="8048625" cy="646331"/>
          </a:xfrm>
          <a:prstGeom prst="rect">
            <a:avLst/>
          </a:prstGeom>
          <a:noFill/>
        </p:spPr>
        <p:txBody>
          <a:bodyPr wrap="square">
            <a:spAutoFit/>
          </a:bodyPr>
          <a:lstStyle/>
          <a:p>
            <a:r>
              <a:rPr lang="en-US" altLang="zh-CN" dirty="0">
                <a:solidFill>
                  <a:srgbClr val="131413"/>
                </a:solidFill>
                <a:latin typeface="Times-Roman"/>
              </a:rPr>
              <a:t>[</a:t>
            </a:r>
            <a:r>
              <a:rPr lang="en-US" altLang="zh-CN" dirty="0">
                <a:solidFill>
                  <a:srgbClr val="FF0000"/>
                </a:solidFill>
                <a:latin typeface="Times-Roman"/>
              </a:rPr>
              <a:t>11</a:t>
            </a:r>
            <a:r>
              <a:rPr lang="en-US" altLang="zh-CN" dirty="0">
                <a:solidFill>
                  <a:srgbClr val="131413"/>
                </a:solidFill>
                <a:latin typeface="Times-Roman"/>
              </a:rPr>
              <a:t>]</a:t>
            </a:r>
            <a:r>
              <a:rPr lang="zh-CN" altLang="en-US" dirty="0">
                <a:solidFill>
                  <a:srgbClr val="131413"/>
                </a:solidFill>
                <a:latin typeface="Times-Roman"/>
              </a:rPr>
              <a:t> </a:t>
            </a:r>
            <a:r>
              <a:rPr lang="en-US" altLang="zh-CN" sz="1800" dirty="0">
                <a:solidFill>
                  <a:srgbClr val="131413"/>
                </a:solidFill>
                <a:effectLst/>
                <a:latin typeface="Times-Roman"/>
              </a:rPr>
              <a:t>Romero, A., Ballas, N., </a:t>
            </a:r>
            <a:r>
              <a:rPr lang="en-US" altLang="zh-CN" sz="1800" dirty="0" err="1">
                <a:solidFill>
                  <a:srgbClr val="131413"/>
                </a:solidFill>
                <a:effectLst/>
                <a:latin typeface="Times-Roman"/>
              </a:rPr>
              <a:t>Kahou</a:t>
            </a:r>
            <a:r>
              <a:rPr lang="en-US" altLang="zh-CN" sz="1800" dirty="0">
                <a:solidFill>
                  <a:srgbClr val="131413"/>
                </a:solidFill>
                <a:effectLst/>
                <a:latin typeface="Times-Roman"/>
              </a:rPr>
              <a:t>, S. E., </a:t>
            </a:r>
            <a:r>
              <a:rPr lang="en-US" altLang="zh-CN" sz="1800" dirty="0" err="1">
                <a:solidFill>
                  <a:srgbClr val="131413"/>
                </a:solidFill>
                <a:effectLst/>
                <a:latin typeface="Times-Roman"/>
              </a:rPr>
              <a:t>Chassang</a:t>
            </a:r>
            <a:r>
              <a:rPr lang="en-US" altLang="zh-CN" sz="1800" dirty="0">
                <a:solidFill>
                  <a:srgbClr val="131413"/>
                </a:solidFill>
                <a:effectLst/>
                <a:latin typeface="Times-Roman"/>
              </a:rPr>
              <a:t>, A., </a:t>
            </a:r>
            <a:r>
              <a:rPr lang="en-US" altLang="zh-CN" sz="1800" dirty="0" err="1">
                <a:solidFill>
                  <a:srgbClr val="131413"/>
                </a:solidFill>
                <a:effectLst/>
                <a:latin typeface="Times-Roman"/>
              </a:rPr>
              <a:t>Gatta</a:t>
            </a:r>
            <a:r>
              <a:rPr lang="en-US" altLang="zh-CN" sz="1800" dirty="0">
                <a:solidFill>
                  <a:srgbClr val="131413"/>
                </a:solidFill>
                <a:effectLst/>
                <a:latin typeface="Times-Roman"/>
              </a:rPr>
              <a:t>, C., &amp; </a:t>
            </a:r>
            <a:r>
              <a:rPr lang="en-US" altLang="zh-CN" sz="1800" dirty="0" err="1">
                <a:solidFill>
                  <a:srgbClr val="131413"/>
                </a:solidFill>
                <a:effectLst/>
                <a:latin typeface="Times-Roman"/>
              </a:rPr>
              <a:t>Bengio</a:t>
            </a:r>
            <a:r>
              <a:rPr lang="en-US" altLang="zh-CN" sz="1800" dirty="0">
                <a:solidFill>
                  <a:srgbClr val="131413"/>
                </a:solidFill>
                <a:effectLst/>
                <a:latin typeface="Times-Roman"/>
              </a:rPr>
              <a:t>, </a:t>
            </a:r>
            <a:endParaRPr lang="en-US" altLang="zh-CN" dirty="0"/>
          </a:p>
          <a:p>
            <a:r>
              <a:rPr lang="en-US" altLang="zh-CN" sz="1800" dirty="0">
                <a:solidFill>
                  <a:srgbClr val="131413"/>
                </a:solidFill>
                <a:effectLst/>
                <a:latin typeface="Times-Roman"/>
              </a:rPr>
              <a:t>Y. (2015). </a:t>
            </a:r>
            <a:r>
              <a:rPr lang="en-US" altLang="zh-CN" sz="1800" dirty="0" err="1">
                <a:solidFill>
                  <a:srgbClr val="131413"/>
                </a:solidFill>
                <a:effectLst/>
                <a:latin typeface="Times-Roman"/>
              </a:rPr>
              <a:t>Fitnets</a:t>
            </a:r>
            <a:r>
              <a:rPr lang="en-US" altLang="zh-CN" sz="1800" dirty="0">
                <a:solidFill>
                  <a:srgbClr val="131413"/>
                </a:solidFill>
                <a:effectLst/>
                <a:latin typeface="Times-Roman"/>
              </a:rPr>
              <a:t>: Hints for thin deep nets. In </a:t>
            </a:r>
            <a:r>
              <a:rPr lang="en-US" altLang="zh-CN" sz="1800" i="1" dirty="0">
                <a:solidFill>
                  <a:srgbClr val="131413"/>
                </a:solidFill>
                <a:effectLst/>
                <a:latin typeface="Times-Italic"/>
              </a:rPr>
              <a:t>ICLR</a:t>
            </a:r>
            <a:r>
              <a:rPr lang="en-US" altLang="zh-CN" sz="1800" dirty="0">
                <a:solidFill>
                  <a:srgbClr val="131413"/>
                </a:solidFill>
                <a:effectLst/>
                <a:latin typeface="Times-Roman"/>
              </a:rPr>
              <a:t>.</a:t>
            </a:r>
            <a:endParaRPr lang="zh-CN" altLang="en-US" dirty="0"/>
          </a:p>
        </p:txBody>
      </p:sp>
      <p:sp>
        <p:nvSpPr>
          <p:cNvPr id="3" name="文本框 5"/>
          <p:cNvSpPr txBox="1"/>
          <p:nvPr/>
        </p:nvSpPr>
        <p:spPr>
          <a:xfrm>
            <a:off x="541738" y="620805"/>
            <a:ext cx="8048625" cy="3970318"/>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The response-based knowledge is direct, and the effectiveness of the soft target is similar to smooth or regularized label. However, the response-based knowledge usually depends on the last layer of output.</a:t>
            </a:r>
            <a:endParaRPr lang="en-US" altLang="zh-CN" dirty="0">
              <a:latin typeface="Times New Roman" panose="02020603050405020304" charset="0"/>
              <a:ea typeface="宋体" panose="02010600030101010101" pitchFamily="2" charset="-122"/>
            </a:endParaRPr>
          </a:p>
          <a:p>
            <a:endParaRPr lang="en-US" altLang="zh-CN" b="1" dirty="0">
              <a:latin typeface="Times New Roman" panose="02020603050405020304" charset="0"/>
            </a:endParaRPr>
          </a:p>
          <a:p>
            <a:r>
              <a:rPr lang="en-US" altLang="zh-CN" b="1" dirty="0">
                <a:latin typeface="Times New Roman" panose="02020603050405020304" charset="0"/>
              </a:rPr>
              <a:t>     Feature-based knowledge based on features: </a:t>
            </a:r>
            <a:r>
              <a:rPr lang="en-US" altLang="zh-CN" dirty="0">
                <a:latin typeface="Times New Roman" panose="02020603050405020304" charset="0"/>
              </a:rPr>
              <a:t>deep neural networks are good at learning multi-level characteristics as the abstraction increases, which is called learning. Therefore, for the output of the last layer and the output of the middle layer (that is, the feature diagram), it can be used as the knowledge of monitoring student model training. Specifically, characteristic knowledge from the middle layer is expanded for response-based knowledge, especially for the thinner and deeper networks.</a:t>
            </a:r>
            <a:endParaRPr lang="en-US" altLang="zh-CN" dirty="0">
              <a:latin typeface="Times New Roman" panose="02020603050405020304" charset="0"/>
            </a:endParaRPr>
          </a:p>
          <a:p>
            <a:r>
              <a:rPr lang="en-US" altLang="zh-CN" dirty="0">
                <a:latin typeface="Times New Roman" panose="02020603050405020304" charset="0"/>
              </a:rPr>
              <a:t>        The middle indicates that first introduce it in </a:t>
            </a:r>
            <a:r>
              <a:rPr lang="en-US" altLang="zh-CN" dirty="0" err="1">
                <a:latin typeface="Times New Roman" panose="02020603050405020304" charset="0"/>
              </a:rPr>
              <a:t>Fitnets</a:t>
            </a:r>
            <a:r>
              <a:rPr lang="en-US" altLang="zh-CN" dirty="0">
                <a:latin typeface="Times New Roman" panose="02020603050405020304" charset="0"/>
              </a:rPr>
              <a:t> to provide prompts to improve the training of student models. The main idea is to directly match the characteristics of teachers and students.</a:t>
            </a:r>
            <a:endParaRPr lang="zh-CN" altLang="en-US" dirty="0">
              <a:latin typeface="Times New Roman" panose="0202060305040502030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99745" y="2305615"/>
            <a:ext cx="7344510" cy="2246769"/>
          </a:xfrm>
          <a:prstGeom prst="rect">
            <a:avLst/>
          </a:prstGeom>
          <a:noFill/>
        </p:spPr>
        <p:txBody>
          <a:bodyPr wrap="square">
            <a:spAutoFit/>
          </a:bodyPr>
          <a:lstStyle/>
          <a:p>
            <a:pPr algn="just"/>
            <a:r>
              <a:rPr lang="en-US" altLang="zh-CN" sz="2000" b="1" dirty="0">
                <a:latin typeface="Times New Roman" panose="02020603050405020304" charset="0"/>
              </a:rPr>
              <a:t>Search Space. </a:t>
            </a:r>
            <a:r>
              <a:rPr lang="en-US" altLang="zh-CN" sz="2000" dirty="0">
                <a:latin typeface="Times New Roman" panose="02020603050405020304" charset="0"/>
              </a:rPr>
              <a:t>The search space defines which architectures can be represented in principle. Incorporating </a:t>
            </a:r>
            <a:r>
              <a:rPr lang="en-US" altLang="zh-CN" sz="2000" dirty="0">
                <a:solidFill>
                  <a:srgbClr val="FF0000"/>
                </a:solidFill>
                <a:latin typeface="Times New Roman" panose="02020603050405020304" charset="0"/>
              </a:rPr>
              <a:t>prior knowledge </a:t>
            </a:r>
            <a:r>
              <a:rPr lang="en-US" altLang="zh-CN" sz="2000" dirty="0">
                <a:latin typeface="Times New Roman" panose="02020603050405020304" charset="0"/>
              </a:rPr>
              <a:t>about typical properties of architectures well-suited for a task can reduce the size of the search space and simplify the search. However, this also introduces a human bias, which may prevent finding novel architectural building blocks that go beyond the current human knowledge.</a:t>
            </a:r>
            <a:endParaRPr lang="zh-CN" altLang="en-US" sz="2000" dirty="0">
              <a:latin typeface="Times New Roman" panose="02020603050405020304" charset="0"/>
            </a:endParaRPr>
          </a:p>
        </p:txBody>
      </p:sp>
      <p:sp>
        <p:nvSpPr>
          <p:cNvPr id="2" name="标题 1"/>
          <p:cNvSpPr>
            <a:spLocks noGrp="1"/>
          </p:cNvSpPr>
          <p:nvPr/>
        </p:nvSpPr>
        <p:spPr>
          <a:xfrm>
            <a:off x="1043755" y="404790"/>
            <a:ext cx="6507975" cy="995838"/>
          </a:xfrm>
          <a:prstGeom prst="rect">
            <a:avLst/>
          </a:prstGeom>
          <a:noFill/>
          <a:ln w="9525">
            <a:noFill/>
          </a:ln>
        </p:spPr>
        <p:txBody>
          <a:bodyPr anchor="ctr" anchorCtr="0"/>
          <a:lstStyle/>
          <a:p>
            <a:pPr algn="ctr"/>
            <a:r>
              <a:rPr lang="en-US" altLang="zh-CN" sz="3200" b="1" dirty="0">
                <a:solidFill>
                  <a:schemeClr val="tx2"/>
                </a:solidFill>
                <a:latin typeface="Times New Roman" panose="02020603050405020304" charset="0"/>
              </a:rPr>
              <a:t>Three Dimensions</a:t>
            </a:r>
            <a:endParaRPr lang="en-US" altLang="zh-CN" sz="4000" b="1" dirty="0">
              <a:solidFill>
                <a:schemeClr val="tx2"/>
              </a:solidFill>
              <a:latin typeface="Times New Roman" panose="0202060305040502030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95312" y="209825"/>
            <a:ext cx="7953375" cy="2308324"/>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dirty="0">
                <a:latin typeface="Times New Roman" panose="02020603050405020304" charset="0"/>
                <a:ea typeface="宋体" panose="02010600030101010101" pitchFamily="2" charset="-122"/>
              </a:rPr>
              <a:t>    </a:t>
            </a:r>
            <a:r>
              <a:rPr lang="en-US" altLang="zh-CN" dirty="0">
                <a:solidFill>
                  <a:srgbClr val="FF0000"/>
                </a:solidFill>
                <a:latin typeface="Times New Roman" panose="02020603050405020304" charset="0"/>
                <a:ea typeface="宋体" panose="02010600030101010101" pitchFamily="2" charset="-122"/>
              </a:rPr>
              <a:t>Main ideas</a:t>
            </a:r>
            <a:r>
              <a:rPr lang="en-US" altLang="zh-CN" dirty="0">
                <a:latin typeface="Times New Roman" panose="02020603050405020304" charset="0"/>
                <a:ea typeface="宋体" panose="02010600030101010101" pitchFamily="2" charset="-122"/>
              </a:rPr>
              <a:t>: directly match the characteristics of teachers and students.</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ea typeface="宋体" panose="02010600030101010101" pitchFamily="2" charset="-122"/>
              </a:rPr>
              <a:t>    </a:t>
            </a:r>
            <a:r>
              <a:rPr lang="en-US" altLang="zh-CN" dirty="0" err="1">
                <a:latin typeface="Times New Roman" panose="02020603050405020304" charset="0"/>
              </a:rPr>
              <a:t>Z</a:t>
            </a:r>
            <a:r>
              <a:rPr lang="en-US" altLang="zh-CN" dirty="0" err="1">
                <a:latin typeface="Times New Roman" panose="02020603050405020304" charset="0"/>
                <a:ea typeface="宋体" panose="02010600030101010101" pitchFamily="2" charset="-122"/>
              </a:rPr>
              <a:t>agoruyko</a:t>
            </a:r>
            <a:r>
              <a:rPr lang="en-US" altLang="zh-CN" dirty="0">
                <a:latin typeface="Times New Roman" panose="02020603050405020304" charset="0"/>
                <a:ea typeface="宋体" panose="02010600030101010101" pitchFamily="2" charset="-122"/>
              </a:rPr>
              <a:t> &amp; </a:t>
            </a:r>
            <a:r>
              <a:rPr lang="en-US" altLang="zh-CN" dirty="0" err="1">
                <a:latin typeface="Times New Roman" panose="02020603050405020304" charset="0"/>
                <a:ea typeface="宋体" panose="02010600030101010101" pitchFamily="2" charset="-122"/>
              </a:rPr>
              <a:t>komodakis</a:t>
            </a:r>
            <a:r>
              <a:rPr lang="en-US" altLang="zh-CN" dirty="0">
                <a:latin typeface="Times New Roman" panose="02020603050405020304" charset="0"/>
                <a:ea typeface="宋体" panose="02010600030101010101" pitchFamily="2" charset="-122"/>
              </a:rPr>
              <a:t> derives a "attention map" from the original feature map to express knowledge. Kim et al. introduced the so-called "factor" as a more easy-to -understand intermediary form. In order to reduce the gap between teachers and students, </a:t>
            </a:r>
            <a:r>
              <a:rPr lang="en-US" altLang="zh-CN" dirty="0" err="1">
                <a:latin typeface="Times New Roman" panose="02020603050405020304" charset="0"/>
                <a:ea typeface="宋体" panose="02010600030101010101" pitchFamily="2" charset="-122"/>
              </a:rPr>
              <a:t>Jin</a:t>
            </a:r>
            <a:r>
              <a:rPr lang="en-US" altLang="zh-CN" dirty="0">
                <a:latin typeface="Times New Roman" panose="02020603050405020304" charset="0"/>
                <a:ea typeface="宋体" panose="02010600030101010101" pitchFamily="2" charset="-122"/>
              </a:rPr>
              <a:t> et al. proposed path constraint clue learning. The study can supervise the students through the output of the teacher's clue layer.</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ea typeface="宋体" panose="02010600030101010101" pitchFamily="2" charset="-122"/>
              </a:rPr>
              <a:t>         Generally speaking, the distillation loss of characteristic knowledge transfer can be expressed as</a:t>
            </a:r>
            <a:endParaRPr lang="zh-CN" altLang="en-US" dirty="0">
              <a:latin typeface="Times New Roman" panose="0202060305040502030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787273" y="2564940"/>
            <a:ext cx="4745038" cy="457200"/>
          </a:xfrm>
          <a:prstGeom prst="rect">
            <a:avLst/>
          </a:prstGeom>
          <a:noFill/>
          <a:ln w="9525">
            <a:noFill/>
          </a:ln>
        </p:spPr>
      </p:pic>
      <p:sp>
        <p:nvSpPr>
          <p:cNvPr id="5" name="文本框 5"/>
          <p:cNvSpPr txBox="1"/>
          <p:nvPr/>
        </p:nvSpPr>
        <p:spPr>
          <a:xfrm>
            <a:off x="618780" y="3082702"/>
            <a:ext cx="7953375" cy="1477328"/>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cs typeface="Times New Roman" panose="02020603050405020304" charset="0"/>
              </a:rPr>
              <a:t>       Among them, </a:t>
            </a:r>
            <a:r>
              <a:rPr lang="zh-CN" altLang="en-US" dirty="0">
                <a:latin typeface="Times New Roman" panose="02020603050405020304" charset="0"/>
                <a:cs typeface="Times New Roman" panose="02020603050405020304" charset="0"/>
              </a:rPr>
              <a:t>f</a:t>
            </a:r>
            <a:r>
              <a:rPr lang="zh-CN" altLang="en-US" baseline="-25000" dirty="0">
                <a:latin typeface="Times New Roman" panose="02020603050405020304" charset="0"/>
                <a:cs typeface="Times New Roman" panose="02020603050405020304" charset="0"/>
              </a:rPr>
              <a:t>t</a:t>
            </a:r>
            <a:r>
              <a:rPr lang="zh-CN" altLang="en-US" dirty="0">
                <a:latin typeface="Times New Roman" panose="02020603050405020304" charset="0"/>
                <a:cs typeface="Times New Roman" panose="02020603050405020304" charset="0"/>
              </a:rPr>
              <a:t>(x)</a:t>
            </a:r>
            <a:r>
              <a:rPr lang="en-US" altLang="zh-CN" dirty="0">
                <a:latin typeface="Times New Roman" panose="02020603050405020304" charset="0"/>
                <a:cs typeface="Times New Roman" panose="02020603050405020304" charset="0"/>
              </a:rPr>
              <a:t> and </a:t>
            </a:r>
            <a:r>
              <a:rPr lang="zh-CN" altLang="en-US" dirty="0">
                <a:latin typeface="Times New Roman" panose="02020603050405020304" charset="0"/>
                <a:cs typeface="Times New Roman" panose="02020603050405020304" charset="0"/>
              </a:rPr>
              <a:t>f</a:t>
            </a:r>
            <a:r>
              <a:rPr lang="zh-CN" altLang="en-US" baseline="-25000"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(x) </a:t>
            </a:r>
            <a:r>
              <a:rPr lang="en-US" altLang="zh-CN" dirty="0">
                <a:latin typeface="Times New Roman" panose="02020603050405020304" charset="0"/>
                <a:cs typeface="Times New Roman" panose="02020603050405020304" charset="0"/>
              </a:rPr>
              <a:t>are the characteristic charts of the middle layer of the teacher model and the student model, respectively. Change functions </a:t>
            </a:r>
            <a:r>
              <a:rPr lang="zh-CN" altLang="en-US" dirty="0">
                <a:latin typeface="Times New Roman" panose="02020603050405020304" charset="0"/>
                <a:cs typeface="Times New Roman" panose="02020603050405020304" charset="0"/>
              </a:rPr>
              <a:t>Φ</a:t>
            </a:r>
            <a:r>
              <a:rPr lang="zh-CN" altLang="en-US" baseline="-25000" dirty="0">
                <a:latin typeface="Times New Roman" panose="02020603050405020304" charset="0"/>
                <a:cs typeface="Times New Roman" panose="02020603050405020304" charset="0"/>
              </a:rPr>
              <a:t>t</a:t>
            </a:r>
            <a:r>
              <a:rPr lang="zh-CN" altLang="en-US" dirty="0">
                <a:latin typeface="Times New Roman" panose="02020603050405020304" charset="0"/>
                <a:cs typeface="Times New Roman" panose="02020603050405020304" charset="0"/>
              </a:rPr>
              <a:t>(f</a:t>
            </a:r>
            <a:r>
              <a:rPr lang="zh-CN" altLang="en-US" baseline="-25000" dirty="0">
                <a:latin typeface="Times New Roman" panose="02020603050405020304" charset="0"/>
                <a:cs typeface="Times New Roman" panose="02020603050405020304" charset="0"/>
              </a:rPr>
              <a:t>t</a:t>
            </a:r>
            <a:r>
              <a:rPr lang="zh-CN" altLang="en-US" dirty="0">
                <a:latin typeface="Times New Roman" panose="02020603050405020304" charset="0"/>
                <a:cs typeface="Times New Roman" panose="02020603050405020304" charset="0"/>
              </a:rPr>
              <a:t>(x)) </a:t>
            </a:r>
            <a:r>
              <a:rPr lang="en-US" altLang="zh-CN" dirty="0">
                <a:latin typeface="Times New Roman" panose="02020603050405020304" charset="0"/>
                <a:cs typeface="Times New Roman" panose="02020603050405020304" charset="0"/>
              </a:rPr>
              <a:t>and </a:t>
            </a:r>
            <a:r>
              <a:rPr lang="zh-CN" altLang="en-US" dirty="0">
                <a:latin typeface="Times New Roman" panose="02020603050405020304" charset="0"/>
                <a:cs typeface="Times New Roman" panose="02020603050405020304" charset="0"/>
              </a:rPr>
              <a:t>Φ</a:t>
            </a:r>
            <a:r>
              <a:rPr lang="zh-CN" altLang="en-US" baseline="-25000"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(f</a:t>
            </a:r>
            <a:r>
              <a:rPr lang="zh-CN" altLang="en-US" baseline="-25000"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(x)</a:t>
            </a:r>
            <a:r>
              <a:rPr lang="en-US" altLang="zh-CN" dirty="0">
                <a:latin typeface="Times New Roman" panose="02020603050405020304" charset="0"/>
                <a:cs typeface="Times New Roman" panose="02020603050405020304" charset="0"/>
              </a:rPr>
              <a:t>) are usually used in characteristic diagrams of teachers and student models (Shape). </a:t>
            </a:r>
            <a:r>
              <a:rPr lang="zh-CN" altLang="en-US" dirty="0">
                <a:latin typeface="Times New Roman" panose="02020603050405020304" charset="0"/>
                <a:cs typeface="Times New Roman" panose="02020603050405020304" charset="0"/>
              </a:rPr>
              <a:t>L</a:t>
            </a:r>
            <a:r>
              <a:rPr lang="zh-CN" altLang="en-US" baseline="-25000" dirty="0">
                <a:latin typeface="Times New Roman" panose="02020603050405020304" charset="0"/>
                <a:cs typeface="Times New Roman" panose="02020603050405020304" charset="0"/>
              </a:rPr>
              <a:t>F </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Means the similarity of the characteristic diagram of the characteristic diagram of the teacher-student model.</a:t>
            </a:r>
            <a:endParaRPr lang="zh-CN" altLang="en-US" dirty="0">
              <a:latin typeface="Times New Roman" panose="02020603050405020304" charset="0"/>
              <a:cs typeface="Times New Roman" panose="02020603050405020304" charset="0"/>
            </a:endParaRPr>
          </a:p>
        </p:txBody>
      </p:sp>
      <p:sp>
        <p:nvSpPr>
          <p:cNvPr id="4" name="文本框 3"/>
          <p:cNvSpPr txBox="1"/>
          <p:nvPr/>
        </p:nvSpPr>
        <p:spPr>
          <a:xfrm>
            <a:off x="234283" y="5407971"/>
            <a:ext cx="8712604" cy="1200329"/>
          </a:xfrm>
          <a:prstGeom prst="rect">
            <a:avLst/>
          </a:prstGeom>
          <a:noFill/>
        </p:spPr>
        <p:txBody>
          <a:bodyPr wrap="square">
            <a:spAutoFit/>
          </a:bodyPr>
          <a:lstStyle/>
          <a:p>
            <a:r>
              <a:rPr lang="en-US" altLang="zh-CN" dirty="0">
                <a:solidFill>
                  <a:srgbClr val="131413"/>
                </a:solidFill>
                <a:latin typeface="Times-Roman"/>
              </a:rPr>
              <a:t>[</a:t>
            </a:r>
            <a:r>
              <a:rPr lang="en-US" altLang="zh-CN" dirty="0">
                <a:solidFill>
                  <a:srgbClr val="FF0000"/>
                </a:solidFill>
                <a:latin typeface="Times-Roman"/>
              </a:rPr>
              <a:t>12</a:t>
            </a:r>
            <a:r>
              <a:rPr lang="en-US" altLang="zh-CN" dirty="0">
                <a:solidFill>
                  <a:srgbClr val="131413"/>
                </a:solidFill>
                <a:latin typeface="Times-Roman"/>
              </a:rPr>
              <a:t>] </a:t>
            </a:r>
            <a:r>
              <a:rPr lang="en-US" altLang="zh-CN" sz="1800" dirty="0" err="1">
                <a:solidFill>
                  <a:srgbClr val="131413"/>
                </a:solidFill>
                <a:effectLst/>
                <a:latin typeface="Times-Roman"/>
              </a:rPr>
              <a:t>Zagoruyko</a:t>
            </a:r>
            <a:r>
              <a:rPr lang="en-US" altLang="zh-CN" sz="1800" dirty="0">
                <a:solidFill>
                  <a:srgbClr val="131413"/>
                </a:solidFill>
                <a:effectLst/>
                <a:latin typeface="Times-Roman"/>
              </a:rPr>
              <a:t>, S. &amp; </a:t>
            </a:r>
            <a:r>
              <a:rPr lang="en-US" altLang="zh-CN" sz="1800" dirty="0" err="1">
                <a:solidFill>
                  <a:srgbClr val="131413"/>
                </a:solidFill>
                <a:effectLst/>
                <a:latin typeface="Times-Roman"/>
              </a:rPr>
              <a:t>Komodakis</a:t>
            </a:r>
            <a:r>
              <a:rPr lang="en-US" altLang="zh-CN" sz="1800" dirty="0">
                <a:solidFill>
                  <a:srgbClr val="131413"/>
                </a:solidFill>
                <a:effectLst/>
                <a:latin typeface="Times-Roman"/>
              </a:rPr>
              <a:t>, N. (2017). Paying more attention to attention: Improving the performance of convolutional neural networks via attention transfer. In </a:t>
            </a:r>
            <a:r>
              <a:rPr lang="en-US" altLang="zh-CN" sz="1800" i="1" dirty="0">
                <a:solidFill>
                  <a:srgbClr val="131413"/>
                </a:solidFill>
                <a:effectLst/>
                <a:latin typeface="Times-Italic"/>
              </a:rPr>
              <a:t>ICLR</a:t>
            </a:r>
            <a:r>
              <a:rPr lang="en-US" altLang="zh-CN" sz="1800" dirty="0">
                <a:solidFill>
                  <a:srgbClr val="131413"/>
                </a:solidFill>
                <a:effectLst/>
                <a:latin typeface="Times-Roman"/>
              </a:rPr>
              <a:t>.</a:t>
            </a:r>
            <a:endParaRPr lang="en-US" altLang="zh-CN" dirty="0">
              <a:solidFill>
                <a:srgbClr val="131413"/>
              </a:solidFill>
              <a:latin typeface="Times-Roman"/>
            </a:endParaRPr>
          </a:p>
          <a:p>
            <a:r>
              <a:rPr lang="en-US" altLang="zh-CN" dirty="0">
                <a:solidFill>
                  <a:srgbClr val="131413"/>
                </a:solidFill>
                <a:latin typeface="Times-Roman"/>
              </a:rPr>
              <a:t>[</a:t>
            </a:r>
            <a:r>
              <a:rPr lang="en-US" altLang="zh-CN" dirty="0">
                <a:solidFill>
                  <a:srgbClr val="FF0000"/>
                </a:solidFill>
                <a:latin typeface="Times-Roman"/>
              </a:rPr>
              <a:t>13</a:t>
            </a:r>
            <a:r>
              <a:rPr lang="en-US" altLang="zh-CN" dirty="0">
                <a:solidFill>
                  <a:srgbClr val="131413"/>
                </a:solidFill>
                <a:latin typeface="Times-Roman"/>
              </a:rPr>
              <a:t>] </a:t>
            </a:r>
            <a:r>
              <a:rPr lang="en-US" altLang="zh-CN" sz="1800" dirty="0">
                <a:solidFill>
                  <a:srgbClr val="131413"/>
                </a:solidFill>
                <a:effectLst/>
                <a:latin typeface="Times-Roman"/>
              </a:rPr>
              <a:t>Kim, J., Park, S. &amp; Kwak, N. (2018). Paraphrasing complex network: Network compression via factor transfer. In </a:t>
            </a:r>
            <a:r>
              <a:rPr lang="en-US" altLang="zh-CN" sz="1800" i="1" dirty="0" err="1">
                <a:solidFill>
                  <a:srgbClr val="131413"/>
                </a:solidFill>
                <a:effectLst/>
                <a:latin typeface="Times-Italic"/>
              </a:rPr>
              <a:t>NeurIPS</a:t>
            </a:r>
            <a:r>
              <a:rPr lang="en-US" altLang="zh-CN" sz="1800" dirty="0">
                <a:solidFill>
                  <a:srgbClr val="131413"/>
                </a:solidFill>
                <a:effectLst/>
                <a:latin typeface="Times-Roman"/>
              </a:rPr>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87765" y="692810"/>
            <a:ext cx="6768470" cy="3139660"/>
          </a:xfrm>
          <a:prstGeom prst="rect">
            <a:avLst/>
          </a:prstGeom>
          <a:noFill/>
          <a:ln w="9525">
            <a:noFill/>
          </a:ln>
        </p:spPr>
      </p:pic>
      <p:sp>
        <p:nvSpPr>
          <p:cNvPr id="4" name="文本框 5"/>
          <p:cNvSpPr txBox="1"/>
          <p:nvPr/>
        </p:nvSpPr>
        <p:spPr>
          <a:xfrm>
            <a:off x="745331" y="4750612"/>
            <a:ext cx="7653337" cy="1754326"/>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Although the character transfer based on features provides good information for the learning of the student model, how to effectively choose the prompt layer from the teacher model and the guidance layer from the student model still need to be further studied. Because there are significant differences in the size of the prompt layer and the guidance layer, how to correctly match the characteristics of teachers and students also need to be explored.</a:t>
            </a:r>
            <a:endParaRPr lang="zh-CN" altLang="en-US" dirty="0">
              <a:latin typeface="Times New Roman" panose="02020603050405020304" charset="0"/>
              <a:ea typeface="宋体" panose="02010600030101010101" pitchFamily="2" charset="-122"/>
            </a:endParaRPr>
          </a:p>
        </p:txBody>
      </p:sp>
      <p:sp>
        <p:nvSpPr>
          <p:cNvPr id="5" name="文本框 4"/>
          <p:cNvSpPr txBox="1"/>
          <p:nvPr/>
        </p:nvSpPr>
        <p:spPr>
          <a:xfrm>
            <a:off x="1691800" y="3924760"/>
            <a:ext cx="5616390" cy="369332"/>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cs typeface="Times New Roman" panose="02020603050405020304" charset="0"/>
              </a:rPr>
              <a:t>Feature -based knowledge distillation model diagram</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251699" y="192295"/>
            <a:ext cx="8640599" cy="644525"/>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b="1" dirty="0">
                <a:latin typeface="Times New Roman" panose="02020603050405020304" charset="0"/>
                <a:ea typeface="宋体" panose="02010600030101010101" pitchFamily="2" charset="-122"/>
              </a:rPr>
              <a:t>        Relation-based knowledge </a:t>
            </a:r>
            <a:r>
              <a:rPr lang="en-US" altLang="zh-CN" dirty="0">
                <a:latin typeface="Times New Roman" panose="02020603050405020304" charset="0"/>
                <a:ea typeface="宋体" panose="02010600030101010101" pitchFamily="2" charset="-122"/>
              </a:rPr>
              <a:t>is further explored the relationship between different layers or data samples.</a:t>
            </a:r>
            <a:endParaRPr lang="en-US" altLang="zh-CN" dirty="0">
              <a:latin typeface="Times New Roman" panose="02020603050405020304" charset="0"/>
              <a:ea typeface="宋体" panose="02010600030101010101" pitchFamily="2" charset="-122"/>
            </a:endParaRPr>
          </a:p>
        </p:txBody>
      </p:sp>
      <p:sp>
        <p:nvSpPr>
          <p:cNvPr id="3" name="文本框 2"/>
          <p:cNvSpPr txBox="1"/>
          <p:nvPr/>
        </p:nvSpPr>
        <p:spPr>
          <a:xfrm>
            <a:off x="251700" y="775219"/>
            <a:ext cx="8640600" cy="2308324"/>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a:t>
            </a:r>
            <a:r>
              <a:rPr lang="en-US" altLang="zh-CN" dirty="0" err="1">
                <a:latin typeface="Times New Roman" panose="02020603050405020304" charset="0"/>
                <a:ea typeface="宋体" panose="02010600030101010101" pitchFamily="2" charset="-122"/>
              </a:rPr>
              <a:t>Yim</a:t>
            </a:r>
            <a:r>
              <a:rPr lang="en-US" altLang="zh-CN" dirty="0">
                <a:latin typeface="Times New Roman" panose="02020603050405020304" charset="0"/>
                <a:ea typeface="宋体" panose="02010600030101010101" pitchFamily="2" charset="-122"/>
              </a:rPr>
              <a:t> et al. proposed a solution process </a:t>
            </a:r>
            <a:r>
              <a:rPr lang="en-US" altLang="zh-CN" dirty="0" err="1">
                <a:latin typeface="Times New Roman" panose="02020603050405020304" charset="0"/>
                <a:ea typeface="宋体" panose="02010600030101010101" pitchFamily="2" charset="-122"/>
              </a:rPr>
              <a:t>process</a:t>
            </a:r>
            <a:r>
              <a:rPr lang="en-US" altLang="zh-CN" dirty="0">
                <a:latin typeface="Times New Roman" panose="02020603050405020304" charset="0"/>
                <a:ea typeface="宋体" panose="02010600030101010101" pitchFamily="2" charset="-122"/>
              </a:rPr>
              <a:t> (FSP), which is defined by the gram (GRAM) matrix between two layers. The FSP matrix summarizes the relationship between feature mapping pairs. It uses the internal accumulation between the two layers of characteristics to calculate, and uses the correlation between the feature mapping as the extraction, and proposes the key information in the feature mapping through the knowledge distillation of the strange value decomposition (SVD).</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ea typeface="宋体" panose="02010600030101010101" pitchFamily="2" charset="-122"/>
              </a:rPr>
              <a:t>         Generally speaking, the distillation loss of relationship -based knowledge based on characteristic mapping relationships can be expressed as:</a:t>
            </a:r>
            <a:endParaRPr lang="zh-CN" altLang="en-US" dirty="0">
              <a:latin typeface="Times New Roman" panose="02020603050405020304" charset="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2252946" y="3147542"/>
            <a:ext cx="4560315" cy="576040"/>
          </a:xfrm>
          <a:prstGeom prst="rect">
            <a:avLst/>
          </a:prstGeom>
          <a:noFill/>
          <a:ln w="9525">
            <a:noFill/>
          </a:ln>
        </p:spPr>
      </p:pic>
      <p:sp>
        <p:nvSpPr>
          <p:cNvPr id="6" name="文本框 5"/>
          <p:cNvSpPr txBox="1"/>
          <p:nvPr/>
        </p:nvSpPr>
        <p:spPr>
          <a:xfrm>
            <a:off x="251700" y="3851866"/>
            <a:ext cx="8640600" cy="1477328"/>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zh-CN" altLang="en-US" dirty="0">
                <a:latin typeface="Times New Roman" panose="02020603050405020304" charset="0"/>
                <a:cs typeface="Times New Roman" panose="02020603050405020304" charset="0"/>
              </a:rPr>
              <a:t>        Among them, </a:t>
            </a:r>
            <a:r>
              <a:rPr lang="zh-CN" altLang="en-US" dirty="0">
                <a:latin typeface="Times New Roman" panose="02020603050405020304" charset="0"/>
                <a:ea typeface="宋体" panose="02010600030101010101" pitchFamily="2" charset="-122"/>
              </a:rPr>
              <a:t>f</a:t>
            </a:r>
            <a:r>
              <a:rPr lang="zh-CN" altLang="en-US" baseline="-25000" dirty="0">
                <a:latin typeface="Times New Roman" panose="02020603050405020304" charset="0"/>
                <a:ea typeface="宋体" panose="02010600030101010101" pitchFamily="2" charset="-122"/>
              </a:rPr>
              <a:t>t</a:t>
            </a:r>
            <a:r>
              <a:rPr lang="zh-CN" altLang="en-US" dirty="0">
                <a:latin typeface="Times New Roman" panose="02020603050405020304" charset="0"/>
                <a:cs typeface="Times New Roman" panose="02020603050405020304" charset="0"/>
              </a:rPr>
              <a:t> and </a:t>
            </a:r>
            <a:r>
              <a:rPr lang="zh-CN" altLang="en-US" dirty="0">
                <a:latin typeface="Times New Roman" panose="02020603050405020304" charset="0"/>
                <a:ea typeface="宋体" panose="02010600030101010101" pitchFamily="2" charset="-122"/>
              </a:rPr>
              <a:t>f</a:t>
            </a:r>
            <a:r>
              <a:rPr lang="zh-CN" altLang="en-US" baseline="-25000" dirty="0">
                <a:latin typeface="Times New Roman" panose="02020603050405020304" charset="0"/>
                <a:ea typeface="宋体" panose="02010600030101010101" pitchFamily="2" charset="-122"/>
              </a:rPr>
              <a:t>s</a:t>
            </a:r>
            <a:r>
              <a:rPr lang="zh-CN" altLang="en-US" dirty="0">
                <a:latin typeface="Times New Roman" panose="02020603050405020304" charset="0"/>
                <a:cs typeface="Times New Roman" panose="02020603050405020304" charset="0"/>
              </a:rPr>
              <a:t> are the characteristics of teacher models and student models. From the teacher model </a:t>
            </a:r>
            <a:r>
              <a:rPr lang="zh-CN" altLang="en-US" dirty="0">
                <a:latin typeface="Times New Roman" panose="02020603050405020304" charset="0"/>
                <a:ea typeface="宋体" panose="02010600030101010101" pitchFamily="2" charset="-122"/>
              </a:rPr>
              <a:t>fˆ</a:t>
            </a:r>
            <a:r>
              <a:rPr lang="zh-CN" altLang="en-US" baseline="-25000" dirty="0">
                <a:latin typeface="Times New Roman" panose="02020603050405020304" charset="0"/>
                <a:ea typeface="宋体" panose="02010600030101010101" pitchFamily="2" charset="-122"/>
              </a:rPr>
              <a:t>t</a:t>
            </a:r>
            <a:r>
              <a:rPr lang="zh-CN" altLang="en-US" dirty="0">
                <a:latin typeface="Times New Roman" panose="02020603050405020304" charset="0"/>
                <a:cs typeface="Times New Roman" panose="02020603050405020304" charset="0"/>
              </a:rPr>
              <a:t> and </a:t>
            </a:r>
            <a:r>
              <a:rPr lang="zh-CN" altLang="en-US" dirty="0">
                <a:latin typeface="Times New Roman" panose="02020603050405020304" charset="0"/>
                <a:ea typeface="宋体" panose="02010600030101010101" pitchFamily="2" charset="-122"/>
              </a:rPr>
              <a:t>fˇ</a:t>
            </a:r>
            <a:r>
              <a:rPr lang="zh-CN" altLang="en-US" baseline="-25000" dirty="0">
                <a:latin typeface="Times New Roman" panose="02020603050405020304" charset="0"/>
                <a:ea typeface="宋体" panose="02010600030101010101" pitchFamily="2" charset="-122"/>
              </a:rPr>
              <a:t>t</a:t>
            </a:r>
            <a:r>
              <a:rPr lang="zh-CN" altLang="en-US" dirty="0">
                <a:latin typeface="Times New Roman" panose="02020603050405020304" charset="0"/>
                <a:cs typeface="Times New Roman" panose="02020603050405020304" charset="0"/>
              </a:rPr>
              <a:t>, as well as the feature diagram selected in the student model </a:t>
            </a:r>
            <a:r>
              <a:rPr lang="zh-CN" altLang="en-US" dirty="0">
                <a:latin typeface="Times New Roman" panose="02020603050405020304" charset="0"/>
                <a:ea typeface="宋体" panose="02010600030101010101" pitchFamily="2" charset="-122"/>
              </a:rPr>
              <a:t>fˆ</a:t>
            </a:r>
            <a:r>
              <a:rPr lang="zh-CN" altLang="en-US" baseline="-25000" dirty="0">
                <a:latin typeface="Times New Roman" panose="02020603050405020304" charset="0"/>
                <a:ea typeface="宋体" panose="02010600030101010101" pitchFamily="2" charset="-122"/>
              </a:rPr>
              <a:t>s</a:t>
            </a:r>
            <a:r>
              <a:rPr lang="zh-CN" altLang="en-US" dirty="0">
                <a:latin typeface="Times New Roman" panose="02020603050405020304" charset="0"/>
                <a:cs typeface="Times New Roman" panose="02020603050405020304" charset="0"/>
              </a:rPr>
              <a:t> and </a:t>
            </a:r>
            <a:r>
              <a:rPr lang="zh-CN" altLang="en-US" dirty="0">
                <a:latin typeface="Times New Roman" panose="02020603050405020304" charset="0"/>
                <a:ea typeface="宋体" panose="02010600030101010101" pitchFamily="2" charset="-122"/>
              </a:rPr>
              <a:t>fˇ</a:t>
            </a:r>
            <a:r>
              <a:rPr lang="zh-CN" altLang="en-US" baseline="-25000" dirty="0">
                <a:latin typeface="Times New Roman" panose="02020603050405020304" charset="0"/>
                <a:ea typeface="宋体" panose="02010600030101010101" pitchFamily="2" charset="-122"/>
              </a:rPr>
              <a:t>s</a:t>
            </a:r>
            <a:r>
              <a:rPr lang="zh-CN" altLang="en-US" dirty="0">
                <a:latin typeface="Times New Roman" panose="02020603050405020304" charset="0"/>
                <a:cs typeface="Times New Roman" panose="02020603050405020304" charset="0"/>
              </a:rPr>
              <a:t>. </a:t>
            </a:r>
            <a:r>
              <a:rPr lang="zh-CN" altLang="en-US" dirty="0">
                <a:latin typeface="Times New Roman" panose="02020603050405020304" charset="0"/>
                <a:ea typeface="宋体" panose="02010600030101010101" pitchFamily="2" charset="-122"/>
              </a:rPr>
              <a:t>Ψ</a:t>
            </a:r>
            <a:r>
              <a:rPr lang="zh-CN" altLang="en-US" baseline="-25000" dirty="0">
                <a:latin typeface="Times New Roman" panose="02020603050405020304" charset="0"/>
                <a:ea typeface="宋体" panose="02010600030101010101" pitchFamily="2" charset="-122"/>
              </a:rPr>
              <a:t>t</a:t>
            </a:r>
            <a:r>
              <a:rPr lang="zh-CN" altLang="en-US" dirty="0">
                <a:latin typeface="Times New Roman" panose="02020603050405020304" charset="0"/>
                <a:ea typeface="宋体" panose="02010600030101010101" pitchFamily="2" charset="-122"/>
              </a:rPr>
              <a:t> </a:t>
            </a:r>
            <a:r>
              <a:rPr lang="zh-CN" altLang="en-US" dirty="0">
                <a:latin typeface="Times New Roman" panose="02020603050405020304" charset="0"/>
                <a:cs typeface="Times New Roman" panose="02020603050405020304" charset="0"/>
              </a:rPr>
              <a:t>(.) And </a:t>
            </a:r>
            <a:r>
              <a:rPr lang="zh-CN" altLang="en-US" dirty="0">
                <a:latin typeface="Times New Roman" panose="02020603050405020304" charset="0"/>
                <a:ea typeface="宋体" panose="02010600030101010101" pitchFamily="2" charset="-122"/>
              </a:rPr>
              <a:t>Ψ</a:t>
            </a:r>
            <a:r>
              <a:rPr lang="zh-CN" altLang="en-US" baseline="-25000" dirty="0">
                <a:latin typeface="Times New Roman" panose="02020603050405020304" charset="0"/>
                <a:ea typeface="宋体" panose="02010600030101010101" pitchFamily="2" charset="-122"/>
              </a:rPr>
              <a:t>s</a:t>
            </a:r>
            <a:r>
              <a:rPr lang="zh-CN" altLang="en-US" dirty="0">
                <a:latin typeface="Times New Roman" panose="02020603050405020304" charset="0"/>
                <a:cs typeface="Times New Roman" panose="02020603050405020304" charset="0"/>
              </a:rPr>
              <a:t> (.) Are similar functions from the characteristic mapping pairs of teachers and student models. </a:t>
            </a:r>
            <a:r>
              <a:rPr lang="zh-CN" altLang="en-US" dirty="0">
                <a:latin typeface="Times New Roman" panose="02020603050405020304" charset="0"/>
                <a:ea typeface="宋体" panose="02010600030101010101" pitchFamily="2" charset="-122"/>
              </a:rPr>
              <a:t>L</a:t>
            </a:r>
            <a:r>
              <a:rPr lang="zh-CN" altLang="en-US" baseline="-25000" dirty="0">
                <a:latin typeface="Times New Roman" panose="02020603050405020304" charset="0"/>
                <a:ea typeface="宋体" panose="02010600030101010101" pitchFamily="2" charset="-122"/>
              </a:rPr>
              <a:t>R</a:t>
            </a:r>
            <a:r>
              <a:rPr lang="zh-CN" altLang="en-US" baseline="30000" dirty="0">
                <a:latin typeface="Times New Roman" panose="02020603050405020304" charset="0"/>
                <a:ea typeface="宋体" panose="02010600030101010101" pitchFamily="2" charset="-122"/>
              </a:rPr>
              <a:t>1</a:t>
            </a:r>
            <a:r>
              <a:rPr lang="zh-CN" altLang="en-US" dirty="0">
                <a:latin typeface="Times New Roman" panose="02020603050405020304" charset="0"/>
                <a:cs typeface="Times New Roman" panose="02020603050405020304" charset="0"/>
              </a:rPr>
              <a:t> (.) Indicates that the relevant functions between the characteristics of the teacher and the student.</a:t>
            </a:r>
            <a:endParaRPr lang="zh-CN" altLang="en-US" dirty="0">
              <a:latin typeface="Times New Roman" panose="02020603050405020304" charset="0"/>
              <a:cs typeface="Times New Roman" panose="02020603050405020304" charset="0"/>
            </a:endParaRPr>
          </a:p>
        </p:txBody>
      </p:sp>
      <p:sp>
        <p:nvSpPr>
          <p:cNvPr id="8" name="文本框 7"/>
          <p:cNvSpPr txBox="1"/>
          <p:nvPr/>
        </p:nvSpPr>
        <p:spPr>
          <a:xfrm>
            <a:off x="650077" y="5877170"/>
            <a:ext cx="7766051" cy="646331"/>
          </a:xfrm>
          <a:prstGeom prst="rect">
            <a:avLst/>
          </a:prstGeom>
          <a:noFill/>
        </p:spPr>
        <p:txBody>
          <a:bodyPr wrap="square">
            <a:spAutoFit/>
          </a:bodyPr>
          <a:lstStyle/>
          <a:p>
            <a:r>
              <a:rPr lang="en-US" altLang="zh-CN" dirty="0">
                <a:solidFill>
                  <a:srgbClr val="131413"/>
                </a:solidFill>
                <a:latin typeface="Times-Roman"/>
              </a:rPr>
              <a:t>[</a:t>
            </a:r>
            <a:r>
              <a:rPr lang="en-US" altLang="zh-CN" dirty="0">
                <a:solidFill>
                  <a:srgbClr val="FF0000"/>
                </a:solidFill>
                <a:latin typeface="Times-Roman"/>
              </a:rPr>
              <a:t>14</a:t>
            </a:r>
            <a:r>
              <a:rPr lang="en-US" altLang="zh-CN" dirty="0">
                <a:solidFill>
                  <a:srgbClr val="131413"/>
                </a:solidFill>
                <a:latin typeface="Times-Roman"/>
              </a:rPr>
              <a:t>] </a:t>
            </a:r>
            <a:r>
              <a:rPr lang="zh-CN" altLang="en-US" dirty="0">
                <a:solidFill>
                  <a:srgbClr val="131413"/>
                </a:solidFill>
                <a:latin typeface="Times-Roman"/>
              </a:rPr>
              <a:t>Yim, J., Joo, D., Bae, J. &amp; Kim, J. (2017). A gift from knowledge distillation: Fast optimization, network minimization and transfer learning. In CVPR.</a:t>
            </a:r>
            <a:endParaRPr lang="zh-CN" altLang="en-US" dirty="0">
              <a:solidFill>
                <a:srgbClr val="131413"/>
              </a:solidFill>
              <a:latin typeface="Times-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650875" y="692810"/>
            <a:ext cx="7842250" cy="2585323"/>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    Traditional knowledge transfer methods often involve the refinement of personal knowledge, and the personal soft goals of teachers are directly refined into students. In fact, refined knowledge includes not only characteristic information, but also the interrelationship between data samples. </a:t>
            </a:r>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rPr>
              <a:t>   L</a:t>
            </a:r>
            <a:r>
              <a:rPr lang="en-US" altLang="zh-CN" dirty="0">
                <a:latin typeface="Times New Roman" panose="02020603050405020304" charset="0"/>
                <a:ea typeface="宋体" panose="02010600030101010101" pitchFamily="2" charset="-122"/>
              </a:rPr>
              <a:t>iu et al. proposes a effective knowledge distillation method that is effective through instance diagram. Peng et al. proposes a method of distillation based on the relevant residue. The distillation knowledge includes both instance level information and correlation between instances. Learn the correlation between instances.</a:t>
            </a:r>
            <a:endParaRPr lang="en-US" altLang="zh-CN" dirty="0">
              <a:latin typeface="Times New Roman" panose="02020603050405020304" charset="0"/>
              <a:ea typeface="宋体" panose="02010600030101010101" pitchFamily="2" charset="-122"/>
            </a:endParaRPr>
          </a:p>
        </p:txBody>
      </p:sp>
      <p:pic>
        <p:nvPicPr>
          <p:cNvPr id="6" name="图片 5"/>
          <p:cNvPicPr>
            <a:picLocks noChangeAspect="1"/>
          </p:cNvPicPr>
          <p:nvPr/>
        </p:nvPicPr>
        <p:blipFill rotWithShape="1">
          <a:blip r:embed="rId1"/>
          <a:srcRect r="14765" b="4418"/>
          <a:stretch>
            <a:fillRect/>
          </a:stretch>
        </p:blipFill>
        <p:spPr>
          <a:xfrm>
            <a:off x="1871663" y="3549834"/>
            <a:ext cx="4572468" cy="455206"/>
          </a:xfrm>
          <a:prstGeom prst="rect">
            <a:avLst/>
          </a:prstGeom>
          <a:noFill/>
          <a:ln w="9525">
            <a:noFill/>
          </a:ln>
        </p:spPr>
      </p:pic>
      <p:sp>
        <p:nvSpPr>
          <p:cNvPr id="3" name="文本框 2"/>
          <p:cNvSpPr txBox="1"/>
          <p:nvPr/>
        </p:nvSpPr>
        <p:spPr>
          <a:xfrm>
            <a:off x="650875" y="4581080"/>
            <a:ext cx="7842250" cy="1200329"/>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Among them, </a:t>
            </a:r>
            <a:r>
              <a:rPr lang="zh-CN" altLang="en-US" dirty="0">
                <a:latin typeface="Times New Roman" panose="02020603050405020304" charset="0"/>
                <a:ea typeface="宋体" panose="02010600030101010101" pitchFamily="2" charset="-122"/>
              </a:rPr>
              <a:t>(t</a:t>
            </a:r>
            <a:r>
              <a:rPr lang="zh-CN" altLang="en-US" baseline="-25000" dirty="0">
                <a:latin typeface="Times New Roman" panose="02020603050405020304" charset="0"/>
                <a:ea typeface="宋体" panose="02010600030101010101" pitchFamily="2" charset="-122"/>
              </a:rPr>
              <a:t>i</a:t>
            </a:r>
            <a:r>
              <a:rPr lang="zh-CN" altLang="en-US" dirty="0">
                <a:latin typeface="Times New Roman" panose="02020603050405020304" charset="0"/>
                <a:ea typeface="宋体" panose="02010600030101010101" pitchFamily="2" charset="-122"/>
              </a:rPr>
              <a:t>，t</a:t>
            </a:r>
            <a:r>
              <a:rPr lang="zh-CN" altLang="en-US" baseline="-25000" dirty="0">
                <a:latin typeface="Times New Roman" panose="02020603050405020304" charset="0"/>
                <a:ea typeface="宋体" panose="02010600030101010101" pitchFamily="2" charset="-122"/>
              </a:rPr>
              <a:t>j</a:t>
            </a:r>
            <a:r>
              <a:rPr lang="zh-CN" altLang="en-US" dirty="0">
                <a:latin typeface="Times New Roman" panose="02020603050405020304" charset="0"/>
                <a:ea typeface="宋体" panose="02010600030101010101" pitchFamily="2" charset="-122"/>
              </a:rPr>
              <a:t>)∈F</a:t>
            </a:r>
            <a:r>
              <a:rPr lang="zh-CN" altLang="en-US" baseline="-25000" dirty="0">
                <a:latin typeface="Times New Roman" panose="02020603050405020304" charset="0"/>
                <a:ea typeface="宋体" panose="02010600030101010101" pitchFamily="2" charset="-122"/>
              </a:rPr>
              <a:t>t</a:t>
            </a:r>
            <a:r>
              <a:rPr lang="zh-CN" altLang="en-US" dirty="0">
                <a:latin typeface="Times New Roman" panose="02020603050405020304" charset="0"/>
                <a:cs typeface="Times New Roman" panose="02020603050405020304" charset="0"/>
              </a:rPr>
              <a:t> and </a:t>
            </a:r>
            <a:r>
              <a:rPr lang="zh-CN" altLang="en-US" dirty="0">
                <a:latin typeface="Times New Roman" panose="02020603050405020304" charset="0"/>
                <a:ea typeface="宋体" panose="02010600030101010101" pitchFamily="2" charset="-122"/>
              </a:rPr>
              <a:t>(s</a:t>
            </a:r>
            <a:r>
              <a:rPr lang="zh-CN" altLang="en-US" baseline="-25000" dirty="0">
                <a:latin typeface="Times New Roman" panose="02020603050405020304" charset="0"/>
                <a:ea typeface="宋体" panose="02010600030101010101" pitchFamily="2" charset="-122"/>
              </a:rPr>
              <a:t>i</a:t>
            </a:r>
            <a:r>
              <a:rPr lang="zh-CN" altLang="en-US" dirty="0">
                <a:latin typeface="Times New Roman" panose="02020603050405020304" charset="0"/>
                <a:ea typeface="宋体" panose="02010600030101010101" pitchFamily="2" charset="-122"/>
              </a:rPr>
              <a:t>，s</a:t>
            </a:r>
            <a:r>
              <a:rPr lang="zh-CN" altLang="en-US" baseline="-25000" dirty="0">
                <a:latin typeface="Times New Roman" panose="02020603050405020304" charset="0"/>
                <a:ea typeface="宋体" panose="02010600030101010101" pitchFamily="2" charset="-122"/>
              </a:rPr>
              <a:t>j</a:t>
            </a:r>
            <a:r>
              <a:rPr lang="zh-CN" altLang="en-US" dirty="0">
                <a:latin typeface="Times New Roman" panose="02020603050405020304" charset="0"/>
                <a:ea typeface="宋体" panose="02010600030101010101" pitchFamily="2" charset="-122"/>
              </a:rPr>
              <a:t>)∈F</a:t>
            </a:r>
            <a:r>
              <a:rPr lang="zh-CN" altLang="en-US" baseline="-25000" dirty="0">
                <a:latin typeface="Times New Roman" panose="02020603050405020304" charset="0"/>
                <a:ea typeface="宋体" panose="02010600030101010101" pitchFamily="2" charset="-122"/>
              </a:rPr>
              <a:t>s</a:t>
            </a:r>
            <a:r>
              <a:rPr lang="zh-CN" altLang="en-US" dirty="0">
                <a:latin typeface="Times New Roman" panose="02020603050405020304" charset="0"/>
                <a:cs typeface="Times New Roman" panose="02020603050405020304" charset="0"/>
              </a:rPr>
              <a:t>, </a:t>
            </a:r>
            <a:r>
              <a:rPr lang="zh-CN" altLang="en-US" dirty="0">
                <a:latin typeface="Times New Roman" panose="02020603050405020304" charset="0"/>
                <a:ea typeface="宋体" panose="02010600030101010101" pitchFamily="2" charset="-122"/>
              </a:rPr>
              <a:t>F</a:t>
            </a:r>
            <a:r>
              <a:rPr lang="zh-CN" altLang="en-US" baseline="-25000" dirty="0">
                <a:latin typeface="Times New Roman" panose="02020603050405020304" charset="0"/>
                <a:ea typeface="宋体" panose="02010600030101010101" pitchFamily="2" charset="-122"/>
              </a:rPr>
              <a:t>t </a:t>
            </a:r>
            <a:r>
              <a:rPr lang="zh-CN" altLang="en-US" dirty="0">
                <a:latin typeface="Times New Roman" panose="02020603050405020304" charset="0"/>
                <a:ea typeface="宋体" panose="02010600030101010101" pitchFamily="2" charset="-122"/>
              </a:rPr>
              <a:t>和 F</a:t>
            </a:r>
            <a:r>
              <a:rPr lang="zh-CN" altLang="en-US" baseline="-25000" dirty="0">
                <a:latin typeface="Times New Roman" panose="02020603050405020304" charset="0"/>
                <a:ea typeface="宋体" panose="02010600030101010101" pitchFamily="2" charset="-122"/>
              </a:rPr>
              <a:t>s </a:t>
            </a:r>
            <a:r>
              <a:rPr lang="zh-CN" altLang="en-US" dirty="0">
                <a:latin typeface="Times New Roman" panose="02020603050405020304" charset="0"/>
                <a:cs typeface="Times New Roman" panose="02020603050405020304" charset="0"/>
              </a:rPr>
              <a:t>are the features of features from teachers and student models, respectively. </a:t>
            </a:r>
            <a:r>
              <a:rPr lang="zh-CN" altLang="en-US" dirty="0">
                <a:latin typeface="Times New Roman" panose="02020603050405020304" charset="0"/>
                <a:ea typeface="宋体" panose="02010600030101010101" pitchFamily="2" charset="-122"/>
              </a:rPr>
              <a:t>ψ</a:t>
            </a:r>
            <a:r>
              <a:rPr lang="zh-CN" altLang="en-US" baseline="-25000" dirty="0">
                <a:latin typeface="Times New Roman" panose="02020603050405020304" charset="0"/>
                <a:ea typeface="宋体" panose="02010600030101010101" pitchFamily="2" charset="-122"/>
              </a:rPr>
              <a:t>t</a:t>
            </a:r>
            <a:r>
              <a:rPr lang="zh-CN" altLang="en-US" dirty="0">
                <a:latin typeface="Times New Roman" panose="02020603050405020304" charset="0"/>
                <a:ea typeface="宋体" panose="02010600030101010101" pitchFamily="2" charset="-122"/>
              </a:rPr>
              <a:t> (.) </a:t>
            </a:r>
            <a:r>
              <a:rPr lang="zh-CN" altLang="en-US" dirty="0">
                <a:latin typeface="Times New Roman" panose="02020603050405020304" charset="0"/>
                <a:cs typeface="Times New Roman" panose="02020603050405020304" charset="0"/>
              </a:rPr>
              <a:t>and </a:t>
            </a:r>
            <a:r>
              <a:rPr lang="zh-CN" altLang="en-US" dirty="0">
                <a:latin typeface="Times New Roman" panose="02020603050405020304" charset="0"/>
                <a:ea typeface="宋体" panose="02010600030101010101" pitchFamily="2" charset="-122"/>
              </a:rPr>
              <a:t>ψ</a:t>
            </a:r>
            <a:r>
              <a:rPr lang="zh-CN" altLang="en-US" baseline="-25000" dirty="0">
                <a:latin typeface="Times New Roman" panose="02020603050405020304" charset="0"/>
                <a:ea typeface="宋体" panose="02010600030101010101" pitchFamily="2" charset="-122"/>
              </a:rPr>
              <a:t>s</a:t>
            </a:r>
            <a:r>
              <a:rPr lang="zh-CN" altLang="en-US" dirty="0">
                <a:latin typeface="Times New Roman" panose="02020603050405020304" charset="0"/>
                <a:ea typeface="宋体" panose="02010600030101010101" pitchFamily="2" charset="-122"/>
              </a:rPr>
              <a:t> (.) </a:t>
            </a:r>
            <a:r>
              <a:rPr lang="zh-CN" altLang="en-US" dirty="0">
                <a:latin typeface="Times New Roman" panose="02020603050405020304" charset="0"/>
                <a:cs typeface="Times New Roman" panose="02020603050405020304" charset="0"/>
              </a:rPr>
              <a:t>are similar functions of </a:t>
            </a:r>
            <a:r>
              <a:rPr lang="en-US" altLang="zh-CN" dirty="0">
                <a:latin typeface="Times New Roman" panose="02020603050405020304" charset="0"/>
                <a:ea typeface="宋体" panose="02010600030101010101" pitchFamily="2" charset="-122"/>
              </a:rPr>
              <a:t>(</a:t>
            </a:r>
            <a:r>
              <a:rPr lang="zh-CN" altLang="en-US" dirty="0">
                <a:latin typeface="Times New Roman" panose="02020603050405020304" charset="0"/>
                <a:ea typeface="宋体" panose="02010600030101010101" pitchFamily="2" charset="-122"/>
              </a:rPr>
              <a:t>t</a:t>
            </a:r>
            <a:r>
              <a:rPr lang="zh-CN" altLang="en-US" baseline="-25000" dirty="0">
                <a:latin typeface="Times New Roman" panose="02020603050405020304" charset="0"/>
                <a:ea typeface="宋体" panose="02010600030101010101" pitchFamily="2" charset="-122"/>
              </a:rPr>
              <a:t>i</a:t>
            </a:r>
            <a:r>
              <a:rPr lang="zh-CN" altLang="en-US" dirty="0">
                <a:latin typeface="Times New Roman" panose="02020603050405020304" charset="0"/>
                <a:ea typeface="宋体" panose="02010600030101010101" pitchFamily="2" charset="-122"/>
              </a:rPr>
              <a:t>、t</a:t>
            </a:r>
            <a:r>
              <a:rPr lang="zh-CN" altLang="en-US" baseline="-25000" dirty="0">
                <a:latin typeface="Times New Roman" panose="02020603050405020304" charset="0"/>
                <a:ea typeface="宋体" panose="02010600030101010101" pitchFamily="2" charset="-122"/>
              </a:rPr>
              <a:t>j</a:t>
            </a:r>
            <a:r>
              <a:rPr lang="en-US" altLang="zh-CN" dirty="0">
                <a:latin typeface="Times New Roman" panose="02020603050405020304" charset="0"/>
                <a:ea typeface="宋体" panose="02010600030101010101" pitchFamily="2" charset="-122"/>
              </a:rPr>
              <a:t>)</a:t>
            </a:r>
            <a:r>
              <a:rPr lang="zh-CN" altLang="en-US" dirty="0">
                <a:latin typeface="Times New Roman" panose="02020603050405020304" charset="0"/>
                <a:ea typeface="宋体" panose="02010600030101010101" pitchFamily="2" charset="-122"/>
              </a:rPr>
              <a:t> </a:t>
            </a:r>
            <a:r>
              <a:rPr lang="zh-CN" altLang="en-US" dirty="0">
                <a:latin typeface="Times New Roman" panose="02020603050405020304" charset="0"/>
                <a:cs typeface="Times New Roman" panose="02020603050405020304" charset="0"/>
              </a:rPr>
              <a:t>and </a:t>
            </a:r>
            <a:r>
              <a:rPr lang="en-US" altLang="zh-CN" dirty="0">
                <a:latin typeface="Times New Roman" panose="02020603050405020304" charset="0"/>
                <a:ea typeface="宋体" panose="02010600030101010101" pitchFamily="2" charset="-122"/>
              </a:rPr>
              <a:t>(</a:t>
            </a:r>
            <a:r>
              <a:rPr lang="zh-CN" altLang="en-US" dirty="0">
                <a:latin typeface="Times New Roman" panose="02020603050405020304" charset="0"/>
                <a:ea typeface="宋体" panose="02010600030101010101" pitchFamily="2" charset="-122"/>
              </a:rPr>
              <a:t>s</a:t>
            </a:r>
            <a:r>
              <a:rPr lang="zh-CN" altLang="en-US" baseline="-25000" dirty="0">
                <a:latin typeface="Times New Roman" panose="02020603050405020304" charset="0"/>
                <a:ea typeface="宋体" panose="02010600030101010101" pitchFamily="2" charset="-122"/>
              </a:rPr>
              <a:t>i</a:t>
            </a:r>
            <a:r>
              <a:rPr lang="zh-CN" altLang="en-US" dirty="0">
                <a:latin typeface="Times New Roman" panose="02020603050405020304" charset="0"/>
                <a:ea typeface="宋体" panose="02010600030101010101" pitchFamily="2" charset="-122"/>
              </a:rPr>
              <a:t>、s</a:t>
            </a:r>
            <a:r>
              <a:rPr lang="zh-CN" altLang="en-US" baseline="-25000" dirty="0">
                <a:latin typeface="Times New Roman" panose="02020603050405020304" charset="0"/>
                <a:ea typeface="宋体" panose="02010600030101010101" pitchFamily="2" charset="-122"/>
              </a:rPr>
              <a:t>j</a:t>
            </a:r>
            <a:r>
              <a:rPr lang="en-US" altLang="zh-CN" dirty="0">
                <a:latin typeface="Times New Roman" panose="02020603050405020304" charset="0"/>
                <a:ea typeface="宋体" panose="02010600030101010101" pitchFamily="2" charset="-122"/>
              </a:rPr>
              <a:t>)</a:t>
            </a:r>
            <a:r>
              <a:rPr lang="zh-CN" altLang="en-US" dirty="0">
                <a:latin typeface="Times New Roman" panose="02020603050405020304" charset="0"/>
                <a:ea typeface="宋体" panose="02010600030101010101" pitchFamily="2" charset="-122"/>
              </a:rPr>
              <a:t> </a:t>
            </a:r>
            <a:r>
              <a:rPr lang="zh-CN" altLang="en-US" dirty="0">
                <a:latin typeface="Times New Roman" panose="02020603050405020304" charset="0"/>
                <a:cs typeface="Times New Roman" panose="02020603050405020304" charset="0"/>
              </a:rPr>
              <a:t>. </a:t>
            </a:r>
            <a:r>
              <a:rPr lang="zh-CN" altLang="en-US" dirty="0">
                <a:latin typeface="Times New Roman" panose="02020603050405020304" charset="0"/>
                <a:ea typeface="宋体" panose="02010600030101010101" pitchFamily="2" charset="-122"/>
              </a:rPr>
              <a:t>L</a:t>
            </a:r>
            <a:r>
              <a:rPr lang="zh-CN" altLang="en-US" baseline="-25000" dirty="0">
                <a:latin typeface="Times New Roman" panose="02020603050405020304" charset="0"/>
                <a:ea typeface="宋体" panose="02010600030101010101" pitchFamily="2" charset="-122"/>
              </a:rPr>
              <a:t>R</a:t>
            </a:r>
            <a:r>
              <a:rPr lang="zh-CN" altLang="en-US" baseline="30000" dirty="0">
                <a:latin typeface="Times New Roman" panose="02020603050405020304" charset="0"/>
                <a:ea typeface="宋体" panose="02010600030101010101" pitchFamily="2" charset="-122"/>
              </a:rPr>
              <a:t>2</a:t>
            </a:r>
            <a:r>
              <a:rPr lang="zh-CN" altLang="en-US" dirty="0">
                <a:latin typeface="Times New Roman" panose="02020603050405020304" charset="0"/>
                <a:ea typeface="宋体" panose="02010600030101010101" pitchFamily="2" charset="-122"/>
              </a:rPr>
              <a:t> (.) </a:t>
            </a:r>
            <a:r>
              <a:rPr lang="en-US" altLang="zh-CN" dirty="0" err="1">
                <a:latin typeface="Times New Roman" panose="02020603050405020304" charset="0"/>
                <a:ea typeface="宋体" panose="02010600030101010101" pitchFamily="2" charset="-122"/>
              </a:rPr>
              <a:t>i</a:t>
            </a:r>
            <a:r>
              <a:rPr lang="zh-CN" altLang="en-US" dirty="0">
                <a:latin typeface="Times New Roman" panose="02020603050405020304" charset="0"/>
                <a:cs typeface="Times New Roman" panose="02020603050405020304" charset="0"/>
              </a:rPr>
              <a:t>s a function between teachers and student characteristics.</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259770" y="1052835"/>
            <a:ext cx="6367740" cy="3312230"/>
          </a:xfrm>
          <a:prstGeom prst="rect">
            <a:avLst/>
          </a:prstGeom>
          <a:noFill/>
          <a:ln w="9525">
            <a:noFill/>
          </a:ln>
        </p:spPr>
      </p:pic>
      <p:sp>
        <p:nvSpPr>
          <p:cNvPr id="6" name="文本框 5"/>
          <p:cNvSpPr txBox="1"/>
          <p:nvPr/>
        </p:nvSpPr>
        <p:spPr>
          <a:xfrm>
            <a:off x="1588495" y="4787788"/>
            <a:ext cx="6367740" cy="369332"/>
          </a:xfrm>
          <a:prstGeom prst="rect">
            <a:avLst/>
          </a:prstGeom>
          <a:noFill/>
          <a:ln w="9525">
            <a:noFill/>
          </a:ln>
        </p:spPr>
        <p:txBody>
          <a:bodyPr wrap="squar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r>
              <a:rPr lang="en-US" altLang="zh-CN" dirty="0">
                <a:latin typeface="Times New Roman" panose="02020603050405020304" charset="0"/>
                <a:ea typeface="宋体" panose="02010600030101010101" pitchFamily="2" charset="-122"/>
              </a:rPr>
              <a:t>A typical </a:t>
            </a:r>
            <a:r>
              <a:rPr lang="en-US" altLang="zh-CN" dirty="0">
                <a:latin typeface="Times New Roman" panose="02020603050405020304" charset="0"/>
              </a:rPr>
              <a:t>relation</a:t>
            </a:r>
            <a:r>
              <a:rPr lang="en-US" altLang="zh-CN" dirty="0">
                <a:latin typeface="Times New Roman" panose="02020603050405020304" charset="0"/>
                <a:ea typeface="宋体" panose="02010600030101010101" pitchFamily="2" charset="-122"/>
              </a:rPr>
              <a:t>-based knowledge distillation model diagram</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23745" y="420179"/>
            <a:ext cx="3936400" cy="584775"/>
          </a:xfrm>
          <a:prstGeom prst="rect">
            <a:avLst/>
          </a:prstGeom>
          <a:noFill/>
        </p:spPr>
        <p:txBody>
          <a:bodyPr wrap="square">
            <a:spAutoFit/>
          </a:bodyPr>
          <a:lstStyle/>
          <a:p>
            <a:pPr algn="ctr"/>
            <a:r>
              <a:rPr lang="en-US" altLang="zh-CN" sz="3200" b="1" dirty="0">
                <a:solidFill>
                  <a:srgbClr val="131413"/>
                </a:solidFill>
                <a:latin typeface="Times New Roman" panose="02020603050405020304" charset="0"/>
                <a:cs typeface="Times New Roman" panose="02020603050405020304" charset="0"/>
              </a:rPr>
              <a:t>Distillation Schemes</a:t>
            </a:r>
            <a:endParaRPr lang="zh-CN" altLang="en-US" sz="3200" b="1" dirty="0">
              <a:solidFill>
                <a:srgbClr val="131413"/>
              </a:solidFill>
              <a:latin typeface="Times New Roman" panose="02020603050405020304" charset="0"/>
              <a:cs typeface="Times New Roman" panose="02020603050405020304" charset="0"/>
            </a:endParaRPr>
          </a:p>
        </p:txBody>
      </p:sp>
      <p:sp>
        <p:nvSpPr>
          <p:cNvPr id="6" name="文本框 5"/>
          <p:cNvSpPr txBox="1"/>
          <p:nvPr/>
        </p:nvSpPr>
        <p:spPr>
          <a:xfrm>
            <a:off x="935747" y="1196845"/>
            <a:ext cx="7272505" cy="1200329"/>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        According to whether the teacher model is updated at the same time as the student model, the learning scheme of knowledge distillation can be divided into three categories: offline distillation, online distillation, and self -distillation:</a:t>
            </a:r>
            <a:endParaRPr lang="zh-CN" altLang="en-US" dirty="0">
              <a:latin typeface="Times New Roman" panose="02020603050405020304" charset="0"/>
              <a:cs typeface="Times New Roman" panose="02020603050405020304" charset="0"/>
            </a:endParaRPr>
          </a:p>
        </p:txBody>
      </p:sp>
      <p:pic>
        <p:nvPicPr>
          <p:cNvPr id="8" name="图片 7"/>
          <p:cNvPicPr>
            <a:picLocks noChangeAspect="1"/>
          </p:cNvPicPr>
          <p:nvPr/>
        </p:nvPicPr>
        <p:blipFill>
          <a:blip r:embed="rId1"/>
          <a:stretch>
            <a:fillRect/>
          </a:stretch>
        </p:blipFill>
        <p:spPr>
          <a:xfrm>
            <a:off x="2267840" y="2584165"/>
            <a:ext cx="4392305" cy="3881683"/>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3730" y="908825"/>
            <a:ext cx="2520175" cy="369332"/>
          </a:xfrm>
          <a:prstGeom prst="rect">
            <a:avLst/>
          </a:prstGeom>
          <a:noFill/>
        </p:spPr>
        <p:txBody>
          <a:bodyPr wrap="square">
            <a:spAutoFit/>
          </a:bodyPr>
          <a:lstStyle/>
          <a:p>
            <a:r>
              <a:rPr lang="en-US" altLang="zh-CN" b="1" dirty="0">
                <a:solidFill>
                  <a:srgbClr val="131413"/>
                </a:solidFill>
                <a:effectLst/>
                <a:latin typeface="Times New Roman" panose="02020603050405020304" charset="0"/>
                <a:cs typeface="Times New Roman" panose="02020603050405020304" charset="0"/>
              </a:rPr>
              <a:t>a. Offline Distillation</a:t>
            </a:r>
            <a:endParaRPr lang="zh-CN" altLang="en-US" dirty="0">
              <a:latin typeface="Times New Roman" panose="02020603050405020304" charset="0"/>
              <a:cs typeface="Times New Roman" panose="02020603050405020304" charset="0"/>
            </a:endParaRPr>
          </a:p>
        </p:txBody>
      </p:sp>
      <p:sp>
        <p:nvSpPr>
          <p:cNvPr id="7" name="文本框 6"/>
          <p:cNvSpPr txBox="1"/>
          <p:nvPr/>
        </p:nvSpPr>
        <p:spPr>
          <a:xfrm>
            <a:off x="683730" y="1518907"/>
            <a:ext cx="7632530" cy="3970318"/>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    There are two stages of the entire training process: 1) First training the teacher model on a group of training samples, and then distilled; 2) Teacher model is used to extract knowledge in the form of Logits or intermediate features, and then used to guide during the distillation process for guidance training for student models.</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The offline method mainly focuses on the different parts of knowledge transfer, including the design and matching features of knowledge or the loss function of the distribution matching.</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The main advantage of offline methods is that they are simple and easy to implement. However, it cannot avoid complex large-capacity teacher models. The training time is huge, and the training of offline distilled middle student models is usually efficient under the guidance of the teacher model. Moreover, the gap between the ability between the big teachers and the elementary school students has always existed. </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730" y="404790"/>
            <a:ext cx="2520175" cy="369332"/>
          </a:xfrm>
          <a:prstGeom prst="rect">
            <a:avLst/>
          </a:prstGeom>
          <a:noFill/>
        </p:spPr>
        <p:txBody>
          <a:bodyPr wrap="square">
            <a:spAutoFit/>
          </a:bodyPr>
          <a:lstStyle/>
          <a:p>
            <a:r>
              <a:rPr lang="en-US" altLang="zh-CN" b="1" dirty="0">
                <a:solidFill>
                  <a:srgbClr val="131413"/>
                </a:solidFill>
                <a:latin typeface="Times New Roman" panose="02020603050405020304" charset="0"/>
                <a:cs typeface="Times New Roman" panose="02020603050405020304" charset="0"/>
              </a:rPr>
              <a:t>b. Online </a:t>
            </a:r>
            <a:r>
              <a:rPr lang="en-US" altLang="zh-CN" b="1" dirty="0">
                <a:solidFill>
                  <a:srgbClr val="131413"/>
                </a:solidFill>
                <a:effectLst/>
                <a:latin typeface="Times New Roman" panose="02020603050405020304" charset="0"/>
                <a:cs typeface="Times New Roman" panose="02020603050405020304" charset="0"/>
              </a:rPr>
              <a:t>Distillation</a:t>
            </a:r>
            <a:endParaRPr lang="zh-CN" altLang="en-US" dirty="0">
              <a:latin typeface="Times New Roman" panose="02020603050405020304" charset="0"/>
              <a:cs typeface="Times New Roman" panose="02020603050405020304" charset="0"/>
            </a:endParaRPr>
          </a:p>
        </p:txBody>
      </p:sp>
      <p:sp>
        <p:nvSpPr>
          <p:cNvPr id="3" name="文本框 2"/>
          <p:cNvSpPr txBox="1"/>
          <p:nvPr/>
        </p:nvSpPr>
        <p:spPr>
          <a:xfrm>
            <a:off x="683730" y="692810"/>
            <a:ext cx="7632530" cy="2308324"/>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    In online distillation, the teacher model and the student model are updated at the same time, and the entire knowledge distillation framework is trained to the end-to-end.</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Multiple neural networks work in a collaborative manner. In the training process, any network can be a student model, and other models can be a teacher.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Online distillation is a single-stage end-to-end training scheme with efficient parallel computing. However, existing online methods usually cannot solve high -capacity teachers in the online environment.</a:t>
            </a:r>
            <a:endParaRPr lang="zh-CN" altLang="en-US" dirty="0">
              <a:latin typeface="Times New Roman" panose="02020603050405020304" charset="0"/>
              <a:cs typeface="Times New Roman" panose="02020603050405020304" charset="0"/>
            </a:endParaRPr>
          </a:p>
        </p:txBody>
      </p:sp>
      <p:sp>
        <p:nvSpPr>
          <p:cNvPr id="4" name="文本框 3"/>
          <p:cNvSpPr txBox="1"/>
          <p:nvPr/>
        </p:nvSpPr>
        <p:spPr>
          <a:xfrm>
            <a:off x="755735" y="3429000"/>
            <a:ext cx="2520175" cy="369332"/>
          </a:xfrm>
          <a:prstGeom prst="rect">
            <a:avLst/>
          </a:prstGeom>
          <a:noFill/>
        </p:spPr>
        <p:txBody>
          <a:bodyPr wrap="square">
            <a:spAutoFit/>
          </a:bodyPr>
          <a:lstStyle/>
          <a:p>
            <a:r>
              <a:rPr lang="en-US" altLang="zh-CN" b="1" dirty="0">
                <a:solidFill>
                  <a:srgbClr val="131413"/>
                </a:solidFill>
                <a:latin typeface="Times New Roman" panose="02020603050405020304" charset="0"/>
                <a:cs typeface="Times New Roman" panose="02020603050405020304" charset="0"/>
              </a:rPr>
              <a:t>c. Self-Distillation</a:t>
            </a:r>
            <a:endParaRPr lang="zh-CN" altLang="en-US" b="1" dirty="0">
              <a:solidFill>
                <a:srgbClr val="131413"/>
              </a:solidFill>
              <a:latin typeface="Times New Roman" panose="02020603050405020304" charset="0"/>
              <a:cs typeface="Times New Roman" panose="02020603050405020304" charset="0"/>
            </a:endParaRPr>
          </a:p>
        </p:txBody>
      </p:sp>
      <p:sp>
        <p:nvSpPr>
          <p:cNvPr id="5" name="文本框 4"/>
          <p:cNvSpPr txBox="1"/>
          <p:nvPr/>
        </p:nvSpPr>
        <p:spPr>
          <a:xfrm>
            <a:off x="395710" y="3885402"/>
            <a:ext cx="8352580" cy="1200329"/>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    In self-distillation, the same networks are used for the teacher and the student models. This can be regarded as a special case of online distillation.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Zhang et al. proposed a new self-distillation method, in which knowledge from the deeper sections of the network is distilled into its shallow sections.</a:t>
            </a:r>
            <a:endParaRPr lang="zh-CN" altLang="en-US" dirty="0">
              <a:latin typeface="Times New Roman" panose="02020603050405020304" charset="0"/>
              <a:cs typeface="Times New Roman" panose="02020603050405020304" charset="0"/>
            </a:endParaRPr>
          </a:p>
        </p:txBody>
      </p:sp>
      <p:sp>
        <p:nvSpPr>
          <p:cNvPr id="7" name="文本框 6"/>
          <p:cNvSpPr txBox="1"/>
          <p:nvPr/>
        </p:nvSpPr>
        <p:spPr>
          <a:xfrm>
            <a:off x="395710" y="5508334"/>
            <a:ext cx="8352580" cy="923330"/>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15</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 </a:t>
            </a:r>
            <a:r>
              <a:rPr lang="en-US" altLang="zh-CN" sz="1800" dirty="0">
                <a:solidFill>
                  <a:srgbClr val="131413"/>
                </a:solidFill>
                <a:effectLst/>
                <a:latin typeface="Times-Roman"/>
              </a:rPr>
              <a:t>Zhang, L., Song, J., Gao, A., Chen, J., Bao, C. &amp; Ma, K. (2019b). Be your own teacher: Improve the performance of convolutional neural networks via self distillation. In </a:t>
            </a:r>
            <a:r>
              <a:rPr lang="en-US" altLang="zh-CN" sz="1800" i="1" dirty="0">
                <a:solidFill>
                  <a:srgbClr val="131413"/>
                </a:solidFill>
                <a:effectLst/>
                <a:latin typeface="Times-Italic"/>
              </a:rPr>
              <a:t>ICCV</a:t>
            </a:r>
            <a:r>
              <a:rPr lang="en-US" altLang="zh-CN" sz="1800" dirty="0">
                <a:solidFill>
                  <a:srgbClr val="131413"/>
                </a:solidFill>
                <a:effectLst/>
                <a:latin typeface="Times-Roman"/>
              </a:rPr>
              <a:t>.</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3780" y="836820"/>
            <a:ext cx="5832405" cy="584775"/>
          </a:xfrm>
          <a:prstGeom prst="rect">
            <a:avLst/>
          </a:prstGeom>
          <a:noFill/>
        </p:spPr>
        <p:txBody>
          <a:bodyPr wrap="square">
            <a:spAutoFit/>
          </a:bodyPr>
          <a:lstStyle/>
          <a:p>
            <a:r>
              <a:rPr lang="en-US" altLang="zh-CN" sz="3200" b="1" dirty="0">
                <a:solidFill>
                  <a:srgbClr val="131413"/>
                </a:solidFill>
                <a:latin typeface="Times New Roman" panose="02020603050405020304" charset="0"/>
                <a:cs typeface="Times New Roman" panose="02020603050405020304" charset="0"/>
              </a:rPr>
              <a:t>Teacher–Student Architecture</a:t>
            </a:r>
            <a:endParaRPr lang="zh-CN" altLang="en-US" sz="3200" b="1" dirty="0">
              <a:solidFill>
                <a:srgbClr val="131413"/>
              </a:solidFill>
              <a:latin typeface="Times New Roman" panose="02020603050405020304" charset="0"/>
              <a:cs typeface="Times New Roman" panose="02020603050405020304" charset="0"/>
            </a:endParaRPr>
          </a:p>
        </p:txBody>
      </p:sp>
      <p:sp>
        <p:nvSpPr>
          <p:cNvPr id="3" name="文本框 2"/>
          <p:cNvSpPr txBox="1"/>
          <p:nvPr/>
        </p:nvSpPr>
        <p:spPr>
          <a:xfrm>
            <a:off x="683730" y="1757700"/>
            <a:ext cx="7632530" cy="2308324"/>
          </a:xfrm>
          <a:prstGeom prst="rect">
            <a:avLst/>
          </a:prstGeom>
          <a:noFill/>
        </p:spPr>
        <p:txBody>
          <a:bodyPr wrap="square">
            <a:spAutoFit/>
          </a:bodyPr>
          <a:lstStyle/>
          <a:p>
            <a:r>
              <a:rPr lang="en-US" altLang="zh-CN" dirty="0">
                <a:solidFill>
                  <a:srgbClr val="FF0000"/>
                </a:solidFill>
                <a:latin typeface="Times New Roman" panose="02020603050405020304" charset="0"/>
                <a:cs typeface="Times New Roman" panose="02020603050405020304" charset="0"/>
              </a:rPr>
              <a:t>   The quality of the acquisition and refinement of students from teachers to students depends on how to design teachers and student networks. </a:t>
            </a:r>
            <a:r>
              <a:rPr lang="en-US" altLang="zh-CN" dirty="0">
                <a:latin typeface="Times New Roman" panose="02020603050405020304" charset="0"/>
                <a:cs typeface="Times New Roman" panose="02020603050405020304" charset="0"/>
              </a:rPr>
              <a:t>As far as human learning habits are concerned, we want a student to find a suitable teacher. Therefore, to complete the acquisition and refining of knowledge in the refinement of knowledge, how to choose or design the appropriate teacher -student structure is a very important but difficult issue. Recently, the models of teachers and students are almost fixed in the process of distillation, and the size and structure are unchanged, which can easily cause the model capacity gap.</a:t>
            </a:r>
            <a:endParaRPr lang="en-US" altLang="zh-CN" dirty="0">
              <a:latin typeface="Times New Roman" panose="02020603050405020304" charset="0"/>
              <a:cs typeface="Times New Roman" panose="020206030504050203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7741" y="332785"/>
            <a:ext cx="7416514" cy="2585323"/>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        The complexity of deep neural networks mainly comes from two dimensions: depth and width. Generally, knowledge is needed to transfer knowledge from deeper and wider neural networks to lighter and thinner neural networks. Student networks are usually selected as: 1) Simplified versions of the teacher network, with a small number of layers and fewer channels for each layer; 2) the quantitative version of the teacher network that retains the network structure; 3) small networks with efficient basic operations; 4) Small networks with optimized global network structures; 5) the same network as teachers.</a:t>
            </a:r>
            <a:endParaRPr lang="zh-CN" altLang="en-US" dirty="0">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1"/>
          <a:stretch>
            <a:fillRect/>
          </a:stretch>
        </p:blipFill>
        <p:spPr>
          <a:xfrm>
            <a:off x="1907815" y="2924965"/>
            <a:ext cx="5108666" cy="3371095"/>
          </a:xfrm>
          <a:prstGeom prst="rect">
            <a:avLst/>
          </a:prstGeom>
        </p:spPr>
      </p:pic>
      <p:sp>
        <p:nvSpPr>
          <p:cNvPr id="9" name="文本框 8"/>
          <p:cNvSpPr txBox="1"/>
          <p:nvPr/>
        </p:nvSpPr>
        <p:spPr>
          <a:xfrm>
            <a:off x="1619795" y="6440071"/>
            <a:ext cx="5904410" cy="369332"/>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The relationship between teachers and student models</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2398" y="2924965"/>
            <a:ext cx="7344510" cy="2862322"/>
          </a:xfrm>
          <a:prstGeom prst="rect">
            <a:avLst/>
          </a:prstGeom>
          <a:noFill/>
        </p:spPr>
        <p:txBody>
          <a:bodyPr wrap="square">
            <a:spAutoFit/>
          </a:bodyPr>
          <a:lstStyle/>
          <a:p>
            <a:r>
              <a:rPr lang="en-US" altLang="zh-CN" sz="2000" b="1" dirty="0">
                <a:latin typeface="Times New Roman" panose="02020603050405020304" charset="0"/>
              </a:rPr>
              <a:t>Performance Estimation Strategy. </a:t>
            </a:r>
            <a:r>
              <a:rPr lang="en-US" altLang="zh-CN" sz="2000" dirty="0">
                <a:latin typeface="Times New Roman" panose="02020603050405020304" charset="0"/>
              </a:rPr>
              <a:t>The objective of NAS is typically to find architectures that achieve high predictive performance on unseen data. Performance estimation refers to the process of estimating this performance: the simplest option is to perform a standard training and validation of the architecture on data, but this is unfortunately </a:t>
            </a:r>
            <a:r>
              <a:rPr lang="en-US" altLang="zh-CN" sz="2000" dirty="0">
                <a:solidFill>
                  <a:srgbClr val="FF0000"/>
                </a:solidFill>
                <a:latin typeface="Times New Roman" panose="02020603050405020304" charset="0"/>
              </a:rPr>
              <a:t>computationally expensive and limits the number of architectures that can be explored</a:t>
            </a:r>
            <a:r>
              <a:rPr lang="en-US" altLang="zh-CN" sz="2000" dirty="0">
                <a:latin typeface="Times New Roman" panose="02020603050405020304" charset="0"/>
              </a:rPr>
              <a:t>. Much recent research therefore focuses on developing methods that reduce the cost of these performance estimations.</a:t>
            </a:r>
            <a:endParaRPr lang="zh-CN" altLang="en-US" sz="2000" dirty="0">
              <a:latin typeface="Times New Roman" panose="02020603050405020304" charset="0"/>
            </a:endParaRPr>
          </a:p>
        </p:txBody>
      </p:sp>
      <p:sp>
        <p:nvSpPr>
          <p:cNvPr id="2" name="文本框 1"/>
          <p:cNvSpPr txBox="1"/>
          <p:nvPr/>
        </p:nvSpPr>
        <p:spPr>
          <a:xfrm>
            <a:off x="899745" y="764815"/>
            <a:ext cx="7344510" cy="1631216"/>
          </a:xfrm>
          <a:prstGeom prst="rect">
            <a:avLst/>
          </a:prstGeom>
          <a:noFill/>
        </p:spPr>
        <p:txBody>
          <a:bodyPr wrap="square">
            <a:spAutoFit/>
          </a:bodyPr>
          <a:lstStyle/>
          <a:p>
            <a:r>
              <a:rPr lang="en-US" altLang="zh-CN" sz="2000" b="1" dirty="0">
                <a:latin typeface="Times New Roman" panose="02020603050405020304" charset="0"/>
              </a:rPr>
              <a:t>Search Strategy. </a:t>
            </a:r>
            <a:r>
              <a:rPr lang="en-US" altLang="zh-CN" sz="2000" dirty="0">
                <a:latin typeface="Times New Roman" panose="02020603050405020304" charset="0"/>
              </a:rPr>
              <a:t>The search strategy details how to explore the search space (which is often exponentially large or even unbounded). On the one hand, it is </a:t>
            </a:r>
            <a:r>
              <a:rPr lang="en-US" altLang="zh-CN" sz="2000" dirty="0">
                <a:solidFill>
                  <a:srgbClr val="FF0000"/>
                </a:solidFill>
                <a:latin typeface="Times New Roman" panose="02020603050405020304" charset="0"/>
              </a:rPr>
              <a:t>desirable</a:t>
            </a:r>
            <a:r>
              <a:rPr lang="en-US" altLang="zh-CN" sz="2000" dirty="0">
                <a:latin typeface="Times New Roman" panose="02020603050405020304" charset="0"/>
              </a:rPr>
              <a:t> to find </a:t>
            </a:r>
            <a:r>
              <a:rPr lang="en-US" altLang="zh-CN" sz="2000" dirty="0">
                <a:solidFill>
                  <a:srgbClr val="FF0000"/>
                </a:solidFill>
                <a:latin typeface="Times New Roman" panose="02020603050405020304" charset="0"/>
              </a:rPr>
              <a:t>well-performing architectures </a:t>
            </a:r>
            <a:r>
              <a:rPr lang="en-US" altLang="zh-CN" sz="2000" dirty="0">
                <a:latin typeface="Times New Roman" panose="02020603050405020304" charset="0"/>
              </a:rPr>
              <a:t>quickly, while on the other hand, premature convergence to a region of </a:t>
            </a:r>
            <a:r>
              <a:rPr lang="en-US" altLang="zh-CN" sz="2000" dirty="0">
                <a:solidFill>
                  <a:srgbClr val="FF0000"/>
                </a:solidFill>
                <a:latin typeface="Times New Roman" panose="02020603050405020304" charset="0"/>
              </a:rPr>
              <a:t>suboptimal architectures </a:t>
            </a:r>
            <a:r>
              <a:rPr lang="en-US" altLang="zh-CN" sz="2000" dirty="0">
                <a:latin typeface="Times New Roman" panose="02020603050405020304" charset="0"/>
              </a:rPr>
              <a:t>should be </a:t>
            </a:r>
            <a:r>
              <a:rPr lang="en-US" altLang="zh-CN" sz="2000" dirty="0">
                <a:solidFill>
                  <a:srgbClr val="FF0000"/>
                </a:solidFill>
                <a:latin typeface="Times New Roman" panose="02020603050405020304" charset="0"/>
              </a:rPr>
              <a:t>avoided</a:t>
            </a:r>
            <a:r>
              <a:rPr lang="en-US" altLang="zh-CN" sz="2000" dirty="0">
                <a:latin typeface="Times New Roman" panose="02020603050405020304" charset="0"/>
              </a:rPr>
              <a:t>.</a:t>
            </a:r>
            <a:endParaRPr lang="zh-CN" altLang="en-US" sz="2000" dirty="0">
              <a:latin typeface="Times New Roman" panose="020206030504050203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7715" y="682767"/>
            <a:ext cx="8208570" cy="3693319"/>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        The model capacity gap between the model between large deep neural networks and small student neural networks will reduce the transfer of knowledge.</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Mirzadeh</a:t>
            </a:r>
            <a:r>
              <a:rPr lang="en-US" altLang="zh-CN" dirty="0">
                <a:latin typeface="Times New Roman" panose="02020603050405020304" charset="0"/>
                <a:cs typeface="Times New Roman" panose="02020603050405020304" charset="0"/>
              </a:rPr>
              <a:t> et al. Introduced teacher assistants to reduce the training gap between the teacher model and the student model. Learns to learn the gap further, even if the auxiliary structure is used to learn residue. On the other hand, several recent methods have also focused on the structural differences between minimized student models and teacher models. For example, </a:t>
            </a:r>
            <a:r>
              <a:rPr lang="en-US" altLang="zh-CN" dirty="0" err="1">
                <a:latin typeface="Times New Roman" panose="02020603050405020304" charset="0"/>
                <a:cs typeface="Times New Roman" panose="02020603050405020304" charset="0"/>
              </a:rPr>
              <a:t>Polino</a:t>
            </a:r>
            <a:r>
              <a:rPr lang="en-US" altLang="zh-CN" dirty="0">
                <a:latin typeface="Times New Roman" panose="02020603050405020304" charset="0"/>
                <a:cs typeface="Times New Roman" panose="02020603050405020304" charset="0"/>
              </a:rPr>
              <a:t> et al. Combining network quantification with knowledge distillation, that is, the student model is a small quantization version of the teacher model. NOWAK &amp; Corso proposed a structural compression method that involves transferring the knowledge of multi-layer learning to a single layer.</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Inspired by the successful search (or NAS), the performance of small neural networks can be further improved through a global structural search based on effective meta-operations or blocks.</a:t>
            </a:r>
            <a:endParaRPr lang="zh-CN" altLang="en-US" dirty="0">
              <a:latin typeface="Times New Roman" panose="02020603050405020304" charset="0"/>
              <a:cs typeface="Times New Roman" panose="02020603050405020304" charset="0"/>
            </a:endParaRPr>
          </a:p>
        </p:txBody>
      </p:sp>
      <p:sp>
        <p:nvSpPr>
          <p:cNvPr id="7" name="文本框 6"/>
          <p:cNvSpPr txBox="1"/>
          <p:nvPr/>
        </p:nvSpPr>
        <p:spPr>
          <a:xfrm>
            <a:off x="755735" y="4842894"/>
            <a:ext cx="7488520" cy="1754326"/>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14</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 </a:t>
            </a:r>
            <a:r>
              <a:rPr lang="en-US" altLang="zh-CN" sz="1800" dirty="0" err="1">
                <a:solidFill>
                  <a:srgbClr val="131413"/>
                </a:solidFill>
                <a:effectLst/>
                <a:latin typeface="Times-Roman"/>
              </a:rPr>
              <a:t>Mirzadeh</a:t>
            </a:r>
            <a:r>
              <a:rPr lang="en-US" altLang="zh-CN" sz="1800" dirty="0">
                <a:solidFill>
                  <a:srgbClr val="131413"/>
                </a:solidFill>
                <a:effectLst/>
                <a:latin typeface="Times-Roman"/>
              </a:rPr>
              <a:t>, S. I., </a:t>
            </a:r>
            <a:r>
              <a:rPr lang="en-US" altLang="zh-CN" sz="1800" dirty="0" err="1">
                <a:solidFill>
                  <a:srgbClr val="131413"/>
                </a:solidFill>
                <a:effectLst/>
                <a:latin typeface="Times-Roman"/>
              </a:rPr>
              <a:t>Farajtabar</a:t>
            </a:r>
            <a:r>
              <a:rPr lang="en-US" altLang="zh-CN" sz="1800" dirty="0">
                <a:solidFill>
                  <a:srgbClr val="131413"/>
                </a:solidFill>
                <a:effectLst/>
                <a:latin typeface="Times-Roman"/>
              </a:rPr>
              <a:t>, M., Li, A. &amp; </a:t>
            </a:r>
            <a:r>
              <a:rPr lang="en-US" altLang="zh-CN" sz="1800" dirty="0" err="1">
                <a:solidFill>
                  <a:srgbClr val="131413"/>
                </a:solidFill>
                <a:effectLst/>
                <a:latin typeface="Times-Roman"/>
              </a:rPr>
              <a:t>Ghasemzadeh</a:t>
            </a:r>
            <a:r>
              <a:rPr lang="en-US" altLang="zh-CN" sz="1800" dirty="0">
                <a:solidFill>
                  <a:srgbClr val="131413"/>
                </a:solidFill>
                <a:effectLst/>
                <a:latin typeface="Times-Roman"/>
              </a:rPr>
              <a:t>, H. (2020). </a:t>
            </a:r>
            <a:endParaRPr lang="en-US" altLang="zh-CN" dirty="0"/>
          </a:p>
          <a:p>
            <a:r>
              <a:rPr lang="en-US" altLang="zh-CN" sz="1800" dirty="0">
                <a:solidFill>
                  <a:srgbClr val="131413"/>
                </a:solidFill>
                <a:effectLst/>
                <a:latin typeface="Times-Roman"/>
              </a:rPr>
              <a:t>Improved knowledge distillation via teacher assistant. In </a:t>
            </a:r>
            <a:r>
              <a:rPr lang="en-US" altLang="zh-CN" sz="1800" i="1" dirty="0">
                <a:solidFill>
                  <a:srgbClr val="131413"/>
                </a:solidFill>
                <a:effectLst/>
                <a:latin typeface="Times-Italic"/>
              </a:rPr>
              <a:t>AAAI</a:t>
            </a:r>
            <a:r>
              <a:rPr lang="en-US" altLang="zh-CN" sz="1800" dirty="0">
                <a:solidFill>
                  <a:srgbClr val="131413"/>
                </a:solidFill>
                <a:effectLst/>
                <a:latin typeface="Times-Roman"/>
              </a:rPr>
              <a:t>.</a:t>
            </a:r>
            <a:endParaRPr lang="en-US" altLang="zh-CN" sz="1800" dirty="0">
              <a:solidFill>
                <a:srgbClr val="131413"/>
              </a:solidFill>
              <a:effectLst/>
              <a:latin typeface="Times-Roman"/>
            </a:endParaRPr>
          </a:p>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15</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 </a:t>
            </a:r>
            <a:r>
              <a:rPr lang="en-US" altLang="zh-CN" sz="1800" dirty="0">
                <a:solidFill>
                  <a:srgbClr val="131413"/>
                </a:solidFill>
                <a:effectLst/>
                <a:latin typeface="Times-Roman"/>
              </a:rPr>
              <a:t>Gao, M., Wang, Y., &amp; Wan, L. (2021). Residual error based knowledge </a:t>
            </a:r>
            <a:endParaRPr lang="en-US" altLang="zh-CN" dirty="0"/>
          </a:p>
          <a:p>
            <a:r>
              <a:rPr lang="en-US" altLang="zh-CN" sz="1800" dirty="0">
                <a:solidFill>
                  <a:srgbClr val="131413"/>
                </a:solidFill>
                <a:effectLst/>
                <a:latin typeface="Times-Roman"/>
              </a:rPr>
              <a:t>distillation. </a:t>
            </a:r>
            <a:r>
              <a:rPr lang="en-US" altLang="zh-CN" sz="1800" i="1" dirty="0">
                <a:solidFill>
                  <a:srgbClr val="131413"/>
                </a:solidFill>
                <a:effectLst/>
                <a:latin typeface="Times-Italic"/>
              </a:rPr>
              <a:t>Neurocomputing, 433, </a:t>
            </a:r>
            <a:r>
              <a:rPr lang="en-US" altLang="zh-CN" sz="1800" dirty="0">
                <a:solidFill>
                  <a:srgbClr val="131413"/>
                </a:solidFill>
                <a:effectLst/>
                <a:latin typeface="Times-Roman"/>
              </a:rPr>
              <a:t>154–161.</a:t>
            </a:r>
            <a:endParaRPr lang="en-US" altLang="zh-CN" sz="1800" dirty="0">
              <a:solidFill>
                <a:srgbClr val="131413"/>
              </a:solidFill>
              <a:effectLst/>
              <a:latin typeface="Times-Roman"/>
            </a:endParaRPr>
          </a:p>
          <a:p>
            <a:r>
              <a:rPr lang="en-US" altLang="zh-CN" dirty="0">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16</a:t>
            </a:r>
            <a:r>
              <a:rPr lang="en-US" altLang="zh-CN" dirty="0">
                <a:latin typeface="Times New Roman" panose="02020603050405020304" charset="0"/>
                <a:cs typeface="Times New Roman" panose="02020603050405020304" charset="0"/>
              </a:rPr>
              <a:t>] </a:t>
            </a:r>
            <a:r>
              <a:rPr lang="en-US" altLang="zh-CN" sz="1800" dirty="0" err="1">
                <a:solidFill>
                  <a:srgbClr val="131413"/>
                </a:solidFill>
                <a:effectLst/>
                <a:latin typeface="Times-Roman"/>
              </a:rPr>
              <a:t>Radosavovic</a:t>
            </a:r>
            <a:r>
              <a:rPr lang="en-US" altLang="zh-CN" sz="1800" dirty="0">
                <a:solidFill>
                  <a:srgbClr val="131413"/>
                </a:solidFill>
                <a:effectLst/>
                <a:latin typeface="Times-Roman"/>
              </a:rPr>
              <a:t>, I., </a:t>
            </a:r>
            <a:r>
              <a:rPr lang="en-US" altLang="zh-CN" sz="1800" dirty="0" err="1">
                <a:solidFill>
                  <a:srgbClr val="131413"/>
                </a:solidFill>
                <a:effectLst/>
                <a:latin typeface="Times-Roman"/>
              </a:rPr>
              <a:t>Kosaraju</a:t>
            </a:r>
            <a:r>
              <a:rPr lang="en-US" altLang="zh-CN" sz="1800" dirty="0">
                <a:solidFill>
                  <a:srgbClr val="131413"/>
                </a:solidFill>
                <a:effectLst/>
                <a:latin typeface="Times-Roman"/>
              </a:rPr>
              <a:t>, R. P., </a:t>
            </a:r>
            <a:r>
              <a:rPr lang="en-US" altLang="zh-CN" sz="1800" dirty="0" err="1">
                <a:solidFill>
                  <a:srgbClr val="131413"/>
                </a:solidFill>
                <a:effectLst/>
                <a:latin typeface="Times-Roman"/>
              </a:rPr>
              <a:t>Girshick</a:t>
            </a:r>
            <a:r>
              <a:rPr lang="en-US" altLang="zh-CN" sz="1800" dirty="0">
                <a:solidFill>
                  <a:srgbClr val="131413"/>
                </a:solidFill>
                <a:effectLst/>
                <a:latin typeface="Times-Roman"/>
              </a:rPr>
              <a:t>, R., He, K., &amp; Dollar P. (2020). </a:t>
            </a:r>
            <a:endParaRPr lang="en-US" altLang="zh-CN" dirty="0"/>
          </a:p>
          <a:p>
            <a:r>
              <a:rPr lang="en-US" altLang="zh-CN" sz="1800" dirty="0">
                <a:solidFill>
                  <a:srgbClr val="131413"/>
                </a:solidFill>
                <a:effectLst/>
                <a:latin typeface="Times-Roman"/>
              </a:rPr>
              <a:t>Designing network design spaces. In </a:t>
            </a:r>
            <a:r>
              <a:rPr lang="en-US" altLang="zh-CN" sz="1800" i="1" dirty="0">
                <a:solidFill>
                  <a:srgbClr val="131413"/>
                </a:solidFill>
                <a:effectLst/>
                <a:latin typeface="Times-Italic"/>
              </a:rPr>
              <a:t>CVPR</a:t>
            </a:r>
            <a:r>
              <a:rPr lang="en-US" altLang="zh-CN" sz="1800" dirty="0">
                <a:solidFill>
                  <a:srgbClr val="131413"/>
                </a:solidFill>
                <a:effectLst/>
                <a:latin typeface="Times-Roman"/>
              </a:rPr>
              <a:t>.</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539720" y="2636945"/>
            <a:ext cx="8229600" cy="1143000"/>
          </a:xfrm>
          <a:prstGeom prst="rect">
            <a:avLst/>
          </a:prstGeom>
          <a:noFill/>
          <a:ln w="9525">
            <a:noFill/>
          </a:ln>
        </p:spPr>
        <p:txBody>
          <a:bodyPr anchor="ctr" anchorCtr="0"/>
          <a:lstStyle/>
          <a:p>
            <a:pPr algn="ctr"/>
            <a:r>
              <a:rPr lang="en-US" altLang="zh-CN" sz="4000" b="1" dirty="0">
                <a:latin typeface="Times New Roman" panose="02020603050405020304" charset="0"/>
                <a:cs typeface="Times New Roman" panose="02020603050405020304" charset="0"/>
              </a:rPr>
              <a:t>Network Compression Based on Optimization Objective</a:t>
            </a:r>
            <a:endParaRPr lang="en-US" altLang="zh-CN" sz="4000" b="1" dirty="0">
              <a:latin typeface="Times New Roman" panose="02020603050405020304" charset="0"/>
              <a:cs typeface="Times New Roman" panose="020206030504050203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584200" y="401638"/>
            <a:ext cx="8229600" cy="1143000"/>
          </a:xfrm>
          <a:prstGeom prst="rect">
            <a:avLst/>
          </a:prstGeom>
          <a:noFill/>
          <a:ln w="9525">
            <a:noFill/>
          </a:ln>
        </p:spPr>
        <p:txBody>
          <a:bodyPr anchor="ctr" anchorCtr="0"/>
          <a:lstStyle/>
          <a:p>
            <a:pPr algn="ctr"/>
            <a:r>
              <a:rPr lang="en-US" altLang="zh-CN" sz="4000" b="1" dirty="0">
                <a:latin typeface="Times New Roman" panose="02020603050405020304" charset="0"/>
                <a:cs typeface="Times New Roman" panose="02020603050405020304" charset="0"/>
              </a:rPr>
              <a:t>Network Compression Based on Optimization Objective</a:t>
            </a:r>
            <a:endParaRPr lang="en-US" altLang="zh-CN" sz="4000" b="1" dirty="0">
              <a:latin typeface="Times New Roman" panose="02020603050405020304" charset="0"/>
              <a:cs typeface="Times New Roman" panose="02020603050405020304" charset="0"/>
            </a:endParaRPr>
          </a:p>
        </p:txBody>
      </p:sp>
      <p:sp>
        <p:nvSpPr>
          <p:cNvPr id="5" name="文本框 4"/>
          <p:cNvSpPr txBox="1"/>
          <p:nvPr/>
        </p:nvSpPr>
        <p:spPr>
          <a:xfrm>
            <a:off x="971748" y="2636945"/>
            <a:ext cx="6912481" cy="1938992"/>
          </a:xfrm>
          <a:prstGeom prst="rect">
            <a:avLst/>
          </a:prstGeom>
          <a:noFill/>
          <a:ln w="9525">
            <a:noFill/>
          </a:ln>
        </p:spPr>
        <p:txBody>
          <a:bodyPr wrap="square" anchor="t" anchorCtr="0">
            <a:spAutoFit/>
          </a:bodyPr>
          <a:lstStyle/>
          <a:p>
            <a:r>
              <a:rPr lang="en-US" altLang="zh-CN" sz="2000" dirty="0">
                <a:latin typeface="Times New Roman" panose="02020603050405020304" charset="0"/>
                <a:ea typeface="宋体" panose="02010600030101010101" pitchFamily="2" charset="-122"/>
              </a:rPr>
              <a:t>        It is different from simplifying complex networks after they have been learned. Bring the objective of network simplification into the original learning objective (such as the commonly used cross-entropy) and increase the regularization to simplify the network (such as increasing the requirements on network sparsity). After learning, we can get a sparse network.</a:t>
            </a:r>
            <a:endParaRPr lang="zh-CN" altLang="en-US" sz="2000" dirty="0">
              <a:latin typeface="Times New Roman" panose="0202060305040502030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20" y="620805"/>
            <a:ext cx="7992555" cy="461665"/>
          </a:xfrm>
          <a:prstGeom prst="rect">
            <a:avLst/>
          </a:prstGeom>
          <a:noFill/>
        </p:spPr>
        <p:txBody>
          <a:bodyPr wrap="square">
            <a:spAutoFit/>
          </a:bodyPr>
          <a:lstStyle/>
          <a:p>
            <a:pPr algn="ctr"/>
            <a:r>
              <a:rPr lang="en-US" altLang="zh-CN" sz="2400" b="1" dirty="0">
                <a:solidFill>
                  <a:srgbClr val="131413"/>
                </a:solidFill>
                <a:latin typeface="Times New Roman" panose="02020603050405020304" charset="0"/>
                <a:cs typeface="Times New Roman" panose="02020603050405020304" charset="0"/>
              </a:rPr>
              <a:t>Bayesian Compression for Deep Learning</a:t>
            </a:r>
            <a:endParaRPr lang="zh-CN" altLang="en-US" sz="2400" b="1" dirty="0">
              <a:solidFill>
                <a:srgbClr val="131413"/>
              </a:solidFill>
              <a:latin typeface="Times New Roman" panose="02020603050405020304" charset="0"/>
              <a:cs typeface="Times New Roman" panose="02020603050405020304" charset="0"/>
            </a:endParaRPr>
          </a:p>
        </p:txBody>
      </p:sp>
      <p:sp>
        <p:nvSpPr>
          <p:cNvPr id="4" name="文本框 3"/>
          <p:cNvSpPr txBox="1"/>
          <p:nvPr/>
        </p:nvSpPr>
        <p:spPr>
          <a:xfrm>
            <a:off x="1115759" y="2045720"/>
            <a:ext cx="6696465" cy="2031325"/>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Louizos et al. [</a:t>
            </a:r>
            <a:r>
              <a:rPr lang="en-US" altLang="zh-CN" dirty="0">
                <a:solidFill>
                  <a:srgbClr val="FF0000"/>
                </a:solidFill>
                <a:latin typeface="Times-Roman"/>
              </a:rPr>
              <a:t>1</a:t>
            </a:r>
            <a:r>
              <a:rPr lang="zh-CN" altLang="en-US" dirty="0">
                <a:latin typeface="Times New Roman" panose="02020603050405020304" charset="0"/>
                <a:cs typeface="Times New Roman" panose="02020603050405020304" charset="0"/>
              </a:rPr>
              <a:t>] used the variational Bayesian approximation for Bayesian inference. By employing sparse inducing priors for hidden units, they pruned neurons including all their ingoing and outgoing weights. As an additional Bayesian bonus, they used the variational posterior uncertainty to assess which bits are significant and remove the ones which fluctuate too much under approximate posterior sampling.</a:t>
            </a:r>
            <a:endParaRPr lang="zh-CN" altLang="en-US" dirty="0">
              <a:latin typeface="Times New Roman" panose="02020603050405020304" charset="0"/>
              <a:cs typeface="Times New Roman" panose="02020603050405020304" charset="0"/>
            </a:endParaRPr>
          </a:p>
        </p:txBody>
      </p:sp>
      <p:sp>
        <p:nvSpPr>
          <p:cNvPr id="5" name="文本框 4"/>
          <p:cNvSpPr txBox="1"/>
          <p:nvPr/>
        </p:nvSpPr>
        <p:spPr>
          <a:xfrm>
            <a:off x="539719" y="5302844"/>
            <a:ext cx="7992555" cy="923330"/>
          </a:xfrm>
          <a:prstGeom prst="rect">
            <a:avLst/>
          </a:prstGeom>
          <a:noFill/>
        </p:spPr>
        <p:txBody>
          <a:bodyPr wrap="square">
            <a:spAutoFit/>
          </a:bodyPr>
          <a:lstStyle/>
          <a:p>
            <a:pPr algn="just">
              <a:tabLst>
                <a:tab pos="228600" algn="l"/>
              </a:tabLst>
            </a:pPr>
            <a:r>
              <a:rPr lang="en-US" altLang="zh-CN" dirty="0">
                <a:solidFill>
                  <a:srgbClr val="131413"/>
                </a:solidFill>
                <a:latin typeface="Times-Roman"/>
              </a:rPr>
              <a:t>[</a:t>
            </a:r>
            <a:r>
              <a:rPr lang="en-US" altLang="zh-CN" dirty="0">
                <a:solidFill>
                  <a:srgbClr val="FF0000"/>
                </a:solidFill>
                <a:latin typeface="Times-Roman"/>
              </a:rPr>
              <a:t>1</a:t>
            </a:r>
            <a:r>
              <a:rPr lang="en-US" altLang="zh-CN" dirty="0">
                <a:solidFill>
                  <a:srgbClr val="131413"/>
                </a:solidFill>
                <a:latin typeface="Times-Roman"/>
              </a:rPr>
              <a:t>] C </a:t>
            </a:r>
            <a:r>
              <a:rPr lang="en-US" altLang="zh-CN" dirty="0" err="1">
                <a:solidFill>
                  <a:srgbClr val="131413"/>
                </a:solidFill>
                <a:latin typeface="Times-Roman"/>
              </a:rPr>
              <a:t>Louizos</a:t>
            </a:r>
            <a:r>
              <a:rPr lang="en-US" altLang="zh-CN" dirty="0">
                <a:solidFill>
                  <a:srgbClr val="131413"/>
                </a:solidFill>
                <a:latin typeface="Times-Roman"/>
              </a:rPr>
              <a:t>, K Ullrich, and M Welling. Bayesian compression for deep learning. In 31st Conference on Neural Information Processing Systems (NIPS 2017), Long Beach, CA, USA., 2017.</a:t>
            </a:r>
            <a:endParaRPr lang="zh-CN" altLang="zh-CN" dirty="0">
              <a:solidFill>
                <a:srgbClr val="131413"/>
              </a:solidFill>
              <a:latin typeface="Times-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20" y="620805"/>
            <a:ext cx="7992555" cy="830997"/>
          </a:xfrm>
          <a:prstGeom prst="rect">
            <a:avLst/>
          </a:prstGeom>
          <a:noFill/>
        </p:spPr>
        <p:txBody>
          <a:bodyPr wrap="square">
            <a:spAutoFit/>
          </a:bodyPr>
          <a:lstStyle/>
          <a:p>
            <a:pPr algn="ctr"/>
            <a:r>
              <a:rPr lang="en-US" altLang="zh-CN" sz="2400" b="1" dirty="0">
                <a:solidFill>
                  <a:srgbClr val="131413"/>
                </a:solidFill>
                <a:latin typeface="Times New Roman" panose="02020603050405020304" charset="0"/>
                <a:cs typeface="Times New Roman" panose="02020603050405020304" charset="0"/>
              </a:rPr>
              <a:t>LEARNING SPARSE NEURAL NETWORKS THROUGH L</a:t>
            </a:r>
            <a:r>
              <a:rPr lang="en-US" altLang="zh-CN" sz="1600" b="1" dirty="0">
                <a:solidFill>
                  <a:srgbClr val="131413"/>
                </a:solidFill>
                <a:latin typeface="Times New Roman" panose="02020603050405020304" charset="0"/>
                <a:cs typeface="Times New Roman" panose="02020603050405020304" charset="0"/>
              </a:rPr>
              <a:t>0</a:t>
            </a:r>
            <a:r>
              <a:rPr lang="en-US" altLang="zh-CN" sz="2400" b="1" dirty="0">
                <a:solidFill>
                  <a:srgbClr val="131413"/>
                </a:solidFill>
                <a:latin typeface="Times New Roman" panose="02020603050405020304" charset="0"/>
                <a:cs typeface="Times New Roman" panose="02020603050405020304" charset="0"/>
              </a:rPr>
              <a:t> REGULARIZATION </a:t>
            </a:r>
            <a:endParaRPr lang="zh-CN" altLang="en-US" sz="2400" b="1" dirty="0">
              <a:solidFill>
                <a:srgbClr val="131413"/>
              </a:solidFill>
              <a:latin typeface="Times New Roman" panose="02020603050405020304" charset="0"/>
              <a:cs typeface="Times New Roman" panose="02020603050405020304" charset="0"/>
            </a:endParaRPr>
          </a:p>
        </p:txBody>
      </p:sp>
      <p:sp>
        <p:nvSpPr>
          <p:cNvPr id="4" name="文本框 3"/>
          <p:cNvSpPr txBox="1"/>
          <p:nvPr/>
        </p:nvSpPr>
        <p:spPr>
          <a:xfrm>
            <a:off x="1043755" y="1829705"/>
            <a:ext cx="6840475" cy="2031325"/>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Louizos et al. [</a:t>
            </a:r>
            <a:r>
              <a:rPr lang="en-US" altLang="zh-CN" dirty="0">
                <a:solidFill>
                  <a:srgbClr val="FF0000"/>
                </a:solidFill>
                <a:latin typeface="Times New Roman" panose="02020603050405020304" charset="0"/>
                <a:cs typeface="Times New Roman" panose="02020603050405020304" charset="0"/>
              </a:rPr>
              <a:t>2</a:t>
            </a:r>
            <a:r>
              <a:rPr lang="zh-CN" altLang="en-US" dirty="0">
                <a:latin typeface="Times New Roman" panose="02020603050405020304" charset="0"/>
                <a:cs typeface="Times New Roman" panose="02020603050405020304" charset="0"/>
              </a:rPr>
              <a:t>] proposed a method for pruning the network during training by encouraging weights to become exactly zero. Since the L</a:t>
            </a:r>
            <a:r>
              <a:rPr lang="zh-CN" altLang="en-US" sz="1200" dirty="0">
                <a:latin typeface="Times New Roman" panose="02020603050405020304" charset="0"/>
                <a:cs typeface="Times New Roman" panose="02020603050405020304" charset="0"/>
              </a:rPr>
              <a:t>0</a:t>
            </a:r>
            <a:r>
              <a:rPr lang="zh-CN" altLang="en-US" dirty="0">
                <a:latin typeface="Times New Roman" panose="02020603050405020304" charset="0"/>
                <a:cs typeface="Times New Roman" panose="02020603050405020304" charset="0"/>
              </a:rPr>
              <a:t> norm of weights is non-differentiable, they propose a solution through the inclusion of a collection of non-negative stochastic gates. They "stretched" a binary concrete distribution and then transformed its samples with a hard-sigmoid to obtain the hard concrete distribution for the gates.</a:t>
            </a:r>
            <a:endParaRPr lang="zh-CN" altLang="en-US"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4644005" y="3759905"/>
            <a:ext cx="4400550" cy="2981325"/>
          </a:xfrm>
          <a:prstGeom prst="rect">
            <a:avLst/>
          </a:prstGeom>
        </p:spPr>
      </p:pic>
      <p:sp>
        <p:nvSpPr>
          <p:cNvPr id="7" name="文本框 6"/>
          <p:cNvSpPr txBox="1"/>
          <p:nvPr/>
        </p:nvSpPr>
        <p:spPr>
          <a:xfrm>
            <a:off x="144010" y="4676841"/>
            <a:ext cx="4572000" cy="1200329"/>
          </a:xfrm>
          <a:prstGeom prst="rect">
            <a:avLst/>
          </a:prstGeom>
          <a:noFill/>
        </p:spPr>
        <p:txBody>
          <a:bodyPr wrap="square">
            <a:spAutoFit/>
          </a:bodyPr>
          <a:lstStyle/>
          <a:p>
            <a:pPr lvl="0" algn="just">
              <a:tabLst>
                <a:tab pos="228600" algn="l"/>
              </a:tabLst>
            </a:pPr>
            <a:r>
              <a:rPr lang="en-US" altLang="zh-CN" dirty="0">
                <a:solidFill>
                  <a:srgbClr val="131413"/>
                </a:solidFill>
                <a:latin typeface="Times-Roman"/>
              </a:rPr>
              <a:t>[</a:t>
            </a:r>
            <a:r>
              <a:rPr lang="en-US" altLang="zh-CN" dirty="0">
                <a:solidFill>
                  <a:srgbClr val="FF0000"/>
                </a:solidFill>
                <a:latin typeface="Times-Roman"/>
              </a:rPr>
              <a:t>2</a:t>
            </a:r>
            <a:r>
              <a:rPr lang="en-US" altLang="zh-CN" dirty="0">
                <a:solidFill>
                  <a:srgbClr val="131413"/>
                </a:solidFill>
                <a:latin typeface="Times-Roman"/>
              </a:rPr>
              <a:t>] Christos </a:t>
            </a:r>
            <a:r>
              <a:rPr lang="en-US" altLang="zh-CN" dirty="0" err="1">
                <a:solidFill>
                  <a:srgbClr val="131413"/>
                </a:solidFill>
                <a:latin typeface="Times-Roman"/>
              </a:rPr>
              <a:t>Louizos</a:t>
            </a:r>
            <a:r>
              <a:rPr lang="en-US" altLang="zh-CN" dirty="0">
                <a:solidFill>
                  <a:srgbClr val="131413"/>
                </a:solidFill>
                <a:latin typeface="Times-Roman"/>
              </a:rPr>
              <a:t>, Max Welling, and </a:t>
            </a:r>
            <a:r>
              <a:rPr lang="en-US" altLang="zh-CN" dirty="0" err="1">
                <a:solidFill>
                  <a:srgbClr val="131413"/>
                </a:solidFill>
                <a:latin typeface="Times-Roman"/>
              </a:rPr>
              <a:t>Diederik</a:t>
            </a:r>
            <a:r>
              <a:rPr lang="en-US" altLang="zh-CN" dirty="0">
                <a:solidFill>
                  <a:srgbClr val="131413"/>
                </a:solidFill>
                <a:latin typeface="Times-Roman"/>
              </a:rPr>
              <a:t> P </a:t>
            </a:r>
            <a:r>
              <a:rPr lang="en-US" altLang="zh-CN" dirty="0" err="1">
                <a:solidFill>
                  <a:srgbClr val="131413"/>
                </a:solidFill>
                <a:latin typeface="Times-Roman"/>
              </a:rPr>
              <a:t>Kingma</a:t>
            </a:r>
            <a:r>
              <a:rPr lang="en-US" altLang="zh-CN" dirty="0">
                <a:solidFill>
                  <a:srgbClr val="131413"/>
                </a:solidFill>
                <a:latin typeface="Times-Roman"/>
              </a:rPr>
              <a:t>. Learning sparse neural networks through l 0 regularization. </a:t>
            </a:r>
            <a:r>
              <a:rPr lang="en-US" altLang="zh-CN" dirty="0" err="1">
                <a:solidFill>
                  <a:srgbClr val="131413"/>
                </a:solidFill>
                <a:latin typeface="Times-Roman"/>
              </a:rPr>
              <a:t>arXiv</a:t>
            </a:r>
            <a:r>
              <a:rPr lang="en-US" altLang="zh-CN" dirty="0">
                <a:solidFill>
                  <a:srgbClr val="131413"/>
                </a:solidFill>
                <a:latin typeface="Times-Roman"/>
              </a:rPr>
              <a:t> preprint arXiv:1712.01312, 2017.</a:t>
            </a:r>
            <a:endParaRPr lang="zh-CN" altLang="zh-CN" dirty="0">
              <a:solidFill>
                <a:srgbClr val="131413"/>
              </a:solidFill>
              <a:latin typeface="Times-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99745" y="627960"/>
            <a:ext cx="6984485" cy="646331"/>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We can now let the gates z be given by a hard-sigmoid rectifi</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cation of s, as follows:</a:t>
            </a:r>
            <a:endParaRPr lang="zh-CN" altLang="en-US" dirty="0">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1"/>
          <a:stretch>
            <a:fillRect/>
          </a:stretch>
        </p:blipFill>
        <p:spPr>
          <a:xfrm>
            <a:off x="2771875" y="1348010"/>
            <a:ext cx="2486025" cy="790575"/>
          </a:xfrm>
          <a:prstGeom prst="rect">
            <a:avLst/>
          </a:prstGeom>
        </p:spPr>
      </p:pic>
      <p:sp>
        <p:nvSpPr>
          <p:cNvPr id="9" name="文本框 8"/>
          <p:cNvSpPr txBox="1"/>
          <p:nvPr/>
        </p:nvSpPr>
        <p:spPr>
          <a:xfrm>
            <a:off x="899745" y="2356080"/>
            <a:ext cx="6984485" cy="646331"/>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This is easily obtained by the cumulative distribution function (CDF) Q(·) of s:</a:t>
            </a:r>
            <a:endParaRPr lang="zh-CN" altLang="en-US" dirty="0">
              <a:latin typeface="Times New Roman" panose="02020603050405020304" charset="0"/>
              <a:cs typeface="Times New Roman" panose="02020603050405020304" charset="0"/>
            </a:endParaRPr>
          </a:p>
        </p:txBody>
      </p:sp>
      <p:pic>
        <p:nvPicPr>
          <p:cNvPr id="11" name="图片 10"/>
          <p:cNvPicPr>
            <a:picLocks noChangeAspect="1"/>
          </p:cNvPicPr>
          <p:nvPr/>
        </p:nvPicPr>
        <p:blipFill>
          <a:blip r:embed="rId2"/>
          <a:stretch>
            <a:fillRect/>
          </a:stretch>
        </p:blipFill>
        <p:spPr>
          <a:xfrm>
            <a:off x="2424212" y="3194033"/>
            <a:ext cx="3181350" cy="419100"/>
          </a:xfrm>
          <a:prstGeom prst="rect">
            <a:avLst/>
          </a:prstGeom>
        </p:spPr>
      </p:pic>
      <p:sp>
        <p:nvSpPr>
          <p:cNvPr id="12" name="文本框 11"/>
          <p:cNvSpPr txBox="1"/>
          <p:nvPr/>
        </p:nvSpPr>
        <p:spPr>
          <a:xfrm>
            <a:off x="899744" y="4012195"/>
            <a:ext cx="6984485" cy="923330"/>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 above Eq represents the </a:t>
            </a:r>
            <a:r>
              <a:rPr lang="zh-CN" altLang="en-US" dirty="0">
                <a:latin typeface="Times New Roman" panose="02020603050405020304" charset="0"/>
                <a:cs typeface="Times New Roman" panose="02020603050405020304" charset="0"/>
              </a:rPr>
              <a:t>CDF</a:t>
            </a:r>
            <a:r>
              <a:rPr lang="en-US" altLang="zh-CN" dirty="0">
                <a:latin typeface="Times New Roman" panose="02020603050405020304" charset="0"/>
                <a:cs typeface="Times New Roman" panose="02020603050405020304" charset="0"/>
              </a:rPr>
              <a:t> of gates z which are not 0. We can add it as the regularization into the optimization objective to simplify the network.</a:t>
            </a:r>
            <a:endParaRPr lang="en-US" altLang="zh-CN" dirty="0">
              <a:latin typeface="Times New Roman" panose="02020603050405020304" charset="0"/>
              <a:cs typeface="Times New Roman" panose="02020603050405020304" charset="0"/>
            </a:endParaRPr>
          </a:p>
        </p:txBody>
      </p:sp>
      <p:pic>
        <p:nvPicPr>
          <p:cNvPr id="14" name="图片 13"/>
          <p:cNvPicPr>
            <a:picLocks noChangeAspect="1"/>
          </p:cNvPicPr>
          <p:nvPr/>
        </p:nvPicPr>
        <p:blipFill>
          <a:blip r:embed="rId3"/>
          <a:stretch>
            <a:fillRect/>
          </a:stretch>
        </p:blipFill>
        <p:spPr>
          <a:xfrm>
            <a:off x="394865" y="5092270"/>
            <a:ext cx="8353425" cy="15049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20" y="620805"/>
            <a:ext cx="7992555" cy="830997"/>
          </a:xfrm>
          <a:prstGeom prst="rect">
            <a:avLst/>
          </a:prstGeom>
          <a:noFill/>
        </p:spPr>
        <p:txBody>
          <a:bodyPr wrap="square">
            <a:spAutoFit/>
          </a:bodyPr>
          <a:lstStyle/>
          <a:p>
            <a:pPr algn="ctr"/>
            <a:r>
              <a:rPr lang="en-US" altLang="zh-CN" sz="2400" b="1" dirty="0">
                <a:solidFill>
                  <a:srgbClr val="131413"/>
                </a:solidFill>
                <a:latin typeface="Times New Roman" panose="02020603050405020304" charset="0"/>
                <a:cs typeface="Times New Roman" panose="02020603050405020304" charset="0"/>
              </a:rPr>
              <a:t>Improving Deep Neural Network Sparsity through Decorrelation Regularization</a:t>
            </a:r>
            <a:endParaRPr lang="zh-CN" altLang="en-US" sz="2400" b="1" dirty="0">
              <a:solidFill>
                <a:srgbClr val="131413"/>
              </a:solidFill>
              <a:latin typeface="Times New Roman" panose="02020603050405020304" charset="0"/>
              <a:cs typeface="Times New Roman" panose="02020603050405020304" charset="0"/>
            </a:endParaRPr>
          </a:p>
        </p:txBody>
      </p:sp>
      <p:sp>
        <p:nvSpPr>
          <p:cNvPr id="4" name="文本框 3"/>
          <p:cNvSpPr txBox="1"/>
          <p:nvPr/>
        </p:nvSpPr>
        <p:spPr>
          <a:xfrm>
            <a:off x="1043755" y="2189730"/>
            <a:ext cx="6840475" cy="2031325"/>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Zhu et al. [</a:t>
            </a:r>
            <a:r>
              <a:rPr lang="en-US" altLang="zh-CN" dirty="0">
                <a:solidFill>
                  <a:srgbClr val="FF0000"/>
                </a:solidFill>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 investigate the deep neural networks trained by group LASSO constraint and observe that even with strong sparsity regularization imposed, there still exists substantial filter correlation among the convolution filters, which is undesired for a compact neural network. We propose to suppress such correlation with a new kind of constraint called </a:t>
            </a:r>
            <a:r>
              <a:rPr lang="en-US" altLang="zh-CN" dirty="0">
                <a:solidFill>
                  <a:srgbClr val="FF0000"/>
                </a:solidFill>
                <a:latin typeface="Times New Roman" panose="02020603050405020304" charset="0"/>
                <a:cs typeface="Times New Roman" panose="02020603050405020304" charset="0"/>
              </a:rPr>
              <a:t>decorrelation regularization</a:t>
            </a:r>
            <a:r>
              <a:rPr lang="en-US" altLang="zh-CN" dirty="0">
                <a:latin typeface="Times New Roman" panose="02020603050405020304" charset="0"/>
                <a:cs typeface="Times New Roman" panose="02020603050405020304" charset="0"/>
              </a:rPr>
              <a:t>, which explicitly forces the network to learn a set of less correlated filters.</a:t>
            </a:r>
            <a:endParaRPr lang="zh-CN" altLang="en-US" dirty="0">
              <a:latin typeface="Times New Roman" panose="02020603050405020304" charset="0"/>
              <a:cs typeface="Times New Roman" panose="02020603050405020304" charset="0"/>
            </a:endParaRPr>
          </a:p>
        </p:txBody>
      </p:sp>
      <p:sp>
        <p:nvSpPr>
          <p:cNvPr id="7" name="文本框 6"/>
          <p:cNvSpPr txBox="1"/>
          <p:nvPr/>
        </p:nvSpPr>
        <p:spPr>
          <a:xfrm>
            <a:off x="539719" y="5302844"/>
            <a:ext cx="7992555" cy="646331"/>
          </a:xfrm>
          <a:prstGeom prst="rect">
            <a:avLst/>
          </a:prstGeom>
          <a:noFill/>
        </p:spPr>
        <p:txBody>
          <a:bodyPr wrap="square">
            <a:spAutoFit/>
          </a:bodyPr>
          <a:lstStyle/>
          <a:p>
            <a:pPr algn="just">
              <a:tabLst>
                <a:tab pos="228600" algn="l"/>
              </a:tabLst>
            </a:pPr>
            <a:r>
              <a:rPr lang="en-US" altLang="zh-CN" dirty="0">
                <a:solidFill>
                  <a:srgbClr val="131413"/>
                </a:solidFill>
                <a:latin typeface="Times-Roman"/>
              </a:rPr>
              <a:t>[</a:t>
            </a:r>
            <a:r>
              <a:rPr lang="en-US" altLang="zh-CN" dirty="0">
                <a:solidFill>
                  <a:srgbClr val="FF0000"/>
                </a:solidFill>
                <a:latin typeface="Times-Roman"/>
              </a:rPr>
              <a:t>3</a:t>
            </a:r>
            <a:r>
              <a:rPr lang="en-US" altLang="zh-CN" dirty="0">
                <a:solidFill>
                  <a:srgbClr val="131413"/>
                </a:solidFill>
                <a:latin typeface="Times-Roman"/>
              </a:rPr>
              <a:t>] Zhu X, Zhou W, Li H. Improving Deep Neural Network Sparsity through Decorrelation Regularization[C]//</a:t>
            </a:r>
            <a:r>
              <a:rPr lang="en-US" altLang="zh-CN" dirty="0" err="1">
                <a:solidFill>
                  <a:srgbClr val="131413"/>
                </a:solidFill>
                <a:latin typeface="Times-Roman"/>
              </a:rPr>
              <a:t>Ijcai</a:t>
            </a:r>
            <a:r>
              <a:rPr lang="en-US" altLang="zh-CN" dirty="0">
                <a:solidFill>
                  <a:srgbClr val="131413"/>
                </a:solidFill>
                <a:latin typeface="Times-Roman"/>
              </a:rPr>
              <a:t>. 2018: 3264-3270.</a:t>
            </a:r>
            <a:endParaRPr lang="zh-CN" altLang="en-US" dirty="0">
              <a:solidFill>
                <a:srgbClr val="131413"/>
              </a:solidFill>
              <a:latin typeface="Times-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755" y="1303627"/>
            <a:ext cx="6840475" cy="1477328"/>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During the training process, a sparse mask is maintained for each layer, and we minimize the correlation of the filters which have not been masked. This regularization explicitly forces the network to learn a set of less correlated filters, and the sparse mask ensures that decorrelation regularization is only imposed to those indispensable filters.</a:t>
            </a:r>
            <a:endParaRPr lang="zh-CN" altLang="en-US"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0" y="3417265"/>
            <a:ext cx="9144000" cy="3358718"/>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755" y="1258435"/>
            <a:ext cx="6840475" cy="2031325"/>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        For a convolutional neural network, the convolution kernel in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layer l is a 4-dimensional tensor                                 where D</a:t>
            </a:r>
            <a:r>
              <a:rPr lang="en-US" altLang="zh-CN" sz="1200" dirty="0">
                <a:latin typeface="Times New Roman" panose="02020603050405020304" charset="0"/>
                <a:cs typeface="Times New Roman" panose="02020603050405020304" charset="0"/>
              </a:rPr>
              <a:t>l</a:t>
            </a:r>
            <a:r>
              <a:rPr lang="en-US" altLang="zh-CN" dirty="0">
                <a:latin typeface="Times New Roman" panose="02020603050405020304" charset="0"/>
                <a:cs typeface="Times New Roman" panose="02020603050405020304" charset="0"/>
              </a:rPr>
              <a:t> is the spatial size of the convolution kernel in layer l, C</a:t>
            </a:r>
            <a:r>
              <a:rPr lang="en-US" altLang="zh-CN" sz="1200" dirty="0">
                <a:latin typeface="Times New Roman" panose="02020603050405020304" charset="0"/>
                <a:cs typeface="Times New Roman" panose="02020603050405020304" charset="0"/>
              </a:rPr>
              <a:t>l</a:t>
            </a:r>
            <a:r>
              <a:rPr lang="en-US" altLang="zh-CN" dirty="0">
                <a:latin typeface="Times New Roman" panose="02020603050405020304" charset="0"/>
                <a:cs typeface="Times New Roman" panose="02020603050405020304" charset="0"/>
              </a:rPr>
              <a:t> is the number of input channels, and </a:t>
            </a:r>
            <a:r>
              <a:rPr lang="en-US" altLang="zh-CN" dirty="0" err="1">
                <a:latin typeface="Times New Roman" panose="02020603050405020304" charset="0"/>
                <a:cs typeface="Times New Roman" panose="02020603050405020304" charset="0"/>
              </a:rPr>
              <a:t>N</a:t>
            </a:r>
            <a:r>
              <a:rPr lang="en-US" altLang="zh-CN" sz="1200" dirty="0" err="1">
                <a:latin typeface="Times New Roman" panose="02020603050405020304" charset="0"/>
                <a:cs typeface="Times New Roman" panose="02020603050405020304" charset="0"/>
              </a:rPr>
              <a:t>l</a:t>
            </a:r>
            <a:r>
              <a:rPr lang="en-US" altLang="zh-CN" dirty="0">
                <a:latin typeface="Times New Roman" panose="02020603050405020304" charset="0"/>
                <a:cs typeface="Times New Roman" panose="02020603050405020304" charset="0"/>
              </a:rPr>
              <a:t> is the number of filters in layer l. The filter-wise structured sparsity in LASSO divides each weight tensor into N groups W(g) , g = 1, · · · , N, where each group contains the weights of one single filter:</a:t>
            </a:r>
            <a:endParaRPr lang="zh-CN" altLang="en-US"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4139970" y="1628875"/>
            <a:ext cx="1656115" cy="256478"/>
          </a:xfrm>
          <a:prstGeom prst="rect">
            <a:avLst/>
          </a:prstGeom>
        </p:spPr>
      </p:pic>
      <p:pic>
        <p:nvPicPr>
          <p:cNvPr id="8" name="图片 7"/>
          <p:cNvPicPr>
            <a:picLocks noChangeAspect="1"/>
          </p:cNvPicPr>
          <p:nvPr/>
        </p:nvPicPr>
        <p:blipFill>
          <a:blip r:embed="rId2"/>
          <a:stretch>
            <a:fillRect/>
          </a:stretch>
        </p:blipFill>
        <p:spPr>
          <a:xfrm>
            <a:off x="1979820" y="3346580"/>
            <a:ext cx="4695825" cy="231457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755" y="880840"/>
            <a:ext cx="6840475" cy="1200329"/>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A filter can be represented by other filters if it</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s correlated with these filters, thus the filter correlation indicates the redundancy in the network. To measure the filter correlation, we define the mean filter correlation Corr</a:t>
            </a:r>
            <a:r>
              <a:rPr lang="zh-CN" altLang="en-US" sz="1200" dirty="0">
                <a:latin typeface="Times New Roman" panose="02020603050405020304" charset="0"/>
                <a:cs typeface="Times New Roman" panose="02020603050405020304" charset="0"/>
              </a:rPr>
              <a:t>l</a:t>
            </a:r>
            <a:r>
              <a:rPr lang="zh-CN" altLang="en-US" dirty="0">
                <a:latin typeface="Times New Roman" panose="02020603050405020304" charset="0"/>
                <a:cs typeface="Times New Roman" panose="02020603050405020304" charset="0"/>
              </a:rPr>
              <a:t> of the filters in layer l as:</a:t>
            </a:r>
            <a:endParaRPr lang="zh-CN" altLang="en-US" dirty="0">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1"/>
          <a:stretch>
            <a:fillRect/>
          </a:stretch>
        </p:blipFill>
        <p:spPr>
          <a:xfrm>
            <a:off x="2895600" y="2187345"/>
            <a:ext cx="3352800" cy="895350"/>
          </a:xfrm>
          <a:prstGeom prst="rect">
            <a:avLst/>
          </a:prstGeom>
        </p:spPr>
      </p:pic>
      <p:sp>
        <p:nvSpPr>
          <p:cNvPr id="10" name="文本框 9"/>
          <p:cNvSpPr txBox="1"/>
          <p:nvPr/>
        </p:nvSpPr>
        <p:spPr>
          <a:xfrm>
            <a:off x="1043755" y="3212985"/>
            <a:ext cx="6840475" cy="923330"/>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where </a:t>
            </a:r>
            <a:r>
              <a:rPr lang="zh-CN" altLang="en-US" b="1" dirty="0">
                <a:latin typeface="Times New Roman" panose="02020603050405020304" charset="0"/>
                <a:cs typeface="Times New Roman" panose="02020603050405020304" charset="0"/>
              </a:rPr>
              <a:t>C</a:t>
            </a:r>
            <a:r>
              <a:rPr lang="zh-CN" altLang="en-US" dirty="0">
                <a:latin typeface="Times New Roman" panose="02020603050405020304" charset="0"/>
                <a:cs typeface="Times New Roman" panose="02020603050405020304" charset="0"/>
              </a:rPr>
              <a:t> is the Pearson correlation coefficient matrix, and </a:t>
            </a:r>
            <a:r>
              <a:rPr lang="zh-CN" altLang="en-US" b="1" dirty="0">
                <a:latin typeface="Times New Roman" panose="02020603050405020304" charset="0"/>
                <a:cs typeface="Times New Roman" panose="02020603050405020304" charset="0"/>
              </a:rPr>
              <a:t>C</a:t>
            </a:r>
            <a:r>
              <a:rPr lang="zh-CN" altLang="en-US" sz="1200" dirty="0">
                <a:latin typeface="Times New Roman" panose="02020603050405020304" charset="0"/>
                <a:cs typeface="Times New Roman" panose="02020603050405020304" charset="0"/>
              </a:rPr>
              <a:t>i</a:t>
            </a:r>
            <a:r>
              <a:rPr lang="zh-CN" altLang="en-US" dirty="0">
                <a:latin typeface="Times New Roman" panose="02020603050405020304" charset="0"/>
                <a:cs typeface="Times New Roman" panose="02020603050405020304" charset="0"/>
              </a:rPr>
              <a:t> is the ith row of matrix </a:t>
            </a:r>
            <a:r>
              <a:rPr lang="zh-CN" altLang="en-US" b="1" dirty="0">
                <a:latin typeface="Times New Roman" panose="02020603050405020304" charset="0"/>
                <a:cs typeface="Times New Roman" panose="02020603050405020304" charset="0"/>
              </a:rPr>
              <a:t>C</a:t>
            </a:r>
            <a:r>
              <a:rPr lang="zh-CN" altLang="en-US" dirty="0">
                <a:latin typeface="Times New Roman" panose="02020603050405020304" charset="0"/>
                <a:cs typeface="Times New Roman" panose="02020603050405020304" charset="0"/>
              </a:rPr>
              <a:t>. The mean filter correlation of the whole network is then defined as:</a:t>
            </a:r>
            <a:endParaRPr lang="zh-CN" altLang="en-US" dirty="0">
              <a:latin typeface="Times New Roman" panose="02020603050405020304" charset="0"/>
              <a:cs typeface="Times New Roman" panose="02020603050405020304" charset="0"/>
            </a:endParaRPr>
          </a:p>
        </p:txBody>
      </p:sp>
      <p:pic>
        <p:nvPicPr>
          <p:cNvPr id="12" name="图片 11"/>
          <p:cNvPicPr>
            <a:picLocks noChangeAspect="1"/>
          </p:cNvPicPr>
          <p:nvPr/>
        </p:nvPicPr>
        <p:blipFill>
          <a:blip r:embed="rId2"/>
          <a:stretch>
            <a:fillRect/>
          </a:stretch>
        </p:blipFill>
        <p:spPr>
          <a:xfrm>
            <a:off x="3203905" y="4221055"/>
            <a:ext cx="2276475" cy="809625"/>
          </a:xfrm>
          <a:prstGeom prst="rect">
            <a:avLst/>
          </a:prstGeom>
        </p:spPr>
      </p:pic>
      <p:sp>
        <p:nvSpPr>
          <p:cNvPr id="14" name="文本框 13"/>
          <p:cNvSpPr txBox="1"/>
          <p:nvPr/>
        </p:nvSpPr>
        <p:spPr>
          <a:xfrm>
            <a:off x="1043754" y="5241860"/>
            <a:ext cx="6840475" cy="923330"/>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        Corr close to 1 means that most filters in the network are correlated. For a set of fully uncorrelated filters, the corresponding mean filter correlation should be zero.</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9745" y="4005040"/>
            <a:ext cx="7344510" cy="1323439"/>
          </a:xfrm>
          <a:prstGeom prst="rect">
            <a:avLst/>
          </a:prstGeom>
          <a:noFill/>
        </p:spPr>
        <p:txBody>
          <a:bodyPr wrap="square">
            <a:spAutoFit/>
          </a:bodyPr>
          <a:lstStyle/>
          <a:p>
            <a:r>
              <a:rPr lang="en-US" altLang="zh-CN" sz="2000" dirty="0">
                <a:latin typeface="Times New Roman" panose="02020603050405020304" charset="0"/>
              </a:rPr>
              <a:t>        Abstract illustration of NAS methods. A search strategy selects an architecture </a:t>
            </a:r>
            <a:r>
              <a:rPr lang="en-US" altLang="zh-CN" sz="2000" b="1" dirty="0">
                <a:latin typeface="Times New Roman" panose="02020603050405020304" charset="0"/>
              </a:rPr>
              <a:t>A</a:t>
            </a:r>
            <a:r>
              <a:rPr lang="en-US" altLang="zh-CN" sz="2000" dirty="0">
                <a:latin typeface="Times New Roman" panose="02020603050405020304" charset="0"/>
              </a:rPr>
              <a:t> from a predefined search space </a:t>
            </a:r>
            <a:r>
              <a:rPr lang="en-US" altLang="zh-CN" sz="2000" b="1" i="1" dirty="0">
                <a:latin typeface="Times New Roman" panose="02020603050405020304" charset="0"/>
              </a:rPr>
              <a:t>A</a:t>
            </a:r>
            <a:r>
              <a:rPr lang="en-US" altLang="zh-CN" sz="2000" dirty="0">
                <a:latin typeface="Times New Roman" panose="02020603050405020304" charset="0"/>
              </a:rPr>
              <a:t>. The architecture is passed to a performance estimation strategy, which returns the estimated performance of </a:t>
            </a:r>
            <a:r>
              <a:rPr lang="en-US" altLang="zh-CN" sz="2000" b="1" dirty="0">
                <a:latin typeface="Times New Roman" panose="02020603050405020304" charset="0"/>
              </a:rPr>
              <a:t>A</a:t>
            </a:r>
            <a:r>
              <a:rPr lang="en-US" altLang="zh-CN" sz="2000" dirty="0">
                <a:latin typeface="Times New Roman" panose="02020603050405020304" charset="0"/>
              </a:rPr>
              <a:t> to the search strategy.</a:t>
            </a:r>
            <a:endParaRPr lang="zh-CN" altLang="en-US" sz="2000" dirty="0">
              <a:latin typeface="Times New Roman" panose="02020603050405020304" charset="0"/>
            </a:endParaRPr>
          </a:p>
        </p:txBody>
      </p:sp>
      <p:pic>
        <p:nvPicPr>
          <p:cNvPr id="4" name="图片 3"/>
          <p:cNvPicPr>
            <a:picLocks noChangeAspect="1"/>
          </p:cNvPicPr>
          <p:nvPr/>
        </p:nvPicPr>
        <p:blipFill>
          <a:blip r:embed="rId1"/>
          <a:stretch>
            <a:fillRect/>
          </a:stretch>
        </p:blipFill>
        <p:spPr>
          <a:xfrm>
            <a:off x="0" y="1466843"/>
            <a:ext cx="9144000" cy="2196193"/>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584200" y="401638"/>
            <a:ext cx="8229600" cy="1143000"/>
          </a:xfrm>
          <a:prstGeom prst="rect">
            <a:avLst/>
          </a:prstGeom>
          <a:noFill/>
          <a:ln w="9525">
            <a:noFill/>
          </a:ln>
        </p:spPr>
        <p:txBody>
          <a:bodyPr anchor="ctr" anchorCtr="0"/>
          <a:lstStyle/>
          <a:p>
            <a:pPr algn="ctr"/>
            <a:r>
              <a:rPr lang="en-US" altLang="zh-CN" sz="4000" b="1" dirty="0">
                <a:latin typeface="Times New Roman" panose="02020603050405020304" charset="0"/>
                <a:cs typeface="Times New Roman" panose="02020603050405020304" charset="0"/>
              </a:rPr>
              <a:t>Conclusions</a:t>
            </a:r>
            <a:endParaRPr lang="en-US" altLang="zh-CN" sz="4000" b="1" dirty="0">
              <a:latin typeface="Times New Roman" panose="02020603050405020304" charset="0"/>
              <a:cs typeface="Times New Roman" panose="02020603050405020304" charset="0"/>
            </a:endParaRPr>
          </a:p>
        </p:txBody>
      </p:sp>
      <p:sp>
        <p:nvSpPr>
          <p:cNvPr id="5" name="文本框 4"/>
          <p:cNvSpPr txBox="1"/>
          <p:nvPr/>
        </p:nvSpPr>
        <p:spPr>
          <a:xfrm>
            <a:off x="863742" y="1843950"/>
            <a:ext cx="7416516" cy="3753400"/>
          </a:xfrm>
          <a:prstGeom prst="rect">
            <a:avLst/>
          </a:prstGeom>
          <a:noFill/>
          <a:ln w="9525">
            <a:noFill/>
          </a:ln>
        </p:spPr>
        <p:txBody>
          <a:bodyPr wrap="square" anchor="t" anchorCtr="0">
            <a:spAutoFit/>
          </a:bodyPr>
          <a:lstStyle/>
          <a:p>
            <a:pPr marL="342900" indent="-342900">
              <a:lnSpc>
                <a:spcPct val="120000"/>
              </a:lnSpc>
              <a:buFont typeface="Wingdings" panose="05000000000000000000" pitchFamily="2" charset="2"/>
              <a:buChar char="l"/>
            </a:pPr>
            <a:r>
              <a:rPr lang="en-US" altLang="zh-CN" sz="2400" dirty="0">
                <a:latin typeface="Times New Roman" panose="02020603050405020304" charset="0"/>
                <a:ea typeface="宋体" panose="02010600030101010101" pitchFamily="2" charset="-122"/>
              </a:rPr>
              <a:t>Neural Architecture Search</a:t>
            </a:r>
            <a:endParaRPr lang="en-US" altLang="zh-CN" sz="2400" dirty="0">
              <a:latin typeface="Times New Roman" panose="02020603050405020304" charset="0"/>
              <a:ea typeface="宋体" panose="02010600030101010101" pitchFamily="2" charset="-122"/>
            </a:endParaRPr>
          </a:p>
          <a:p>
            <a:pPr>
              <a:lnSpc>
                <a:spcPct val="120000"/>
              </a:lnSpc>
            </a:pPr>
            <a:r>
              <a:rPr lang="en-US" altLang="zh-CN" sz="2000" dirty="0">
                <a:latin typeface="Times New Roman" panose="02020603050405020304" charset="0"/>
              </a:rPr>
              <a:t>      Space, Strategy, Performance Estimation</a:t>
            </a:r>
            <a:endParaRPr lang="en-US" altLang="zh-CN" sz="2000" dirty="0">
              <a:latin typeface="Times New Roman" panose="02020603050405020304" charset="0"/>
              <a:ea typeface="宋体" panose="02010600030101010101" pitchFamily="2" charset="-122"/>
            </a:endParaRPr>
          </a:p>
          <a:p>
            <a:pPr marL="342900" indent="-342900">
              <a:lnSpc>
                <a:spcPct val="120000"/>
              </a:lnSpc>
              <a:buFont typeface="Wingdings" panose="05000000000000000000" pitchFamily="2" charset="2"/>
              <a:buChar char="l"/>
            </a:pPr>
            <a:r>
              <a:rPr lang="en-US" altLang="zh-CN" sz="2400" dirty="0">
                <a:latin typeface="Times New Roman" panose="02020603050405020304" charset="0"/>
              </a:rPr>
              <a:t>Bayesian Network Structure Learning</a:t>
            </a:r>
            <a:endParaRPr lang="en-US" altLang="zh-CN" sz="2400" dirty="0">
              <a:latin typeface="Times New Roman" panose="02020603050405020304" charset="0"/>
            </a:endParaRPr>
          </a:p>
          <a:p>
            <a:pPr>
              <a:lnSpc>
                <a:spcPct val="120000"/>
              </a:lnSpc>
            </a:pPr>
            <a:r>
              <a:rPr lang="en-US" altLang="zh-CN" sz="2000" dirty="0">
                <a:latin typeface="Times New Roman" panose="02020603050405020304" charset="0"/>
              </a:rPr>
              <a:t>      Generative Learning</a:t>
            </a:r>
            <a:endParaRPr lang="en-US" altLang="zh-CN" sz="2000" dirty="0">
              <a:latin typeface="Times New Roman" panose="02020603050405020304" charset="0"/>
            </a:endParaRPr>
          </a:p>
          <a:p>
            <a:pPr marL="342900" indent="-342900">
              <a:lnSpc>
                <a:spcPct val="120000"/>
              </a:lnSpc>
              <a:buFont typeface="Wingdings" panose="05000000000000000000" pitchFamily="2" charset="2"/>
              <a:buChar char="l"/>
            </a:pPr>
            <a:r>
              <a:rPr lang="en-US" altLang="zh-CN" sz="2400" dirty="0">
                <a:latin typeface="Times New Roman" panose="02020603050405020304" charset="0"/>
              </a:rPr>
              <a:t>Knowledge Distillation</a:t>
            </a:r>
            <a:endParaRPr lang="en-US" altLang="zh-CN" sz="2400" dirty="0">
              <a:latin typeface="Times New Roman" panose="02020603050405020304" charset="0"/>
            </a:endParaRPr>
          </a:p>
          <a:p>
            <a:pPr>
              <a:lnSpc>
                <a:spcPct val="120000"/>
              </a:lnSpc>
            </a:pPr>
            <a:r>
              <a:rPr lang="en-US" altLang="zh-CN" sz="2000" dirty="0">
                <a:latin typeface="Times New Roman" panose="02020603050405020304" charset="0"/>
              </a:rPr>
              <a:t>      Teacher to Student</a:t>
            </a:r>
            <a:endParaRPr lang="en-US" altLang="zh-CN" sz="2000" dirty="0">
              <a:latin typeface="Times New Roman" panose="02020603050405020304" charset="0"/>
            </a:endParaRPr>
          </a:p>
          <a:p>
            <a:pPr marL="342900" indent="-342900">
              <a:lnSpc>
                <a:spcPct val="120000"/>
              </a:lnSpc>
              <a:buFont typeface="Wingdings" panose="05000000000000000000" pitchFamily="2" charset="2"/>
              <a:buChar char="l"/>
            </a:pPr>
            <a:r>
              <a:rPr lang="en-US" altLang="zh-CN" sz="2400" dirty="0">
                <a:latin typeface="Times New Roman" panose="02020603050405020304" charset="0"/>
              </a:rPr>
              <a:t>Network Compression based on Optimization Objectiveness </a:t>
            </a:r>
            <a:endParaRPr lang="en-US" altLang="zh-CN" sz="2400" dirty="0">
              <a:latin typeface="Times New Roman" panose="02020603050405020304" charset="0"/>
            </a:endParaRPr>
          </a:p>
          <a:p>
            <a:pPr>
              <a:lnSpc>
                <a:spcPct val="120000"/>
              </a:lnSpc>
            </a:pPr>
            <a:r>
              <a:rPr lang="en-US" altLang="zh-CN" sz="2000" dirty="0">
                <a:latin typeface="Times New Roman" panose="02020603050405020304" charset="0"/>
                <a:ea typeface="宋体" panose="02010600030101010101" pitchFamily="2" charset="-122"/>
              </a:rPr>
              <a:t>      Sparsity Regulation</a:t>
            </a:r>
            <a:endParaRPr lang="zh-CN" altLang="en-US" sz="2000" dirty="0">
              <a:latin typeface="Times New Roman" panose="0202060305040502030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39279" y="548800"/>
            <a:ext cx="2592180" cy="584775"/>
          </a:xfrm>
          <a:prstGeom prst="rect">
            <a:avLst/>
          </a:prstGeom>
          <a:noFill/>
        </p:spPr>
        <p:txBody>
          <a:bodyPr wrap="square">
            <a:spAutoFit/>
          </a:bodyPr>
          <a:lstStyle/>
          <a:p>
            <a:r>
              <a:rPr lang="en-US" altLang="zh-CN" sz="3200" b="1" dirty="0">
                <a:latin typeface="Times New Roman" panose="02020603050405020304" charset="0"/>
              </a:rPr>
              <a:t>Search Space</a:t>
            </a:r>
            <a:endParaRPr lang="zh-CN" altLang="en-US" sz="3200" dirty="0"/>
          </a:p>
        </p:txBody>
      </p:sp>
      <p:sp>
        <p:nvSpPr>
          <p:cNvPr id="8" name="文本框 7"/>
          <p:cNvSpPr txBox="1"/>
          <p:nvPr/>
        </p:nvSpPr>
        <p:spPr>
          <a:xfrm>
            <a:off x="2627865" y="2714093"/>
            <a:ext cx="5760400" cy="1938992"/>
          </a:xfrm>
          <a:prstGeom prst="rect">
            <a:avLst/>
          </a:prstGeom>
          <a:noFill/>
        </p:spPr>
        <p:txBody>
          <a:bodyPr wrap="square">
            <a:spAutoFit/>
          </a:bodyPr>
          <a:lstStyle/>
          <a:p>
            <a:r>
              <a:rPr lang="zh-CN" altLang="en-US" sz="2000" dirty="0">
                <a:latin typeface="Times New Roman" panose="02020603050405020304" charset="0"/>
              </a:rPr>
              <a:t>        A relatively simple search space is the space of chain-structured neural networks</a:t>
            </a:r>
            <a:r>
              <a:rPr lang="en-US" altLang="zh-CN" sz="2000" dirty="0">
                <a:latin typeface="Times New Roman" panose="02020603050405020304" charset="0"/>
              </a:rPr>
              <a:t>. A chain-structured neural network architecture </a:t>
            </a:r>
            <a:r>
              <a:rPr lang="en-US" altLang="zh-CN" sz="2000" b="1" dirty="0">
                <a:latin typeface="Times New Roman" panose="02020603050405020304" charset="0"/>
              </a:rPr>
              <a:t>A</a:t>
            </a:r>
            <a:r>
              <a:rPr lang="en-US" altLang="zh-CN" sz="2000" dirty="0">
                <a:latin typeface="Times New Roman" panose="02020603050405020304" charset="0"/>
              </a:rPr>
              <a:t> can be written as a sequence of n layers, where the </a:t>
            </a:r>
            <a:r>
              <a:rPr lang="en-US" altLang="zh-CN" sz="2000" dirty="0" err="1">
                <a:latin typeface="Times New Roman" panose="02020603050405020304" charset="0"/>
              </a:rPr>
              <a:t>i’th</a:t>
            </a:r>
            <a:r>
              <a:rPr lang="en-US" altLang="zh-CN" sz="2000" dirty="0">
                <a:latin typeface="Times New Roman" panose="02020603050405020304" charset="0"/>
              </a:rPr>
              <a:t> layer Li receives its input from layer i-1 and its output serves as the input for layer i+1.</a:t>
            </a:r>
            <a:endParaRPr lang="zh-CN" altLang="en-US" sz="2000" dirty="0">
              <a:latin typeface="Times New Roman" panose="02020603050405020304" charset="0"/>
            </a:endParaRPr>
          </a:p>
        </p:txBody>
      </p:sp>
      <p:pic>
        <p:nvPicPr>
          <p:cNvPr id="10" name="图片 9"/>
          <p:cNvPicPr>
            <a:picLocks noChangeAspect="1"/>
          </p:cNvPicPr>
          <p:nvPr/>
        </p:nvPicPr>
        <p:blipFill>
          <a:blip r:embed="rId1"/>
          <a:stretch>
            <a:fillRect/>
          </a:stretch>
        </p:blipFill>
        <p:spPr>
          <a:xfrm>
            <a:off x="683730" y="1916895"/>
            <a:ext cx="1295400" cy="4114800"/>
          </a:xfrm>
          <a:prstGeom prst="rect">
            <a:avLst/>
          </a:prstGeom>
        </p:spPr>
      </p:pic>
      <p:sp>
        <p:nvSpPr>
          <p:cNvPr id="2" name="文本框 1"/>
          <p:cNvSpPr txBox="1"/>
          <p:nvPr/>
        </p:nvSpPr>
        <p:spPr>
          <a:xfrm>
            <a:off x="467715" y="1385033"/>
            <a:ext cx="2880200" cy="400110"/>
          </a:xfrm>
          <a:prstGeom prst="rect">
            <a:avLst/>
          </a:prstGeom>
          <a:noFill/>
        </p:spPr>
        <p:txBody>
          <a:bodyPr wrap="square">
            <a:spAutoFit/>
          </a:bodyPr>
          <a:lstStyle/>
          <a:p>
            <a:r>
              <a:rPr lang="en-US" altLang="zh-CN" sz="2000" b="1" dirty="0">
                <a:latin typeface="Times New Roman" panose="02020603050405020304" charset="0"/>
              </a:rPr>
              <a:t>a. global search spaces</a:t>
            </a:r>
            <a:endParaRPr lang="zh-CN" altLang="en-US" sz="2000" b="1" dirty="0">
              <a:latin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5735" y="764815"/>
            <a:ext cx="7344510" cy="1938992"/>
          </a:xfrm>
          <a:prstGeom prst="rect">
            <a:avLst/>
          </a:prstGeom>
          <a:noFill/>
        </p:spPr>
        <p:txBody>
          <a:bodyPr wrap="square">
            <a:spAutoFit/>
          </a:bodyPr>
          <a:lstStyle/>
          <a:p>
            <a:r>
              <a:rPr lang="en-US" altLang="zh-CN" sz="2000" dirty="0">
                <a:latin typeface="Times New Roman" panose="02020603050405020304" charset="0"/>
              </a:rPr>
              <a:t>        The search space is parametrized by: (1) the (maximum) number of layers n (possibly unbounded); (2) the type of operation every layer executes, e.g., pooling, convolution; (3) hyperparameters associated with the operation, e.g., number of filters, kernel size and strides for a convolutional layer, or simply a number of units for fully-connected networks. Note that the parameters from (3) are conditioned on (2).</a:t>
            </a:r>
            <a:endParaRPr lang="zh-CN" altLang="en-US" sz="2000" dirty="0">
              <a:latin typeface="Times New Roman" panose="02020603050405020304" charset="0"/>
            </a:endParaRPr>
          </a:p>
        </p:txBody>
      </p:sp>
      <p:sp>
        <p:nvSpPr>
          <p:cNvPr id="3" name="文本框 2"/>
          <p:cNvSpPr txBox="1"/>
          <p:nvPr/>
        </p:nvSpPr>
        <p:spPr>
          <a:xfrm>
            <a:off x="467714" y="3573010"/>
            <a:ext cx="8208569" cy="2308324"/>
          </a:xfrm>
          <a:prstGeom prst="rect">
            <a:avLst/>
          </a:prstGeom>
          <a:noFill/>
        </p:spPr>
        <p:txBody>
          <a:bodyPr wrap="square">
            <a:spAutoFit/>
          </a:bodyPr>
          <a:lstStyle/>
          <a:p>
            <a:r>
              <a:rPr lang="en-US" altLang="zh-CN" dirty="0">
                <a:latin typeface="Times New Roman" panose="02020603050405020304" charset="0"/>
              </a:rPr>
              <a:t>[</a:t>
            </a:r>
            <a:r>
              <a:rPr lang="en-US" altLang="zh-CN" dirty="0">
                <a:solidFill>
                  <a:srgbClr val="FF0000"/>
                </a:solidFill>
                <a:latin typeface="Times New Roman" panose="02020603050405020304" charset="0"/>
              </a:rPr>
              <a:t>1</a:t>
            </a:r>
            <a:r>
              <a:rPr lang="en-US" altLang="zh-CN" dirty="0">
                <a:latin typeface="Times New Roman" panose="02020603050405020304" charset="0"/>
              </a:rPr>
              <a:t>] </a:t>
            </a:r>
            <a:r>
              <a:rPr lang="en-US" altLang="zh-CN" dirty="0" err="1">
                <a:latin typeface="Times New Roman" panose="02020603050405020304" charset="0"/>
              </a:rPr>
              <a:t>Fran¸cois</a:t>
            </a:r>
            <a:r>
              <a:rPr lang="en-US" altLang="zh-CN" dirty="0">
                <a:latin typeface="Times New Roman" panose="02020603050405020304" charset="0"/>
              </a:rPr>
              <a:t> Chollet. </a:t>
            </a:r>
            <a:r>
              <a:rPr lang="en-US" altLang="zh-CN" dirty="0" err="1">
                <a:latin typeface="Times New Roman" panose="02020603050405020304" charset="0"/>
              </a:rPr>
              <a:t>Xception</a:t>
            </a:r>
            <a:r>
              <a:rPr lang="en-US" altLang="zh-CN" dirty="0">
                <a:latin typeface="Times New Roman" panose="02020603050405020304" charset="0"/>
              </a:rPr>
              <a:t>: Deep learning with </a:t>
            </a:r>
            <a:r>
              <a:rPr lang="en-US" altLang="zh-CN" dirty="0" err="1">
                <a:latin typeface="Times New Roman" panose="02020603050405020304" charset="0"/>
              </a:rPr>
              <a:t>depthwise</a:t>
            </a:r>
            <a:r>
              <a:rPr lang="en-US" altLang="zh-CN" dirty="0">
                <a:latin typeface="Times New Roman" panose="02020603050405020304" charset="0"/>
              </a:rPr>
              <a:t> separable convolutions. arXiv:1610.02357, 2016. </a:t>
            </a:r>
            <a:endParaRPr lang="en-US" altLang="zh-CN" dirty="0">
              <a:latin typeface="Times New Roman" panose="02020603050405020304" charset="0"/>
            </a:endParaRPr>
          </a:p>
          <a:p>
            <a:r>
              <a:rPr lang="en-US" altLang="zh-CN" dirty="0">
                <a:latin typeface="Times New Roman" panose="02020603050405020304" charset="0"/>
              </a:rPr>
              <a:t>[</a:t>
            </a:r>
            <a:r>
              <a:rPr lang="en-US" altLang="zh-CN" dirty="0">
                <a:solidFill>
                  <a:srgbClr val="FF0000"/>
                </a:solidFill>
                <a:latin typeface="Times New Roman" panose="02020603050405020304" charset="0"/>
              </a:rPr>
              <a:t>2</a:t>
            </a:r>
            <a:r>
              <a:rPr lang="en-US" altLang="zh-CN" dirty="0">
                <a:latin typeface="Times New Roman" panose="02020603050405020304" charset="0"/>
              </a:rPr>
              <a:t>] Bowen Baker, </a:t>
            </a:r>
            <a:r>
              <a:rPr lang="en-US" altLang="zh-CN" dirty="0" err="1">
                <a:latin typeface="Times New Roman" panose="02020603050405020304" charset="0"/>
              </a:rPr>
              <a:t>Otkrist</a:t>
            </a:r>
            <a:r>
              <a:rPr lang="en-US" altLang="zh-CN" dirty="0">
                <a:latin typeface="Times New Roman" panose="02020603050405020304" charset="0"/>
              </a:rPr>
              <a:t> Gupta, Nikhil Naik, and Ramesh </a:t>
            </a:r>
            <a:r>
              <a:rPr lang="en-US" altLang="zh-CN" dirty="0" err="1">
                <a:latin typeface="Times New Roman" panose="02020603050405020304" charset="0"/>
              </a:rPr>
              <a:t>Raskar</a:t>
            </a:r>
            <a:r>
              <a:rPr lang="en-US" altLang="zh-CN" dirty="0">
                <a:latin typeface="Times New Roman" panose="02020603050405020304" charset="0"/>
              </a:rPr>
              <a:t>. Designing neural network architectures using reinforcement learning. In International Conference on Learning Representations, 2017a. </a:t>
            </a:r>
            <a:endParaRPr lang="en-US" altLang="zh-CN" dirty="0">
              <a:latin typeface="Times New Roman" panose="02020603050405020304" charset="0"/>
            </a:endParaRPr>
          </a:p>
          <a:p>
            <a:r>
              <a:rPr lang="en-US" altLang="zh-CN" dirty="0">
                <a:latin typeface="Times New Roman" panose="02020603050405020304" charset="0"/>
              </a:rPr>
              <a:t>[</a:t>
            </a:r>
            <a:r>
              <a:rPr lang="en-US" altLang="zh-CN" dirty="0">
                <a:solidFill>
                  <a:srgbClr val="FF0000"/>
                </a:solidFill>
                <a:latin typeface="Times New Roman" panose="02020603050405020304" charset="0"/>
              </a:rPr>
              <a:t>3</a:t>
            </a:r>
            <a:r>
              <a:rPr lang="en-US" altLang="zh-CN" dirty="0">
                <a:latin typeface="Times New Roman" panose="02020603050405020304" charset="0"/>
              </a:rPr>
              <a:t>] Han Cai, </a:t>
            </a:r>
            <a:r>
              <a:rPr lang="en-US" altLang="zh-CN" dirty="0" err="1">
                <a:latin typeface="Times New Roman" panose="02020603050405020304" charset="0"/>
              </a:rPr>
              <a:t>Tianyao</a:t>
            </a:r>
            <a:r>
              <a:rPr lang="en-US" altLang="zh-CN" dirty="0">
                <a:latin typeface="Times New Roman" panose="02020603050405020304" charset="0"/>
              </a:rPr>
              <a:t> Chen, </a:t>
            </a:r>
            <a:r>
              <a:rPr lang="en-US" altLang="zh-CN" dirty="0" err="1">
                <a:latin typeface="Times New Roman" panose="02020603050405020304" charset="0"/>
              </a:rPr>
              <a:t>Weinan</a:t>
            </a:r>
            <a:r>
              <a:rPr lang="en-US" altLang="zh-CN" dirty="0">
                <a:latin typeface="Times New Roman" panose="02020603050405020304" charset="0"/>
              </a:rPr>
              <a:t> Zhang, Yong Yu, and Jun Wang. </a:t>
            </a:r>
            <a:r>
              <a:rPr lang="en-US" altLang="zh-CN" dirty="0" err="1">
                <a:latin typeface="Times New Roman" panose="02020603050405020304" charset="0"/>
              </a:rPr>
              <a:t>Effiffifficient</a:t>
            </a:r>
            <a:r>
              <a:rPr lang="en-US" altLang="zh-CN" dirty="0">
                <a:latin typeface="Times New Roman" panose="02020603050405020304" charset="0"/>
              </a:rPr>
              <a:t> architecture search by network transformation. In Association for the Advancement of </a:t>
            </a:r>
            <a:r>
              <a:rPr lang="en-US" altLang="zh-CN" dirty="0" err="1">
                <a:latin typeface="Times New Roman" panose="02020603050405020304" charset="0"/>
              </a:rPr>
              <a:t>Artifificial</a:t>
            </a:r>
            <a:r>
              <a:rPr lang="en-US" altLang="zh-CN" dirty="0">
                <a:latin typeface="Times New Roman" panose="02020603050405020304" charset="0"/>
              </a:rPr>
              <a:t> Intelligence, 2018a. </a:t>
            </a:r>
            <a:endParaRPr lang="zh-CN" altLang="en-US" dirty="0">
              <a:latin typeface="Times New Roman" panose="02020603050405020304" charset="0"/>
            </a:endParaRPr>
          </a:p>
        </p:txBody>
      </p:sp>
    </p:spTree>
  </p:cSld>
  <p:clrMapOvr>
    <a:masterClrMapping/>
  </p:clrMapOvr>
</p:sld>
</file>

<file path=ppt/tags/tag1.xml><?xml version="1.0" encoding="utf-8"?>
<p:tagLst xmlns:p="http://schemas.openxmlformats.org/presentationml/2006/main">
  <p:tag name="commondata" val="eyJoZGlkIjoiOThkMDA2MjBiODYzMmZjODBjODlkNTdjNmY5NDNiZTM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45520</Words>
  <Application>WPS 演示</Application>
  <PresentationFormat>全屏显示(4:3)</PresentationFormat>
  <Paragraphs>379</Paragraphs>
  <Slides>70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70</vt:i4>
      </vt:variant>
    </vt:vector>
  </HeadingPairs>
  <TitlesOfParts>
    <vt:vector size="85" baseType="lpstr">
      <vt:lpstr>Arial</vt:lpstr>
      <vt:lpstr>宋体</vt:lpstr>
      <vt:lpstr>Wingdings</vt:lpstr>
      <vt:lpstr>Times New Roman</vt:lpstr>
      <vt:lpstr>微软雅黑</vt:lpstr>
      <vt:lpstr>Arial Unicode MS</vt:lpstr>
      <vt:lpstr>Calibri</vt:lpstr>
      <vt:lpstr>CMR10</vt:lpstr>
      <vt:lpstr>kiloji - B</vt:lpstr>
      <vt:lpstr>Times-Roman</vt:lpstr>
      <vt:lpstr>NimbusRomNo9L-Medi</vt:lpstr>
      <vt:lpstr>TimesNewRomanPS-ItalicMT</vt:lpstr>
      <vt:lpstr>Cambria Math</vt:lpstr>
      <vt:lpstr>Times-Italic</vt:lpstr>
      <vt:lpstr>默认设计模板</vt:lpstr>
      <vt:lpstr>Network Structure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Struction Compression</dc:title>
  <dc:creator>Administrator</dc:creator>
  <cp:lastModifiedBy>张鹏杰</cp:lastModifiedBy>
  <cp:revision>3649</cp:revision>
  <dcterms:created xsi:type="dcterms:W3CDTF">2020-03-08T09:18:00Z</dcterms:created>
  <dcterms:modified xsi:type="dcterms:W3CDTF">2023-10-19T08:43:50Z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55CE02A5B8BB4693ACA89B10D6C00076</vt:lpwstr>
  </property>
</Properties>
</file>