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83" r:id="rId3"/>
    <p:sldId id="258" r:id="rId4"/>
    <p:sldId id="257" r:id="rId5"/>
    <p:sldId id="384" r:id="rId6"/>
    <p:sldId id="388" r:id="rId7"/>
    <p:sldId id="389" r:id="rId8"/>
    <p:sldId id="390" r:id="rId9"/>
    <p:sldId id="391" r:id="rId10"/>
    <p:sldId id="385" r:id="rId11"/>
    <p:sldId id="392" r:id="rId12"/>
    <p:sldId id="393" r:id="rId13"/>
    <p:sldId id="399" r:id="rId14"/>
    <p:sldId id="401" r:id="rId15"/>
    <p:sldId id="394" r:id="rId16"/>
    <p:sldId id="395" r:id="rId17"/>
    <p:sldId id="396" r:id="rId18"/>
    <p:sldId id="398" r:id="rId19"/>
    <p:sldId id="386" r:id="rId20"/>
    <p:sldId id="397" r:id="rId21"/>
    <p:sldId id="38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EC14-AC48-4680-8DAF-828CA968C5CE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9A95-32D3-46CA-B89B-83E0B32E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99916d51-e60a-4a9d-bca3-f5c5f28a3080.source.default.zh-Hans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1BEE-BDAF-DB05-9E70-6CF8AEFB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2A16E8-C80A-1D0F-56C0-CE146E046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BC23F-08A4-67D5-02B9-9D51D89C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98619-35D4-2B60-35ED-0973A092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A5013-3438-F45E-7E3F-38A1D603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D1F84-3E20-F41D-0AED-C4D556D8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344078-B342-0834-9C5D-42535287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CFCF7-68F2-E7C8-D36C-E25B2288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7F4EB-BF71-BF05-D2FD-39ECF8CA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54E66-B0CA-5A7C-F8E6-B29A49D6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BB9CE3-F005-FB49-A24E-295F9D1B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A6BDA-DD98-93CE-C11D-4604305C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38AC6-6C87-39E6-D3C5-A4BACD85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E06F1-E199-BC60-CDBA-A7A014C5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EFD3B-98E1-0A0F-B112-17193134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4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9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07B6B75-7A1A-172B-BF67-BE69B12A0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6950" y="2232051"/>
            <a:ext cx="5435600" cy="987399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BDCAF3F-4B45-3033-74A6-D05E7D0DB5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83300" y="3219449"/>
            <a:ext cx="5435600" cy="234447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C5B97C2-83C3-7E8F-9669-70DB3585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8A93DA4E-067C-71D5-A2FD-CBBAE8FF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3456288E-B25A-9D6E-CA09-2960680B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B2414B9-E436-8709-53F6-A3A639921C32}"/>
              </a:ext>
            </a:extLst>
          </p:cNvPr>
          <p:cNvSpPr/>
          <p:nvPr userDrawn="1"/>
        </p:nvSpPr>
        <p:spPr>
          <a:xfrm flipH="1">
            <a:off x="-6" y="0"/>
            <a:ext cx="3632205" cy="6502085"/>
          </a:xfrm>
          <a:custGeom>
            <a:avLst/>
            <a:gdLst>
              <a:gd name="connsiteX0" fmla="*/ 583227 w 1146628"/>
              <a:gd name="connsiteY0" fmla="*/ 0 h 3735957"/>
              <a:gd name="connsiteX1" fmla="*/ 375789 w 1146628"/>
              <a:gd name="connsiteY1" fmla="*/ 0 h 3735957"/>
              <a:gd name="connsiteX2" fmla="*/ 269208 w 1146628"/>
              <a:gd name="connsiteY2" fmla="*/ 207150 h 3735957"/>
              <a:gd name="connsiteX3" fmla="*/ 0 w 1146628"/>
              <a:gd name="connsiteY3" fmla="*/ 1439061 h 3735957"/>
              <a:gd name="connsiteX4" fmla="*/ 254148 w 1146628"/>
              <a:gd name="connsiteY4" fmla="*/ 2627819 h 3735957"/>
              <a:gd name="connsiteX5" fmla="*/ 81983 w 1146628"/>
              <a:gd name="connsiteY5" fmla="*/ 1644019 h 3735957"/>
              <a:gd name="connsiteX6" fmla="*/ 571385 w 1146628"/>
              <a:gd name="connsiteY6" fmla="*/ 16139 h 3735957"/>
              <a:gd name="connsiteX7" fmla="*/ 1146628 w 1146628"/>
              <a:gd name="connsiteY7" fmla="*/ 0 h 3735957"/>
              <a:gd name="connsiteX8" fmla="*/ 860876 w 1146628"/>
              <a:gd name="connsiteY8" fmla="*/ 0 h 3735957"/>
              <a:gd name="connsiteX9" fmla="*/ 823196 w 1146628"/>
              <a:gd name="connsiteY9" fmla="*/ 50920 h 3735957"/>
              <a:gd name="connsiteX10" fmla="*/ 322613 w 1146628"/>
              <a:gd name="connsiteY10" fmla="*/ 1695570 h 3735957"/>
              <a:gd name="connsiteX11" fmla="*/ 966397 w 1146628"/>
              <a:gd name="connsiteY11" fmla="*/ 3532464 h 3735957"/>
              <a:gd name="connsiteX12" fmla="*/ 1146628 w 1146628"/>
              <a:gd name="connsiteY12" fmla="*/ 3735957 h 373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628" h="3735957">
                <a:moveTo>
                  <a:pt x="583227" y="0"/>
                </a:moveTo>
                <a:lnTo>
                  <a:pt x="375789" y="0"/>
                </a:lnTo>
                <a:lnTo>
                  <a:pt x="269208" y="207150"/>
                </a:lnTo>
                <a:cubicBezTo>
                  <a:pt x="96074" y="581760"/>
                  <a:pt x="0" y="998401"/>
                  <a:pt x="0" y="1439061"/>
                </a:cubicBezTo>
                <a:cubicBezTo>
                  <a:pt x="0" y="1861276"/>
                  <a:pt x="90182" y="2262994"/>
                  <a:pt x="254148" y="2627819"/>
                </a:cubicBezTo>
                <a:cubicBezTo>
                  <a:pt x="143471" y="2320382"/>
                  <a:pt x="81983" y="1988349"/>
                  <a:pt x="81983" y="1644019"/>
                </a:cubicBezTo>
                <a:cubicBezTo>
                  <a:pt x="81983" y="1041442"/>
                  <a:pt x="261834" y="482675"/>
                  <a:pt x="571385" y="16139"/>
                </a:cubicBezTo>
                <a:close/>
                <a:moveTo>
                  <a:pt x="1146628" y="0"/>
                </a:moveTo>
                <a:lnTo>
                  <a:pt x="860876" y="0"/>
                </a:lnTo>
                <a:lnTo>
                  <a:pt x="823196" y="50920"/>
                </a:lnTo>
                <a:cubicBezTo>
                  <a:pt x="507409" y="517584"/>
                  <a:pt x="322613" y="1087056"/>
                  <a:pt x="322613" y="1695570"/>
                </a:cubicBezTo>
                <a:cubicBezTo>
                  <a:pt x="322613" y="2391014"/>
                  <a:pt x="563979" y="3032067"/>
                  <a:pt x="966397" y="3532464"/>
                </a:cubicBezTo>
                <a:lnTo>
                  <a:pt x="1146628" y="3735957"/>
                </a:lnTo>
                <a:close/>
              </a:path>
            </a:pathLst>
          </a:custGeom>
          <a:solidFill>
            <a:schemeClr val="bg2"/>
          </a:solidFill>
          <a:ln w="7368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DEEF6-53F2-D985-E813-17F07F55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D4E29-FED3-2F4D-5025-6E157865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F8869-5493-5134-7543-7FC5505F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79BE9-EF20-CBDC-085F-4F65DECD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50DA2-BE8C-38FD-DA96-5212DFCC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8C7C-C792-ED51-D81F-432B5368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C7C94-1ECB-F0A6-6BB8-1893E68D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C68DF-2602-93E6-1AD7-CFA279C2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113E8-80EE-D78B-B52C-5CEC4102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1C415-3A05-DBA2-FCA8-FE3B5F81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1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BB9BE-EFFD-3EE0-F28F-BACC2B31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A1224-6F3B-E972-3730-F97EA7F1E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A33A5-EFCC-596F-2FF1-50873640E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757ED-CF3B-3E2A-FFEF-A9AF78D0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7A5FC-A6EE-E9E9-036C-B4443A2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26E3E-FF3A-F581-3033-FD315779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E464-A432-A484-633D-49AB3FD4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034B4-C62F-9429-8119-9BFB347D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E41A8-58C2-C076-4863-D61FF3BC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8FDFC-198A-30FF-1334-45FC64BAD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00C986-6176-5B5F-D74B-1DFDBB44A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6A7E6E-A8D8-A4ED-1EDD-CEE3130B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0D977-33EE-FCE9-3B87-02EEE425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71B02B-9C32-DD17-CF31-DB7758FC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22718-F2A2-C230-B767-7D0537B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795F4-2EED-AB9A-AF08-1AA8D33A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65B26-4CB8-1FA9-49D3-F07DB067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D1FD6E-5CE2-E6D6-BD79-6BCC963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3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2FF034-1349-9672-7AFE-9539B65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084353-1B46-C189-E2F8-8A5D0CE8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B66FE-CA79-ABCC-9D0E-1067EAC8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2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0BC38-FA5E-E472-B420-2AB9B1AC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9D86B-E272-038F-95A8-8C8EBF03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7A81E-77C0-F438-EE2E-31F86CA9F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9AE46-8505-ADC8-BCD3-9432A33B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DA130-231B-9ED3-73A5-F4AC06D2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0330D-65A6-12CE-ED81-4E33DEAC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E39A-8E91-2775-CD1D-A4CBD3B6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7075C-945B-279D-B15D-C164C0B0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EC14A-84A3-9DA2-DFF2-3A9E0EED3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EA5FD-C674-9989-FFE0-92B5AB81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1CE1E-4B0F-2B85-4343-E6F1EA82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D4BE8-2FC8-08B1-AEE0-7BFCF9A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EFC33D-DBF1-05AA-AED2-23A5C88D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B3E63-F363-588D-C2C9-279651F2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44ECE-D788-61F8-F01A-28F2A7B9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C5AB-099E-45A3-9954-43D6D09F917D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C162-EBDC-A3D8-1943-8F64EBD09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C6B07-FECB-2D3A-674B-E80A00A0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97133-9E12-4556-B861-FEAEC3D4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CA6F54D-D579-DCD7-1E73-23A6CFC1AC29}"/>
              </a:ext>
            </a:extLst>
          </p:cNvPr>
          <p:cNvSpPr txBox="1"/>
          <p:nvPr/>
        </p:nvSpPr>
        <p:spPr>
          <a:xfrm>
            <a:off x="2167188" y="2080651"/>
            <a:ext cx="78576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面向对象程序设计</a:t>
            </a:r>
            <a:endParaRPr lang="en-US" altLang="zh-CN" sz="4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4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设计实现</a:t>
            </a:r>
            <a:r>
              <a:rPr lang="en-US" altLang="zh-CN" sz="4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4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便签程序</a:t>
            </a:r>
            <a:endParaRPr lang="en-US" altLang="zh-CN" sz="4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0C7E9F-3FF2-422E-A438-2D81E279A4C4}"/>
              </a:ext>
            </a:extLst>
          </p:cNvPr>
          <p:cNvSpPr txBox="1"/>
          <p:nvPr/>
        </p:nvSpPr>
        <p:spPr>
          <a:xfrm>
            <a:off x="1287747" y="4017609"/>
            <a:ext cx="96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2020K8009929017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侯昱帆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D4378E-F332-8115-773B-5C206667A9F2}"/>
              </a:ext>
            </a:extLst>
          </p:cNvPr>
          <p:cNvCxnSpPr/>
          <p:nvPr/>
        </p:nvCxnSpPr>
        <p:spPr>
          <a:xfrm>
            <a:off x="5401598" y="3738717"/>
            <a:ext cx="138880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7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2774976"/>
            <a:ext cx="5435600" cy="987399"/>
          </a:xfrm>
        </p:spPr>
        <p:txBody>
          <a:bodyPr>
            <a:norm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具体实现</a:t>
            </a:r>
            <a:endParaRPr lang="en-US" sz="48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12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界面设计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463867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便签软件需要一个交互界面。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PyQt5 </a:t>
            </a:r>
            <a:r>
              <a:rPr lang="zh-CN" altLang="en-US" dirty="0"/>
              <a:t>提供了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QMainWindow</a:t>
            </a:r>
            <a:r>
              <a:rPr lang="en-US" altLang="zh-CN" dirty="0"/>
              <a:t> </a:t>
            </a:r>
            <a:r>
              <a:rPr lang="zh-CN" altLang="en-US" dirty="0"/>
              <a:t>类，用来设计窗口。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列表窗口、设置窗口和便签窗口都继承自这个类。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利用 </a:t>
            </a:r>
            <a:r>
              <a:rPr lang="en-US" altLang="zh-CN" dirty="0" err="1"/>
              <a:t>QMainWindow</a:t>
            </a:r>
            <a:r>
              <a:rPr lang="en-US" altLang="zh-CN" dirty="0"/>
              <a:t> </a:t>
            </a:r>
            <a:r>
              <a:rPr lang="zh-CN" altLang="en-US" dirty="0"/>
              <a:t>类的方法可以对窗口进行布局。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CBC9B55-6397-4104-06C5-60E251B4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6" y="1315589"/>
            <a:ext cx="6705408" cy="510426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A34122A-6234-7741-6636-6973F7E11EA8}"/>
              </a:ext>
            </a:extLst>
          </p:cNvPr>
          <p:cNvSpPr/>
          <p:nvPr/>
        </p:nvSpPr>
        <p:spPr>
          <a:xfrm>
            <a:off x="7048500" y="1244998"/>
            <a:ext cx="1504950" cy="445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事件绑定</a:t>
            </a:r>
            <a:r>
              <a:rPr lang="en-US" altLang="zh-CN" b="1" dirty="0"/>
              <a:t>——</a:t>
            </a:r>
            <a:r>
              <a:rPr lang="zh-CN" altLang="en-US" b="1" dirty="0"/>
              <a:t>便签列表窗口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43529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对便签列表的操作</a:t>
            </a:r>
            <a:r>
              <a:rPr lang="zh-CN" altLang="en-US" dirty="0"/>
              <a:t>，如新增列表项、删除列表项、双击列表项打开便签等。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如：</a:t>
            </a:r>
            <a:r>
              <a:rPr lang="zh-CN" altLang="en-US" b="1" dirty="0"/>
              <a:t>双击列表项打开便签窗口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给双击操作绑定事件</a:t>
            </a:r>
            <a:r>
              <a:rPr lang="zh-CN" altLang="en-US" dirty="0"/>
              <a:t>，当双击一个列表项时，会调用 </a:t>
            </a:r>
            <a:r>
              <a:rPr lang="en-US" altLang="zh-CN" dirty="0" err="1"/>
              <a:t>self.select_memo</a:t>
            </a:r>
            <a:r>
              <a:rPr lang="en-US" altLang="zh-CN" dirty="0"/>
              <a:t> </a:t>
            </a:r>
            <a:r>
              <a:rPr lang="zh-CN" altLang="en-US" dirty="0"/>
              <a:t>来打开相应的便签窗口。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其他操作也可以通过类似思路实现。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AB9F295-7F71-7A66-6F57-74CA72D3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09" y="1825625"/>
            <a:ext cx="6961588" cy="2813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48D1B5-960C-356B-0492-F0AFCF36F0E2}"/>
              </a:ext>
            </a:extLst>
          </p:cNvPr>
          <p:cNvSpPr/>
          <p:nvPr/>
        </p:nvSpPr>
        <p:spPr>
          <a:xfrm>
            <a:off x="5362575" y="3943350"/>
            <a:ext cx="6572250" cy="830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事件绑定</a:t>
            </a:r>
            <a:r>
              <a:rPr lang="en-US" altLang="zh-CN" b="1" dirty="0"/>
              <a:t>——</a:t>
            </a:r>
            <a:r>
              <a:rPr lang="zh-CN" altLang="en-US" b="1" dirty="0"/>
              <a:t>便签窗口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4371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工具栏中有一系列</a:t>
            </a:r>
            <a:r>
              <a:rPr lang="zh-CN" altLang="en-US" b="1" dirty="0"/>
              <a:t>更改文本格式的按钮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如：用户选中一段文字后点击</a:t>
            </a:r>
            <a:r>
              <a:rPr lang="zh-CN" altLang="en-US" b="1" dirty="0"/>
              <a:t>粗体</a:t>
            </a:r>
            <a:r>
              <a:rPr lang="zh-CN" altLang="en-US" dirty="0"/>
              <a:t>按钮，就可以通过</a:t>
            </a:r>
            <a:r>
              <a:rPr lang="zh-CN" altLang="en-US" dirty="0">
                <a:solidFill>
                  <a:srgbClr val="FF0000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self.toggle_bold</a:t>
            </a:r>
            <a:r>
              <a:rPr lang="en-US" altLang="zh-CN" dirty="0"/>
              <a:t> </a:t>
            </a:r>
            <a:r>
              <a:rPr lang="zh-CN" altLang="en-US" dirty="0"/>
              <a:t>实现粗体效果。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工具栏中其他按钮效果也可以通过类似的思路实现。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D57BB05-0266-8BFB-E5CE-20A21516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6" y="2796478"/>
            <a:ext cx="6834993" cy="19088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852CA7-66B7-136A-CAC3-1AB910B86597}"/>
              </a:ext>
            </a:extLst>
          </p:cNvPr>
          <p:cNvSpPr/>
          <p:nvPr/>
        </p:nvSpPr>
        <p:spPr>
          <a:xfrm>
            <a:off x="5076825" y="4001294"/>
            <a:ext cx="6477000" cy="342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事件绑定</a:t>
            </a:r>
            <a:r>
              <a:rPr lang="en-US" altLang="zh-CN" b="1" dirty="0"/>
              <a:t>——</a:t>
            </a:r>
            <a:r>
              <a:rPr lang="zh-CN" altLang="en-US" b="1" dirty="0"/>
              <a:t>便签设置窗口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4371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设置便签的颜色和透明度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如：</a:t>
            </a:r>
            <a:r>
              <a:rPr lang="zh-CN" altLang="en-US" b="1" dirty="0"/>
              <a:t>透明度设置</a:t>
            </a:r>
            <a:r>
              <a:rPr lang="zh-CN" altLang="en-US" dirty="0"/>
              <a:t>，通过 </a:t>
            </a:r>
            <a:r>
              <a:rPr lang="en-US" altLang="zh-CN" dirty="0" err="1"/>
              <a:t>QSlider</a:t>
            </a:r>
            <a:r>
              <a:rPr lang="en-US" altLang="zh-CN" dirty="0"/>
              <a:t> </a:t>
            </a:r>
            <a:r>
              <a:rPr lang="zh-CN" altLang="en-US" dirty="0"/>
              <a:t>类设置一个滑块，</a:t>
            </a:r>
            <a:r>
              <a:rPr lang="zh-CN" altLang="en-US" dirty="0">
                <a:solidFill>
                  <a:srgbClr val="FF0000"/>
                </a:solidFill>
              </a:rPr>
              <a:t>给滑块绑定事件</a:t>
            </a:r>
            <a:r>
              <a:rPr lang="zh-CN" altLang="en-US" dirty="0"/>
              <a:t>，这样当调整滑块时，就会</a:t>
            </a:r>
            <a:r>
              <a:rPr lang="zh-CN" altLang="en-US" dirty="0">
                <a:solidFill>
                  <a:srgbClr val="FF0000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self.update_opacity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来调整便签透明度。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颜色设置也可以通过类似思路实现。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F50B9B8-7401-C39C-ECC2-C48CE83E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825625"/>
            <a:ext cx="7026499" cy="33940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852CA7-66B7-136A-CAC3-1AB910B86597}"/>
              </a:ext>
            </a:extLst>
          </p:cNvPr>
          <p:cNvSpPr/>
          <p:nvPr/>
        </p:nvSpPr>
        <p:spPr>
          <a:xfrm>
            <a:off x="4800600" y="4001294"/>
            <a:ext cx="7026498" cy="342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0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信息保存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38" y="3666330"/>
            <a:ext cx="11248411" cy="2639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要使设置的效果一直生效，</a:t>
            </a:r>
            <a:r>
              <a:rPr lang="zh-CN" altLang="en-US" b="1" dirty="0"/>
              <a:t>需要把便签的颜色、透明度等信息保存下来</a:t>
            </a:r>
            <a:r>
              <a:rPr lang="zh-CN" altLang="en-US" dirty="0"/>
              <a:t>。否则用户关闭程序之后，这些设置就丢失了。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一种简单的方式是</a:t>
            </a:r>
            <a:r>
              <a:rPr lang="zh-CN" altLang="en-US" b="1" dirty="0"/>
              <a:t>使用 </a:t>
            </a:r>
            <a:r>
              <a:rPr lang="en-US" altLang="zh-CN" b="1" dirty="0" err="1"/>
              <a:t>json</a:t>
            </a:r>
            <a:r>
              <a:rPr lang="en-US" altLang="zh-CN" b="1" dirty="0"/>
              <a:t> </a:t>
            </a:r>
            <a:r>
              <a:rPr lang="zh-CN" altLang="en-US" b="1" dirty="0"/>
              <a:t>来存储数据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当用户关闭设置窗口时，程序都会调用 </a:t>
            </a:r>
            <a:r>
              <a:rPr lang="en-US" altLang="zh-CN" dirty="0" err="1"/>
              <a:t>save_setting_info</a:t>
            </a:r>
            <a:r>
              <a:rPr lang="en-US" altLang="zh-CN" dirty="0"/>
              <a:t> </a:t>
            </a:r>
            <a:r>
              <a:rPr lang="zh-CN" altLang="en-US" dirty="0"/>
              <a:t>保存设置信息。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下次用户打开程序时也会自动加载这些信息。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AE38F9D-FFF3-6EA2-6299-69443F67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" y="1772045"/>
            <a:ext cx="72688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9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类图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0511E43-6C89-CC30-F948-3CD15C48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70" y="144585"/>
            <a:ext cx="6850480" cy="6568830"/>
          </a:xfrm>
        </p:spPr>
      </p:pic>
    </p:spTree>
    <p:extLst>
      <p:ext uri="{BB962C8B-B14F-4D97-AF65-F5344CB8AC3E}">
        <p14:creationId xmlns:p14="http://schemas.microsoft.com/office/powerpoint/2010/main" val="33970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设计模式</a:t>
            </a:r>
            <a:r>
              <a:rPr lang="en-US" altLang="zh-CN" b="1" dirty="0"/>
              <a:t>——</a:t>
            </a:r>
            <a:r>
              <a:rPr lang="zh-CN" altLang="en-US" b="1" dirty="0"/>
              <a:t>单例模式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25625"/>
            <a:ext cx="565785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用户最多只能打开 </a:t>
            </a:r>
            <a:r>
              <a:rPr lang="en-US" altLang="zh-CN" dirty="0"/>
              <a:t>1 </a:t>
            </a:r>
            <a:r>
              <a:rPr lang="zh-CN" altLang="en-US" dirty="0"/>
              <a:t>个便签列表窗口和 </a:t>
            </a:r>
            <a:r>
              <a:rPr lang="en-US" altLang="zh-CN" dirty="0"/>
              <a:t>1 </a:t>
            </a:r>
            <a:r>
              <a:rPr lang="zh-CN" altLang="en-US" dirty="0"/>
              <a:t>个便签设置窗口，</a:t>
            </a:r>
            <a:r>
              <a:rPr lang="zh-CN" altLang="en-US" b="1" dirty="0"/>
              <a:t>需要保证 这两个类都仅有一个实例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编写装饰器，来装饰那些需要支持单例的类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 </a:t>
            </a:r>
            <a:r>
              <a:rPr lang="en-US" altLang="zh-CN" dirty="0"/>
              <a:t>singleton </a:t>
            </a:r>
            <a:r>
              <a:rPr lang="zh-CN" altLang="en-US" dirty="0"/>
              <a:t>接收一个类（</a:t>
            </a:r>
            <a:r>
              <a:rPr lang="en-US" altLang="zh-CN" dirty="0" err="1"/>
              <a:t>cls</a:t>
            </a:r>
            <a:r>
              <a:rPr lang="zh-CN" altLang="en-US" dirty="0"/>
              <a:t>）以及任意数量的参数和关键字参数，并返回一个闭包函数 </a:t>
            </a:r>
            <a:r>
              <a:rPr lang="en-US" altLang="zh-CN" dirty="0"/>
              <a:t>wrapper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这个闭包函数负责确保该类的实例仅被创建一次。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318F6CC-1B71-5C31-40E8-4EE08742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690688"/>
            <a:ext cx="5387288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4510084" cy="447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便签列表窗口包含一些列表项，这些</a:t>
            </a:r>
            <a:r>
              <a:rPr lang="zh-CN" altLang="en-US" b="1" dirty="0"/>
              <a:t>列表项作为观察者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对便签窗口进行一些操作时，列表窗口会通知所有的列表项，由列表项来判断便签窗口是否与自己对应，然后进行相应的操作。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B427D70-D2EC-4D61-5431-9306063C1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38" y="1671638"/>
            <a:ext cx="697203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2774976"/>
            <a:ext cx="5435600" cy="987399"/>
          </a:xfrm>
        </p:spPr>
        <p:txBody>
          <a:bodyPr>
            <a:norm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回顾反思</a:t>
            </a:r>
            <a:endParaRPr lang="en-US" sz="48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59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3608C6-F8B8-1286-27F9-DFCFEE68216E}"/>
              </a:ext>
            </a:extLst>
          </p:cNvPr>
          <p:cNvGrpSpPr/>
          <p:nvPr/>
        </p:nvGrpSpPr>
        <p:grpSpPr>
          <a:xfrm>
            <a:off x="1788677" y="1188111"/>
            <a:ext cx="7907538" cy="4904105"/>
            <a:chOff x="2805875" y="1188111"/>
            <a:chExt cx="7907538" cy="49041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944ED5-B917-8944-ADD4-C04C527A7A3B}"/>
                </a:ext>
              </a:extLst>
            </p:cNvPr>
            <p:cNvSpPr/>
            <p:nvPr/>
          </p:nvSpPr>
          <p:spPr>
            <a:xfrm>
              <a:off x="2805875" y="2742591"/>
              <a:ext cx="1175228" cy="1754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 algn="ctr"/>
              <a:r>
                <a:rPr kumimoji="1"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目</a:t>
              </a:r>
              <a:endParaRPr kumimoji="1" lang="en-US" altLang="zh-CN" sz="5400" b="1" dirty="0">
                <a:solidFill>
                  <a:schemeClr val="tx2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  <a:p>
              <a:pPr algn="ctr"/>
              <a:r>
                <a:rPr kumimoji="1"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录</a:t>
              </a:r>
              <a:endParaRPr kumimoji="1" lang="en-US" altLang="zh-CN" sz="5400" b="1" dirty="0">
                <a:solidFill>
                  <a:schemeClr val="tx2">
                    <a:lumMod val="7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A92AA57-54F1-E6B9-42A7-F0EFE29C919E}"/>
                </a:ext>
              </a:extLst>
            </p:cNvPr>
            <p:cNvCxnSpPr>
              <a:cxnSpLocks/>
            </p:cNvCxnSpPr>
            <p:nvPr/>
          </p:nvCxnSpPr>
          <p:spPr>
            <a:xfrm>
              <a:off x="4518551" y="1188111"/>
              <a:ext cx="0" cy="49041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6F3719A-2263-D5F7-7BD6-1089D9EDA503}"/>
                </a:ext>
              </a:extLst>
            </p:cNvPr>
            <p:cNvGrpSpPr/>
            <p:nvPr/>
          </p:nvGrpSpPr>
          <p:grpSpPr>
            <a:xfrm>
              <a:off x="5643614" y="1506836"/>
              <a:ext cx="5069799" cy="4240542"/>
              <a:chOff x="5643614" y="1506836"/>
              <a:chExt cx="5069799" cy="4240542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FFF0AAB-C31A-BA6A-915D-A91EFE64A8A3}"/>
                  </a:ext>
                </a:extLst>
              </p:cNvPr>
              <p:cNvGrpSpPr/>
              <p:nvPr/>
            </p:nvGrpSpPr>
            <p:grpSpPr>
              <a:xfrm>
                <a:off x="5643614" y="1506836"/>
                <a:ext cx="5069799" cy="1049106"/>
                <a:chOff x="6288198" y="1810692"/>
                <a:chExt cx="5069799" cy="1049106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335A939-1154-5A8A-BAD3-BEDDA55AC2A7}"/>
                    </a:ext>
                  </a:extLst>
                </p:cNvPr>
                <p:cNvSpPr txBox="1"/>
                <p:nvPr/>
              </p:nvSpPr>
              <p:spPr>
                <a:xfrm>
                  <a:off x="6288198" y="1810692"/>
                  <a:ext cx="933049" cy="104910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algn="r">
                    <a:defRPr kumimoji="1" sz="4800" b="1">
                      <a:gradFill>
                        <a:gsLst>
                          <a:gs pos="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50000">
                            <a:schemeClr val="accent2"/>
                          </a:gs>
                        </a:gsLst>
                        <a:lin ang="2700000" scaled="0"/>
                      </a:gradFill>
                    </a:defRPr>
                  </a:lvl1pPr>
                </a:lstStyle>
                <a:p>
                  <a:r>
                    <a:rPr lang="en-US" altLang="zh-CN" sz="5400" dirty="0">
                      <a:solidFill>
                        <a:schemeClr val="tx2"/>
                      </a:solidFill>
                      <a:latin typeface="等线 Light" panose="02010600030101010101" pitchFamily="2" charset="-122"/>
                      <a:ea typeface="等线 Light" panose="02010600030101010101" pitchFamily="2" charset="-122"/>
                    </a:rPr>
                    <a:t>01</a:t>
                  </a:r>
                  <a:endParaRPr lang="zh-CN" altLang="en-US" sz="5400" dirty="0">
                    <a:solidFill>
                      <a:schemeClr val="tx2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9A1A7EA-B426-4B95-F36D-79EF2A1F85C3}"/>
                    </a:ext>
                  </a:extLst>
                </p:cNvPr>
                <p:cNvSpPr/>
                <p:nvPr/>
              </p:nvSpPr>
              <p:spPr>
                <a:xfrm>
                  <a:off x="7306972" y="2142096"/>
                  <a:ext cx="405102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800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整体介绍</a:t>
                  </a:r>
                  <a:endParaRPr kumimoji="1" lang="en-US" altLang="zh-CN" sz="2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B89839-73D1-65EC-B009-7B0545E9C866}"/>
                  </a:ext>
                </a:extLst>
              </p:cNvPr>
              <p:cNvGrpSpPr/>
              <p:nvPr/>
            </p:nvGrpSpPr>
            <p:grpSpPr>
              <a:xfrm>
                <a:off x="5643614" y="2570648"/>
                <a:ext cx="5069799" cy="1049106"/>
                <a:chOff x="6288198" y="1810692"/>
                <a:chExt cx="5069799" cy="1049106"/>
              </a:xfrm>
            </p:grpSpPr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BE8499C-1910-FEB3-4CDA-0AC3AFC25497}"/>
                    </a:ext>
                  </a:extLst>
                </p:cNvPr>
                <p:cNvSpPr txBox="1"/>
                <p:nvPr/>
              </p:nvSpPr>
              <p:spPr>
                <a:xfrm>
                  <a:off x="6288198" y="1810692"/>
                  <a:ext cx="933049" cy="104910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algn="r">
                    <a:defRPr kumimoji="1" sz="4800" b="1">
                      <a:gradFill>
                        <a:gsLst>
                          <a:gs pos="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50000">
                            <a:schemeClr val="accent2"/>
                          </a:gs>
                        </a:gsLst>
                        <a:lin ang="2700000" scaled="0"/>
                      </a:gradFill>
                    </a:defRPr>
                  </a:lvl1pPr>
                </a:lstStyle>
                <a:p>
                  <a:r>
                    <a:rPr lang="en-US" altLang="zh-CN" sz="5400" dirty="0">
                      <a:solidFill>
                        <a:schemeClr val="tx2"/>
                      </a:solidFill>
                      <a:latin typeface="等线 Light" panose="02010600030101010101" pitchFamily="2" charset="-122"/>
                      <a:ea typeface="等线 Light" panose="02010600030101010101" pitchFamily="2" charset="-122"/>
                    </a:rPr>
                    <a:t>02</a:t>
                  </a:r>
                  <a:endParaRPr lang="zh-CN" altLang="en-US" sz="5400" dirty="0">
                    <a:solidFill>
                      <a:schemeClr val="tx2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B430D00-7900-4280-D137-816F2DE49A42}"/>
                    </a:ext>
                  </a:extLst>
                </p:cNvPr>
                <p:cNvSpPr/>
                <p:nvPr/>
              </p:nvSpPr>
              <p:spPr>
                <a:xfrm>
                  <a:off x="7306972" y="2142096"/>
                  <a:ext cx="405102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800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功能分析</a:t>
                  </a:r>
                  <a:endParaRPr kumimoji="1" lang="en-US" altLang="zh-CN" sz="2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B51E357-3933-0DEE-35DC-4C7CAB3D2657}"/>
                  </a:ext>
                </a:extLst>
              </p:cNvPr>
              <p:cNvGrpSpPr/>
              <p:nvPr/>
            </p:nvGrpSpPr>
            <p:grpSpPr>
              <a:xfrm>
                <a:off x="5643614" y="3634460"/>
                <a:ext cx="5069799" cy="1049106"/>
                <a:chOff x="6288198" y="1810692"/>
                <a:chExt cx="5069799" cy="1049106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7DA0C81-B2E8-4464-20C0-F99C83D021DB}"/>
                    </a:ext>
                  </a:extLst>
                </p:cNvPr>
                <p:cNvSpPr txBox="1"/>
                <p:nvPr/>
              </p:nvSpPr>
              <p:spPr>
                <a:xfrm>
                  <a:off x="6288198" y="1810692"/>
                  <a:ext cx="933049" cy="104910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algn="r">
                    <a:defRPr kumimoji="1" sz="4800" b="1">
                      <a:gradFill>
                        <a:gsLst>
                          <a:gs pos="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50000">
                            <a:schemeClr val="accent2"/>
                          </a:gs>
                        </a:gsLst>
                        <a:lin ang="2700000" scaled="0"/>
                      </a:gradFill>
                    </a:defRPr>
                  </a:lvl1pPr>
                </a:lstStyle>
                <a:p>
                  <a:r>
                    <a:rPr lang="en-US" altLang="zh-CN" sz="5400" dirty="0">
                      <a:solidFill>
                        <a:schemeClr val="tx2"/>
                      </a:solidFill>
                      <a:latin typeface="等线 Light" panose="02010600030101010101" pitchFamily="2" charset="-122"/>
                      <a:ea typeface="等线 Light" panose="02010600030101010101" pitchFamily="2" charset="-122"/>
                    </a:rPr>
                    <a:t>03</a:t>
                  </a:r>
                  <a:endParaRPr lang="zh-CN" altLang="en-US" sz="5400" dirty="0">
                    <a:solidFill>
                      <a:schemeClr val="tx2"/>
                    </a:solidFill>
                    <a:latin typeface="等线 Light" panose="02010600030101010101" pitchFamily="2" charset="-122"/>
                    <a:ea typeface="等线 Light" panose="02010600030101010101" pitchFamily="2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934E624-BFA6-CC8A-7A3A-38A81BB31292}"/>
                    </a:ext>
                  </a:extLst>
                </p:cNvPr>
                <p:cNvSpPr/>
                <p:nvPr/>
              </p:nvSpPr>
              <p:spPr>
                <a:xfrm>
                  <a:off x="7306972" y="2142096"/>
                  <a:ext cx="405102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800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具体实现</a:t>
                  </a:r>
                  <a:endParaRPr kumimoji="1" lang="en-US" altLang="zh-CN" sz="2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97FA9FA6-ADCF-B882-7DF9-EB451AABA1DD}"/>
                  </a:ext>
                </a:extLst>
              </p:cNvPr>
              <p:cNvGrpSpPr/>
              <p:nvPr/>
            </p:nvGrpSpPr>
            <p:grpSpPr>
              <a:xfrm>
                <a:off x="5643614" y="4698272"/>
                <a:ext cx="5069799" cy="1049106"/>
                <a:chOff x="6288198" y="1810692"/>
                <a:chExt cx="5069799" cy="1049106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461B1C5-F1A9-8612-9685-3E958DB9E45F}"/>
                    </a:ext>
                  </a:extLst>
                </p:cNvPr>
                <p:cNvSpPr txBox="1"/>
                <p:nvPr/>
              </p:nvSpPr>
              <p:spPr>
                <a:xfrm>
                  <a:off x="6288198" y="1810692"/>
                  <a:ext cx="933049" cy="1049106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algn="r">
                    <a:defRPr kumimoji="1" sz="4800" b="1">
                      <a:solidFill>
                        <a:schemeClr val="tx2"/>
                      </a:solidFill>
                    </a:defRPr>
                  </a:lvl1pPr>
                </a:lstStyle>
                <a:p>
                  <a:r>
                    <a:rPr lang="en-US" altLang="zh-CN" sz="5400" dirty="0">
                      <a:latin typeface="等线 Light" panose="02010600030101010101" pitchFamily="2" charset="-122"/>
                      <a:ea typeface="等线 Light" panose="02010600030101010101" pitchFamily="2" charset="-122"/>
                    </a:rPr>
                    <a:t>04</a:t>
                  </a:r>
                  <a:endParaRPr lang="zh-CN" altLang="en-US" sz="5400" dirty="0">
                    <a:latin typeface="等线 Light" panose="02010600030101010101" pitchFamily="2" charset="-122"/>
                    <a:ea typeface="等线 Light" panose="02010600030101010101" pitchFamily="2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6F389ED-7E9B-930F-7C4C-E13D02094380}"/>
                    </a:ext>
                  </a:extLst>
                </p:cNvPr>
                <p:cNvSpPr/>
                <p:nvPr/>
              </p:nvSpPr>
              <p:spPr>
                <a:xfrm>
                  <a:off x="7306972" y="2142096"/>
                  <a:ext cx="4051025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800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回顾反思</a:t>
                  </a:r>
                  <a:endParaRPr kumimoji="1" lang="en-US" altLang="zh-CN" sz="2800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504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回顾反思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通过面向对象程序设计课的学习，我</a:t>
            </a:r>
            <a:r>
              <a:rPr lang="zh-CN" altLang="en-US" b="1" dirty="0"/>
              <a:t>认识到了在现实的程序设计中，编写一定规模的、可重用性和可扩充性俱佳的程序的重要性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通过自己编写代码完成设计实现，我</a:t>
            </a:r>
            <a:r>
              <a:rPr lang="zh-CN" altLang="en-US" b="1" dirty="0"/>
              <a:t>对面向对象思想也有了更加深刻的认识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经验不足，这次设计实现仍然存在很多缺陷。写到后期，当代码量变多时，我也感受到自己类的设计还存在一定的问题，应该还可以进一步的封装。但这也为今后打下铺垫，以后编写代码时，我会更加注重抽象、隐藏、封装和模块化的编程思想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7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CA6F54D-D579-DCD7-1E73-23A6CFC1AC29}"/>
              </a:ext>
            </a:extLst>
          </p:cNvPr>
          <p:cNvSpPr txBox="1"/>
          <p:nvPr/>
        </p:nvSpPr>
        <p:spPr>
          <a:xfrm>
            <a:off x="2319588" y="2659559"/>
            <a:ext cx="7857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谢谢！</a:t>
            </a:r>
            <a:endParaRPr lang="en-US" altLang="zh-CN" sz="4400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0C7E9F-3FF2-422E-A438-2D81E279A4C4}"/>
              </a:ext>
            </a:extLst>
          </p:cNvPr>
          <p:cNvSpPr txBox="1"/>
          <p:nvPr/>
        </p:nvSpPr>
        <p:spPr>
          <a:xfrm>
            <a:off x="1287747" y="4017609"/>
            <a:ext cx="96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2020K8009929017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侯昱帆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D4378E-F332-8115-773B-5C206667A9F2}"/>
              </a:ext>
            </a:extLst>
          </p:cNvPr>
          <p:cNvCxnSpPr/>
          <p:nvPr/>
        </p:nvCxnSpPr>
        <p:spPr>
          <a:xfrm>
            <a:off x="5401598" y="3738717"/>
            <a:ext cx="138880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2774976"/>
            <a:ext cx="5435600" cy="987399"/>
          </a:xfrm>
        </p:spPr>
        <p:txBody>
          <a:bodyPr>
            <a:normAutofit/>
          </a:bodyPr>
          <a:lstStyle/>
          <a:p>
            <a:pPr lvl="0"/>
            <a:r>
              <a:rPr lang="en-US" altLang="zh-CN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整体介绍</a:t>
            </a:r>
            <a:endParaRPr lang="en-US" sz="48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78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16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基于面向对象的思想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随手记录零碎信息</a:t>
            </a:r>
            <a:r>
              <a:rPr lang="zh-CN" altLang="en-US" dirty="0"/>
              <a:t>的</a:t>
            </a:r>
            <a:r>
              <a:rPr lang="zh-CN" altLang="en-US" b="1" dirty="0"/>
              <a:t>便签应用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Python 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使用用 </a:t>
            </a:r>
            <a:r>
              <a:rPr lang="en-US" altLang="zh-CN" dirty="0"/>
              <a:t>PyQt5 </a:t>
            </a:r>
            <a:r>
              <a:rPr lang="zh-CN" altLang="en-US" dirty="0"/>
              <a:t>开发图形界面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7F83C50-C1E2-8678-08FA-18803EC38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2" y="1690688"/>
            <a:ext cx="43148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2774976"/>
            <a:ext cx="5435600" cy="987399"/>
          </a:xfrm>
        </p:spPr>
        <p:txBody>
          <a:bodyPr>
            <a:norm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4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功能分析</a:t>
            </a:r>
            <a:endParaRPr lang="en-US" sz="48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59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F6BB084-5372-5E1D-5550-71ECED90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1656346"/>
            <a:ext cx="4506317" cy="48652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便签列表窗口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1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程序开始，首先显示便签列表窗口</a:t>
            </a:r>
            <a:endParaRPr lang="en-US" altLang="zh-CN" dirty="0"/>
          </a:p>
          <a:p>
            <a:r>
              <a:rPr lang="zh-CN" altLang="en-US" dirty="0"/>
              <a:t>新建便签</a:t>
            </a:r>
          </a:p>
          <a:p>
            <a:r>
              <a:rPr lang="zh-CN" altLang="en-US" dirty="0"/>
              <a:t>删除便签</a:t>
            </a:r>
            <a:endParaRPr lang="en-US" altLang="zh-CN" dirty="0"/>
          </a:p>
          <a:p>
            <a:r>
              <a:rPr lang="zh-CN" altLang="en-US" dirty="0"/>
              <a:t>设置便签</a:t>
            </a:r>
          </a:p>
          <a:p>
            <a:r>
              <a:rPr lang="zh-CN" altLang="en-US" dirty="0"/>
              <a:t>选择便签后加载相应便签窗口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5EE1FF-520F-9E9C-0F1A-27C7FE1D1030}"/>
              </a:ext>
            </a:extLst>
          </p:cNvPr>
          <p:cNvCxnSpPr/>
          <p:nvPr/>
        </p:nvCxnSpPr>
        <p:spPr>
          <a:xfrm>
            <a:off x="6753225" y="1390650"/>
            <a:ext cx="333375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07B517-37B3-F6DF-7ED2-816E34673ACD}"/>
              </a:ext>
            </a:extLst>
          </p:cNvPr>
          <p:cNvCxnSpPr/>
          <p:nvPr/>
        </p:nvCxnSpPr>
        <p:spPr>
          <a:xfrm>
            <a:off x="7524750" y="1315589"/>
            <a:ext cx="0" cy="77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7A5D56-CCAD-C03C-CEF4-DA326CD6BD89}"/>
              </a:ext>
            </a:extLst>
          </p:cNvPr>
          <p:cNvCxnSpPr/>
          <p:nvPr/>
        </p:nvCxnSpPr>
        <p:spPr>
          <a:xfrm flipH="1">
            <a:off x="7962900" y="1390650"/>
            <a:ext cx="390525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A7AD9DA-F71E-AF61-26E0-AADC4FA958D3}"/>
              </a:ext>
            </a:extLst>
          </p:cNvPr>
          <p:cNvSpPr txBox="1"/>
          <p:nvPr/>
        </p:nvSpPr>
        <p:spPr>
          <a:xfrm>
            <a:off x="6325592" y="1027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1D21EA-C6F7-3CAC-C278-E41B334BCF22}"/>
              </a:ext>
            </a:extLst>
          </p:cNvPr>
          <p:cNvSpPr txBox="1"/>
          <p:nvPr/>
        </p:nvSpPr>
        <p:spPr>
          <a:xfrm>
            <a:off x="7201584" y="1015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FCFC16-52E0-5F34-420F-A1CD16030704}"/>
              </a:ext>
            </a:extLst>
          </p:cNvPr>
          <p:cNvSpPr txBox="1"/>
          <p:nvPr/>
        </p:nvSpPr>
        <p:spPr>
          <a:xfrm>
            <a:off x="8104386" y="1027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0B14ADB-95B9-BA6C-4835-CF004A35F55F}"/>
              </a:ext>
            </a:extLst>
          </p:cNvPr>
          <p:cNvCxnSpPr/>
          <p:nvPr/>
        </p:nvCxnSpPr>
        <p:spPr>
          <a:xfrm flipV="1">
            <a:off x="6162675" y="4467225"/>
            <a:ext cx="9239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17BA620-9569-B7CA-1675-1CF67A276A39}"/>
              </a:ext>
            </a:extLst>
          </p:cNvPr>
          <p:cNvSpPr txBox="1"/>
          <p:nvPr/>
        </p:nvSpPr>
        <p:spPr>
          <a:xfrm>
            <a:off x="4888587" y="49911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双击打开便签窗口</a:t>
            </a:r>
          </a:p>
        </p:txBody>
      </p:sp>
    </p:spTree>
    <p:extLst>
      <p:ext uri="{BB962C8B-B14F-4D97-AF65-F5344CB8AC3E}">
        <p14:creationId xmlns:p14="http://schemas.microsoft.com/office/powerpoint/2010/main" val="203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便签窗口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6BC-EB3F-BCE6-BFB4-AA0D7449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1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打开便签窗口后</a:t>
            </a:r>
            <a:endParaRPr lang="en-US" altLang="zh-CN" dirty="0"/>
          </a:p>
          <a:p>
            <a:r>
              <a:rPr lang="zh-CN" altLang="en-US" dirty="0"/>
              <a:t>基本文字排版</a:t>
            </a:r>
            <a:endParaRPr lang="en-US" altLang="zh-CN" dirty="0"/>
          </a:p>
          <a:p>
            <a:r>
              <a:rPr lang="zh-CN" altLang="en-US" dirty="0"/>
              <a:t>插入图片</a:t>
            </a:r>
            <a:endParaRPr lang="en-US" altLang="zh-CN" dirty="0"/>
          </a:p>
          <a:p>
            <a:r>
              <a:rPr lang="zh-CN" altLang="en-US" dirty="0"/>
              <a:t>置顶便签</a:t>
            </a:r>
          </a:p>
          <a:p>
            <a:r>
              <a:rPr lang="zh-CN" altLang="en-US" dirty="0"/>
              <a:t>新建便签</a:t>
            </a:r>
          </a:p>
          <a:p>
            <a:r>
              <a:rPr lang="zh-CN" altLang="en-US" dirty="0"/>
              <a:t>查看便签列表窗口</a:t>
            </a:r>
            <a:endParaRPr lang="en-US" alt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00B962C-B09B-FCCB-F035-572DEB1A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465" y="1565748"/>
            <a:ext cx="4461659" cy="48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便签设置窗口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139FB9-DB82-13B9-77A4-CE142BFA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08" y="1538395"/>
            <a:ext cx="9546267" cy="50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D663-CC26-EE14-B8A0-D296D4C0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流程图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589748-C639-815D-9A31-1E12012E5B2E}"/>
              </a:ext>
            </a:extLst>
          </p:cNvPr>
          <p:cNvCxnSpPr/>
          <p:nvPr/>
        </p:nvCxnSpPr>
        <p:spPr>
          <a:xfrm>
            <a:off x="629264" y="683345"/>
            <a:ext cx="0" cy="6322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A690B6B-3138-DCAB-FE88-A262FCD6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101725"/>
            <a:ext cx="78105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8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702</Words>
  <Application>Microsoft Office PowerPoint</Application>
  <PresentationFormat>宽屏</PresentationFormat>
  <Paragraphs>81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FZZhengHeiS-DB-GB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1. 整体介绍</vt:lpstr>
      <vt:lpstr>介绍</vt:lpstr>
      <vt:lpstr>2. 功能分析</vt:lpstr>
      <vt:lpstr>便签列表窗口</vt:lpstr>
      <vt:lpstr>便签窗口</vt:lpstr>
      <vt:lpstr>便签设置窗口</vt:lpstr>
      <vt:lpstr>流程图</vt:lpstr>
      <vt:lpstr>3. 具体实现</vt:lpstr>
      <vt:lpstr>界面设计</vt:lpstr>
      <vt:lpstr>事件绑定——便签列表窗口</vt:lpstr>
      <vt:lpstr>事件绑定——便签窗口</vt:lpstr>
      <vt:lpstr>事件绑定——便签设置窗口</vt:lpstr>
      <vt:lpstr>信息保存</vt:lpstr>
      <vt:lpstr>类图</vt:lpstr>
      <vt:lpstr>设计模式——单例模式</vt:lpstr>
      <vt:lpstr>设计模式</vt:lpstr>
      <vt:lpstr>4. 回顾反思</vt:lpstr>
      <vt:lpstr>回顾反思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设计实现——便签程序</dc:title>
  <dc:creator>侯昱帆</dc:creator>
  <cp:lastModifiedBy>侯昱帆</cp:lastModifiedBy>
  <cp:revision>138</cp:revision>
  <dcterms:created xsi:type="dcterms:W3CDTF">2023-12-28T07:52:22Z</dcterms:created>
  <dcterms:modified xsi:type="dcterms:W3CDTF">2023-12-28T11:21:36Z</dcterms:modified>
</cp:coreProperties>
</file>