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1" d="100"/>
          <a:sy n="111" d="100"/>
        </p:scale>
        <p:origin x="-4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err="1" smtClean="0"/>
              <a:t>Datatype</a:t>
            </a:r>
            <a:r>
              <a:rPr lang="en-US" sz="2400" dirty="0" smtClean="0"/>
              <a:t> Bindings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“strange” (?) and totally awesome (!) way to make one-of types: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71591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TwoInts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Str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581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Adds a new type </a:t>
            </a:r>
            <a:r>
              <a:rPr lang="en-US" kern="0" dirty="0" err="1">
                <a:solidFill>
                  <a:schemeClr val="accent2"/>
                </a:solidFill>
                <a:latin typeface="Courier New" pitchFamily="49" charset="0"/>
              </a:rPr>
              <a:t>mytype</a:t>
            </a:r>
            <a:r>
              <a:rPr lang="en-US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0" dirty="0" smtClean="0"/>
              <a:t>to the environment</a:t>
            </a:r>
          </a:p>
          <a:p>
            <a:r>
              <a:rPr lang="en-US" b="0" dirty="0" smtClean="0"/>
              <a:t>Adds </a:t>
            </a:r>
            <a:r>
              <a:rPr lang="en-US" b="0" i="1" dirty="0" smtClean="0"/>
              <a:t>constructors</a:t>
            </a:r>
            <a:r>
              <a:rPr lang="en-US" b="0" dirty="0" smtClean="0"/>
              <a:t> to the environment: </a:t>
            </a:r>
            <a:r>
              <a:rPr lang="en-US" kern="0" dirty="0" err="1" smtClean="0">
                <a:solidFill>
                  <a:schemeClr val="accent2"/>
                </a:solidFill>
                <a:latin typeface="Courier New" pitchFamily="49" charset="0"/>
              </a:rPr>
              <a:t>TwoInts</a:t>
            </a:r>
            <a:r>
              <a:rPr lang="en-US" b="0" dirty="0" smtClean="0"/>
              <a:t>, </a:t>
            </a:r>
            <a:r>
              <a:rPr lang="en-US" kern="0" dirty="0" err="1" smtClean="0">
                <a:solidFill>
                  <a:schemeClr val="accent2"/>
                </a:solidFill>
                <a:latin typeface="Courier New" pitchFamily="49" charset="0"/>
              </a:rPr>
              <a:t>Str</a:t>
            </a:r>
            <a:r>
              <a:rPr lang="en-US" b="0" dirty="0" smtClean="0"/>
              <a:t>, and </a:t>
            </a:r>
            <a:r>
              <a:rPr lang="en-US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</a:p>
          <a:p>
            <a:r>
              <a:rPr lang="en-US" b="0" dirty="0" smtClean="0"/>
              <a:t>A constructor is (among other things), a function that makes values of the new type (or is a value of the new type):</a:t>
            </a:r>
          </a:p>
          <a:p>
            <a:pPr lvl="1"/>
            <a:r>
              <a:rPr lang="en-US" kern="0" dirty="0" err="1" smtClean="0">
                <a:latin typeface="Courier New" pitchFamily="49" charset="0"/>
              </a:rPr>
              <a:t>TwoInts</a:t>
            </a:r>
            <a:r>
              <a:rPr lang="en-US" kern="0" dirty="0" smtClean="0">
                <a:latin typeface="Courier New" pitchFamily="49" charset="0"/>
              </a:rPr>
              <a:t> : </a:t>
            </a: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* </a:t>
            </a: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-&gt; </a:t>
            </a:r>
            <a:r>
              <a:rPr lang="en-US" kern="0" dirty="0" err="1" smtClean="0">
                <a:latin typeface="Courier New" pitchFamily="49" charset="0"/>
              </a:rPr>
              <a:t>mytype</a:t>
            </a:r>
            <a:endParaRPr lang="en-US" kern="0" dirty="0" smtClean="0">
              <a:latin typeface="Courier New" pitchFamily="49" charset="0"/>
            </a:endParaRPr>
          </a:p>
          <a:p>
            <a:pPr lvl="1"/>
            <a:r>
              <a:rPr lang="en-US" kern="0" dirty="0" err="1" smtClean="0">
                <a:latin typeface="Courier New" pitchFamily="49" charset="0"/>
              </a:rPr>
              <a:t>Str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: </a:t>
            </a:r>
            <a:r>
              <a:rPr lang="en-US" kern="0" dirty="0" smtClean="0">
                <a:latin typeface="Courier New" pitchFamily="49" charset="0"/>
              </a:rPr>
              <a:t>string </a:t>
            </a:r>
            <a:r>
              <a:rPr lang="en-US" kern="0" dirty="0">
                <a:latin typeface="Courier New" pitchFamily="49" charset="0"/>
              </a:rPr>
              <a:t>-&gt; </a:t>
            </a:r>
            <a:r>
              <a:rPr lang="en-US" kern="0" dirty="0" err="1">
                <a:latin typeface="Courier New" pitchFamily="49" charset="0"/>
              </a:rPr>
              <a:t>mytype</a:t>
            </a:r>
            <a:endParaRPr lang="en-US" kern="0" dirty="0">
              <a:latin typeface="Courier New" pitchFamily="49" charset="0"/>
            </a:endParaRPr>
          </a:p>
          <a:p>
            <a:pPr lvl="1"/>
            <a:r>
              <a:rPr lang="en-US" kern="0" dirty="0" smtClean="0">
                <a:latin typeface="Courier New" pitchFamily="49" charset="0"/>
              </a:rPr>
              <a:t>Pizza </a:t>
            </a:r>
            <a:r>
              <a:rPr lang="en-US" kern="0" dirty="0">
                <a:latin typeface="Courier New" pitchFamily="49" charset="0"/>
              </a:rPr>
              <a:t>: </a:t>
            </a:r>
            <a:r>
              <a:rPr lang="en-US" kern="0" dirty="0" err="1" smtClean="0">
                <a:latin typeface="Courier New" pitchFamily="49" charset="0"/>
              </a:rPr>
              <a:t>mytype</a:t>
            </a:r>
            <a:endParaRPr lang="en-US" kern="0" dirty="0">
              <a:latin typeface="Courier New" pitchFamily="49" charset="0"/>
            </a:endParaRP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08279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values we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Any value of type </a:t>
            </a:r>
            <a:r>
              <a:rPr lang="en-US" b="1" dirty="0" err="1" smtClean="0">
                <a:latin typeface="Courier New" pitchFamily="49" charset="0"/>
              </a:rPr>
              <a:t>mytype</a:t>
            </a:r>
            <a:r>
              <a:rPr lang="en-US" dirty="0">
                <a:latin typeface="+mj-lt"/>
              </a:rPr>
              <a:t> </a:t>
            </a:r>
            <a:r>
              <a:rPr lang="en-US" dirty="0" smtClean="0"/>
              <a:t>is made from </a:t>
            </a:r>
            <a:r>
              <a:rPr lang="en-US" i="1" dirty="0" smtClean="0"/>
              <a:t>one of</a:t>
            </a:r>
            <a:r>
              <a:rPr lang="en-US" dirty="0" smtClean="0"/>
              <a:t> the constructors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The value contains: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dirty="0" smtClean="0"/>
              <a:t>A “tag” for “which constructor” (e.g., </a:t>
            </a:r>
            <a:r>
              <a:rPr lang="en-US" b="1" dirty="0" err="1" smtClean="0">
                <a:latin typeface="Courier New" pitchFamily="49" charset="0"/>
              </a:rPr>
              <a:t>TwoInts</a:t>
            </a:r>
            <a:r>
              <a:rPr lang="en-US" dirty="0" smtClean="0"/>
              <a:t>)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dirty="0" smtClean="0"/>
              <a:t>The corresponding data (e.g., </a:t>
            </a:r>
            <a:r>
              <a:rPr lang="en-US" b="1" dirty="0" smtClean="0">
                <a:latin typeface="Courier New" pitchFamily="49" charset="0"/>
              </a:rPr>
              <a:t>(7,9)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−"/>
            </a:pPr>
            <a:r>
              <a:rPr lang="en-US" dirty="0" smtClean="0"/>
              <a:t>Examples: 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b="1" dirty="0" err="1" smtClean="0">
                <a:latin typeface="Courier New" pitchFamily="49" charset="0"/>
              </a:rPr>
              <a:t>TwoInts</a:t>
            </a:r>
            <a:r>
              <a:rPr lang="en-US" b="1" dirty="0" smtClean="0">
                <a:latin typeface="Courier New" pitchFamily="49" charset="0"/>
              </a:rPr>
              <a:t>(3+4,5+4) </a:t>
            </a:r>
            <a:r>
              <a:rPr lang="en-US" dirty="0" smtClean="0"/>
              <a:t>evaluates to </a:t>
            </a:r>
            <a:r>
              <a:rPr lang="en-US" b="1" dirty="0" err="1" smtClean="0">
                <a:latin typeface="Courier New" pitchFamily="49" charset="0"/>
              </a:rPr>
              <a:t>TwoInts</a:t>
            </a:r>
            <a:r>
              <a:rPr lang="en-US" b="1" dirty="0" smtClean="0">
                <a:latin typeface="Courier New" pitchFamily="49" charset="0"/>
              </a:rPr>
              <a:t>(7,9)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b="1" dirty="0" err="1" smtClean="0">
                <a:latin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</a:rPr>
              <a:t>(if true then 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hi</a:t>
            </a:r>
            <a:r>
              <a:rPr lang="en-US" b="1" dirty="0">
                <a:latin typeface="Courier New" pitchFamily="49" charset="0"/>
              </a:rPr>
              <a:t>" </a:t>
            </a:r>
            <a:r>
              <a:rPr lang="en-US" b="1" dirty="0" smtClean="0">
                <a:latin typeface="Courier New" pitchFamily="49" charset="0"/>
              </a:rPr>
              <a:t>else 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bye</a:t>
            </a:r>
            <a:r>
              <a:rPr lang="en-US" b="1" dirty="0">
                <a:latin typeface="Courier New" pitchFamily="49" charset="0"/>
              </a:rPr>
              <a:t>") </a:t>
            </a:r>
            <a:r>
              <a:rPr lang="en-US" dirty="0"/>
              <a:t>evaluates to </a:t>
            </a:r>
            <a:r>
              <a:rPr lang="en-US" b="1" dirty="0" err="1" smtClean="0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("</a:t>
            </a:r>
            <a:r>
              <a:rPr lang="en-US" b="1" dirty="0" smtClean="0">
                <a:latin typeface="Courier New" pitchFamily="49" charset="0"/>
              </a:rPr>
              <a:t>hi</a:t>
            </a:r>
            <a:r>
              <a:rPr lang="en-US" b="1" dirty="0">
                <a:latin typeface="Courier New" pitchFamily="49" charset="0"/>
              </a:rPr>
              <a:t>")</a:t>
            </a:r>
            <a:endParaRPr lang="en-US" b="1" dirty="0" smtClean="0">
              <a:latin typeface="Courier New" pitchFamily="49" charset="0"/>
            </a:endParaRPr>
          </a:p>
          <a:p>
            <a:pPr marL="742950" lvl="2" indent="-342900">
              <a:buFont typeface="Arial" pitchFamily="34" charset="0"/>
              <a:buChar char="−"/>
            </a:pPr>
            <a:r>
              <a:rPr lang="en-US" b="1" dirty="0" smtClean="0">
                <a:latin typeface="Courier New" pitchFamily="49" charset="0"/>
              </a:rPr>
              <a:t>Pizza </a:t>
            </a:r>
            <a:r>
              <a:rPr lang="en-US" dirty="0" smtClean="0"/>
              <a:t>is a value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371600"/>
            <a:ext cx="6271591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TwoInts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Str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7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we know how to </a:t>
            </a:r>
            <a:r>
              <a:rPr lang="en-US" i="1" dirty="0" smtClean="0"/>
              <a:t>build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 values; need to </a:t>
            </a:r>
            <a:r>
              <a:rPr lang="en-US" i="1" dirty="0" smtClean="0"/>
              <a:t>access</a:t>
            </a:r>
            <a:r>
              <a:rPr lang="en-US" dirty="0" smtClean="0"/>
              <a:t>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i="1" dirty="0" smtClean="0"/>
              <a:t>two</a:t>
            </a:r>
            <a:r>
              <a:rPr lang="en-US" dirty="0" smtClean="0"/>
              <a:t> aspects to accessing a </a:t>
            </a:r>
            <a:r>
              <a:rPr lang="en-US" dirty="0" err="1" smtClean="0"/>
              <a:t>datatype</a:t>
            </a:r>
            <a:r>
              <a:rPr lang="en-US" dirty="0" smtClean="0"/>
              <a:t>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what </a:t>
            </a:r>
            <a:r>
              <a:rPr lang="en-US" i="1" dirty="0" smtClean="0"/>
              <a:t>variant</a:t>
            </a:r>
            <a:r>
              <a:rPr lang="en-US" dirty="0" smtClean="0"/>
              <a:t> it is (what constructor made it)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the </a:t>
            </a:r>
            <a:r>
              <a:rPr lang="en-US" i="1" dirty="0" smtClean="0"/>
              <a:t>data</a:t>
            </a:r>
            <a:r>
              <a:rPr lang="en-US" dirty="0" smtClean="0"/>
              <a:t> (if that variant has any)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Notice how our other one-of types used functions for this:</a:t>
            </a:r>
          </a:p>
          <a:p>
            <a:r>
              <a:rPr lang="en-US" b="1" dirty="0" smtClean="0">
                <a:latin typeface="Courier New" pitchFamily="49" charset="0"/>
              </a:rPr>
              <a:t>null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isSome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check variants</a:t>
            </a:r>
          </a:p>
          <a:p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 pitchFamily="49" charset="0"/>
              </a:rPr>
              <a:t>valOf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extract data (raise exception on wrong variant)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ML </a:t>
            </a:r>
            <a:r>
              <a:rPr lang="en-US" i="1" dirty="0" smtClean="0"/>
              <a:t>could</a:t>
            </a:r>
            <a:r>
              <a:rPr lang="en-US" dirty="0" smtClean="0"/>
              <a:t> have done the same for </a:t>
            </a:r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</a:p>
          <a:p>
            <a:pPr lvl="1"/>
            <a:r>
              <a:rPr lang="en-US" dirty="0" smtClean="0"/>
              <a:t>For example, functions like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isStr</a:t>
            </a:r>
            <a:r>
              <a:rPr lang="en-US" dirty="0" smtClean="0"/>
              <a:t>” and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getStrData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Instead it did something better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7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57738</TotalTime>
  <Words>310</Words>
  <Application>Microsoft Office PowerPoint</Application>
  <PresentationFormat>On-screen Show (4:3)</PresentationFormat>
  <Paragraphs>47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Datatype bindings</vt:lpstr>
      <vt:lpstr>The values we make</vt:lpstr>
      <vt:lpstr>Using them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805</cp:revision>
  <cp:lastPrinted>2011-09-27T20:26:28Z</cp:lastPrinted>
  <dcterms:created xsi:type="dcterms:W3CDTF">2009-03-13T20:43:19Z</dcterms:created>
  <dcterms:modified xsi:type="dcterms:W3CDTF">2016-06-28T21:05:08Z</dcterms:modified>
</cp:coreProperties>
</file>