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934200" cy="92202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1" d="100"/>
          <a:sy n="111" d="100"/>
        </p:scale>
        <p:origin x="-48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smtClean="0"/>
              <a:t>Useful </a:t>
            </a:r>
            <a:r>
              <a:rPr lang="en-US" sz="2400" dirty="0" err="1" smtClean="0"/>
              <a:t>Datatypes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fix the fact that our only example </a:t>
            </a:r>
            <a:r>
              <a:rPr lang="en-US" dirty="0" err="1" smtClean="0"/>
              <a:t>datatype</a:t>
            </a:r>
            <a:r>
              <a:rPr lang="en-US" dirty="0" smtClean="0"/>
              <a:t> so far was silly…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Enumerations, including carrying other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Alternate ways of identifying real-world things/people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971800"/>
            <a:ext cx="7467600" cy="990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datatype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suit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Club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Diamond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Heart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Spade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datatype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rank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Jack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Queen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King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    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Ace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Num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4724400"/>
            <a:ext cx="7467600" cy="129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datatype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id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StudentNum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Name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smtClean="0">
                <a:latin typeface="Courier New" pitchFamily="49" charset="0"/>
              </a:rPr>
              <a:t>string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          * (string option)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          * string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40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do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Unfortunately, bad training and languages that make one-of types inconvenient lead to common </a:t>
            </a:r>
            <a:r>
              <a:rPr lang="en-US" i="1" dirty="0" smtClean="0">
                <a:solidFill>
                  <a:srgbClr val="FF0000"/>
                </a:solidFill>
              </a:rPr>
              <a:t>bad style</a:t>
            </a:r>
            <a:r>
              <a:rPr lang="en-US" dirty="0" smtClean="0"/>
              <a:t> where each-of types are used where one-of types are the right tool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sz="1000" dirty="0" smtClean="0"/>
          </a:p>
          <a:p>
            <a:r>
              <a:rPr lang="en-US" dirty="0" smtClean="0"/>
              <a:t>Approach gives up all the benefits of the language enforcing every value is one variant, you don’t forget branches, etc.</a:t>
            </a:r>
          </a:p>
          <a:p>
            <a:endParaRPr lang="en-US" sz="1200" dirty="0"/>
          </a:p>
          <a:p>
            <a:r>
              <a:rPr lang="en-US" dirty="0" smtClean="0"/>
              <a:t>And it makes it less clear what you are doing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95400" y="2743200"/>
            <a:ext cx="6781800" cy="1905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use the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student_num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and ignore other fields unless the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student_num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is ~1 *)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{ </a:t>
            </a:r>
            <a:r>
              <a:rPr lang="en-US" sz="2000" kern="0" dirty="0" err="1" smtClean="0">
                <a:latin typeface="Courier New" pitchFamily="49" charset="0"/>
              </a:rPr>
              <a:t>student_num</a:t>
            </a:r>
            <a:r>
              <a:rPr lang="en-US" sz="2000" kern="0" dirty="0" smtClean="0">
                <a:latin typeface="Courier New" pitchFamily="49" charset="0"/>
              </a:rPr>
              <a:t> :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,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first       : string,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middle      : string option,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last        : string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21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 said…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3810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But if instead, the point is that every “person” in your program has a name and maybe a student number, then each-of is the way to go: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81200" y="3124200"/>
            <a:ext cx="4876800" cy="1371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{ </a:t>
            </a:r>
            <a:r>
              <a:rPr lang="en-US" sz="2000" kern="0" dirty="0" err="1" smtClean="0">
                <a:latin typeface="Courier New" pitchFamily="49" charset="0"/>
              </a:rPr>
              <a:t>student_num</a:t>
            </a:r>
            <a:r>
              <a:rPr lang="en-US" sz="2000" kern="0" dirty="0" smtClean="0">
                <a:latin typeface="Courier New" pitchFamily="49" charset="0"/>
              </a:rPr>
              <a:t> :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option,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first       : string,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middle      : string option,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last        : string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54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more exciting (?) example of a </a:t>
            </a:r>
            <a:r>
              <a:rPr lang="en-US" dirty="0" err="1" smtClean="0"/>
              <a:t>datatype</a:t>
            </a:r>
            <a:r>
              <a:rPr lang="en-US" dirty="0" smtClean="0"/>
              <a:t>, using self-reference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An expression in ML of type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How to picture the resulting value in your head: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1676400"/>
            <a:ext cx="6271591" cy="1371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datatype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exp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Constant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Negate  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exp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Add  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exp</a:t>
            </a:r>
            <a:r>
              <a:rPr lang="en-US" sz="2000" kern="0" dirty="0" smtClean="0">
                <a:latin typeface="Courier New" pitchFamily="49" charset="0"/>
              </a:rPr>
              <a:t> * </a:t>
            </a:r>
            <a:r>
              <a:rPr lang="en-US" sz="2000" kern="0" dirty="0" err="1" smtClean="0">
                <a:latin typeface="Courier New" pitchFamily="49" charset="0"/>
              </a:rPr>
              <a:t>exp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Multiply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>
                <a:latin typeface="Courier New" pitchFamily="49" charset="0"/>
              </a:rPr>
              <a:t>exp</a:t>
            </a:r>
            <a:r>
              <a:rPr lang="en-US" sz="2000" kern="0" dirty="0">
                <a:latin typeface="Courier New" pitchFamily="49" charset="0"/>
              </a:rPr>
              <a:t> * </a:t>
            </a:r>
            <a:r>
              <a:rPr lang="en-US" sz="2000" kern="0" dirty="0" err="1" smtClean="0">
                <a:latin typeface="Courier New" pitchFamily="49" charset="0"/>
              </a:rPr>
              <a:t>exp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43000" y="3581400"/>
            <a:ext cx="70104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Add </a:t>
            </a:r>
            <a:r>
              <a:rPr lang="en-US" sz="2000" kern="0" dirty="0">
                <a:latin typeface="Courier New" pitchFamily="49" charset="0"/>
              </a:rPr>
              <a:t>(Constant </a:t>
            </a:r>
            <a:r>
              <a:rPr lang="en-US" sz="2000" kern="0" dirty="0" smtClean="0">
                <a:latin typeface="Courier New" pitchFamily="49" charset="0"/>
              </a:rPr>
              <a:t>(10+9), </a:t>
            </a:r>
            <a:r>
              <a:rPr lang="en-US" sz="2000" kern="0" dirty="0">
                <a:latin typeface="Courier New" pitchFamily="49" charset="0"/>
              </a:rPr>
              <a:t>Negate (Constant 4</a:t>
            </a:r>
            <a:r>
              <a:rPr lang="en-US" sz="2000" kern="0" dirty="0" smtClean="0">
                <a:latin typeface="Courier New" pitchFamily="49" charset="0"/>
              </a:rPr>
              <a:t>))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1869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Add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Connector 10"/>
          <p:cNvCxnSpPr>
            <a:stCxn id="9" idx="2"/>
          </p:cNvCxnSpPr>
          <p:nvPr/>
        </p:nvCxnSpPr>
        <p:spPr bwMode="auto">
          <a:xfrm flipH="1">
            <a:off x="3733800" y="4819710"/>
            <a:ext cx="591235" cy="20949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9" idx="2"/>
          </p:cNvCxnSpPr>
          <p:nvPr/>
        </p:nvCxnSpPr>
        <p:spPr bwMode="auto">
          <a:xfrm>
            <a:off x="4325035" y="4819710"/>
            <a:ext cx="627965" cy="20949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667000" y="5010090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Constant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Straight Connector 15"/>
          <p:cNvCxnSpPr>
            <a:endCxn id="15" idx="2"/>
          </p:cNvCxnSpPr>
          <p:nvPr/>
        </p:nvCxnSpPr>
        <p:spPr bwMode="auto">
          <a:xfrm flipV="1">
            <a:off x="3370421" y="5410200"/>
            <a:ext cx="4465" cy="1524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128664" y="557203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19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54604" y="501009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Negate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 flipV="1">
            <a:off x="5024735" y="5410200"/>
            <a:ext cx="4465" cy="1524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299228" y="5543490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Constant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flipV="1">
            <a:off x="5042357" y="5915055"/>
            <a:ext cx="4465" cy="1524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4876800" y="607689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875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Not surprising: </a:t>
            </a:r>
          </a:p>
          <a:p>
            <a:pPr marL="0" indent="0" algn="ctr">
              <a:buNone/>
            </a:pPr>
            <a:r>
              <a:rPr lang="en-US" dirty="0" smtClean="0"/>
              <a:t>Functions over recursive </a:t>
            </a:r>
            <a:r>
              <a:rPr lang="en-US" dirty="0" err="1" smtClean="0"/>
              <a:t>datatypes</a:t>
            </a:r>
            <a:r>
              <a:rPr lang="en-US" dirty="0" smtClean="0"/>
              <a:t> are usually recursive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2667000"/>
            <a:ext cx="7772400" cy="2057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eval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case </a:t>
            </a:r>
            <a:r>
              <a:rPr lang="en-US" sz="2000" kern="0" dirty="0" smtClean="0">
                <a:latin typeface="Courier New" pitchFamily="49" charset="0"/>
              </a:rPr>
              <a:t>e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Constant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| </a:t>
            </a:r>
            <a:r>
              <a:rPr lang="en-US" sz="2000" kern="0" dirty="0" smtClean="0">
                <a:latin typeface="Courier New" pitchFamily="49" charset="0"/>
              </a:rPr>
              <a:t>Negate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e2</a:t>
            </a:r>
            <a:r>
              <a:rPr lang="en-US" sz="2000" kern="0" dirty="0" smtClean="0">
                <a:latin typeface="Courier New" pitchFamily="49" charset="0"/>
              </a:rPr>
              <a:t>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~ (</a:t>
            </a:r>
            <a:r>
              <a:rPr lang="en-US" sz="2000" kern="0" dirty="0" err="1" smtClean="0">
                <a:latin typeface="Courier New" pitchFamily="49" charset="0"/>
              </a:rPr>
              <a:t>eval</a:t>
            </a:r>
            <a:r>
              <a:rPr lang="en-US" sz="2000" kern="0" dirty="0" smtClean="0">
                <a:latin typeface="Courier New" pitchFamily="49" charset="0"/>
              </a:rPr>
              <a:t> e2)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latin typeface="Courier New" pitchFamily="49" charset="0"/>
              </a:rPr>
              <a:t>Add(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e1</a:t>
            </a:r>
            <a:r>
              <a:rPr lang="en-US" sz="2000" kern="0" dirty="0" smtClean="0">
                <a:latin typeface="Courier New" pitchFamily="49" charset="0"/>
              </a:rPr>
              <a:t>,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e2</a:t>
            </a:r>
            <a:r>
              <a:rPr lang="en-US" sz="2000" kern="0" dirty="0" smtClean="0">
                <a:latin typeface="Courier New" pitchFamily="49" charset="0"/>
              </a:rPr>
              <a:t>)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eval</a:t>
            </a:r>
            <a:r>
              <a:rPr lang="en-US" sz="2000" kern="0" dirty="0" smtClean="0">
                <a:latin typeface="Courier New" pitchFamily="49" charset="0"/>
              </a:rPr>
              <a:t> e1) + (</a:t>
            </a:r>
            <a:r>
              <a:rPr lang="en-US" sz="2000" kern="0" dirty="0" err="1" smtClean="0">
                <a:latin typeface="Courier New" pitchFamily="49" charset="0"/>
              </a:rPr>
              <a:t>eval</a:t>
            </a:r>
            <a:r>
              <a:rPr lang="en-US" sz="2000" kern="0" dirty="0" smtClean="0">
                <a:latin typeface="Courier New" pitchFamily="49" charset="0"/>
              </a:rPr>
              <a:t> e2)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| </a:t>
            </a:r>
            <a:r>
              <a:rPr lang="en-US" sz="2000" kern="0" dirty="0" smtClean="0">
                <a:latin typeface="Courier New" pitchFamily="49" charset="0"/>
              </a:rPr>
              <a:t>Multiply(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e1</a:t>
            </a:r>
            <a:r>
              <a:rPr lang="en-US" sz="2000" kern="0" dirty="0" smtClean="0">
                <a:latin typeface="Courier New" pitchFamily="49" charset="0"/>
              </a:rPr>
              <a:t>,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e2</a:t>
            </a:r>
            <a:r>
              <a:rPr lang="en-US" sz="2000" kern="0" dirty="0">
                <a:latin typeface="Courier New" pitchFamily="49" charset="0"/>
              </a:rPr>
              <a:t>)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latin typeface="Courier New" pitchFamily="49" charset="0"/>
              </a:rPr>
              <a:t>eval</a:t>
            </a:r>
            <a:r>
              <a:rPr lang="en-US" sz="2000" kern="0" dirty="0">
                <a:latin typeface="Courier New" pitchFamily="49" charset="0"/>
              </a:rPr>
              <a:t> e1) </a:t>
            </a:r>
            <a:r>
              <a:rPr lang="en-US" sz="2000" kern="0" dirty="0" smtClean="0">
                <a:latin typeface="Courier New" pitchFamily="49" charset="0"/>
              </a:rPr>
              <a:t>*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latin typeface="Courier New" pitchFamily="49" charset="0"/>
              </a:rPr>
              <a:t>eval</a:t>
            </a:r>
            <a:r>
              <a:rPr lang="en-US" sz="2000" kern="0" dirty="0">
                <a:latin typeface="Courier New" pitchFamily="49" charset="0"/>
              </a:rPr>
              <a:t> e2)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336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57836</TotalTime>
  <Words>383</Words>
  <Application>Microsoft Office PowerPoint</Application>
  <PresentationFormat>On-screen Show (4:3)</PresentationFormat>
  <Paragraphs>82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dan_design_template</vt:lpstr>
      <vt:lpstr>Programming Languages  Dan Grossman </vt:lpstr>
      <vt:lpstr>Useful examples</vt:lpstr>
      <vt:lpstr>Don’t do this</vt:lpstr>
      <vt:lpstr>That said…</vt:lpstr>
      <vt:lpstr>Expression Trees</vt:lpstr>
      <vt:lpstr>Recursion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809</cp:revision>
  <cp:lastPrinted>2011-09-27T20:26:28Z</cp:lastPrinted>
  <dcterms:created xsi:type="dcterms:W3CDTF">2009-03-13T20:43:19Z</dcterms:created>
  <dcterms:modified xsi:type="dcterms:W3CDTF">2016-06-28T21:06:55Z</dcterms:modified>
</cp:coreProperties>
</file>