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934200" cy="9220200"/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5" d="100"/>
          <a:sy n="105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82884B81-6372-4314-A9FF-3FEEA5BA7FD8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5FBCB171-D845-4996-B264-125C6B72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Jan-Mar 2013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 dt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7600" y="1371600"/>
            <a:ext cx="5181600" cy="1447800"/>
          </a:xfrm>
        </p:spPr>
        <p:txBody>
          <a:bodyPr/>
          <a:lstStyle/>
          <a:p>
            <a:pPr algn="ctr"/>
            <a:r>
              <a:rPr lang="en-US" sz="3200" i="0" dirty="0" smtClean="0"/>
              <a:t>Programming Languages</a:t>
            </a:r>
            <a:br>
              <a:rPr lang="en-US" sz="3200" i="0" dirty="0" smtClean="0"/>
            </a:br>
            <a:r>
              <a:rPr lang="en-US" sz="1500" i="0" dirty="0" smtClean="0"/>
              <a:t/>
            </a:r>
            <a:br>
              <a:rPr lang="en-US" sz="1500" i="0" dirty="0" smtClean="0"/>
            </a:br>
            <a:r>
              <a:rPr lang="en-US" sz="3200" i="0" dirty="0" smtClean="0"/>
              <a:t>Dan Grossman</a:t>
            </a:r>
            <a:br>
              <a:rPr lang="en-US" sz="3200" i="0" dirty="0" smtClean="0"/>
            </a:br>
            <a:endParaRPr lang="en-US" sz="3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781800" cy="1219200"/>
          </a:xfrm>
        </p:spPr>
        <p:txBody>
          <a:bodyPr/>
          <a:lstStyle/>
          <a:p>
            <a:r>
              <a:rPr lang="en-US" sz="2400" dirty="0" smtClean="0"/>
              <a:t>Let Expressions to Avoid Repeated Computation</a:t>
            </a:r>
            <a:endParaRPr lang="en-US" sz="2400" dirty="0"/>
          </a:p>
        </p:txBody>
      </p:sp>
      <p:pic>
        <p:nvPicPr>
          <p:cNvPr id="1026" name="Picture 2" descr="C:\Users\djg\Desktop\pl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03683"/>
            <a:ext cx="2971800" cy="174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repeated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Consider this code and the recursive calls it makes</a:t>
            </a:r>
          </a:p>
          <a:p>
            <a:pPr lvl="1"/>
            <a:r>
              <a:rPr lang="en-US" dirty="0" smtClean="0"/>
              <a:t>Don’t worry about calls to </a:t>
            </a:r>
            <a:r>
              <a:rPr lang="en-US" b="1" dirty="0" smtClean="0">
                <a:latin typeface="Courier New" pitchFamily="49" charset="0"/>
              </a:rPr>
              <a:t>null</a:t>
            </a:r>
            <a:r>
              <a:rPr lang="en-US" dirty="0" smtClean="0"/>
              <a:t>, </a:t>
            </a:r>
            <a:r>
              <a:rPr lang="en-US" b="1" dirty="0" err="1" smtClean="0">
                <a:latin typeface="Courier New" pitchFamily="49" charset="0"/>
              </a:rPr>
              <a:t>hd</a:t>
            </a:r>
            <a:r>
              <a:rPr lang="en-US" dirty="0" smtClean="0"/>
              <a:t>, and </a:t>
            </a:r>
            <a:r>
              <a:rPr lang="en-US" b="1" dirty="0" err="1" smtClean="0">
                <a:latin typeface="Courier New" pitchFamily="49" charset="0"/>
              </a:rPr>
              <a:t>tl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 smtClean="0"/>
              <a:t>because they do a small constant amount of work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2590800"/>
            <a:ext cx="7010400" cy="3505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bad_max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:</a:t>
            </a:r>
            <a:r>
              <a:rPr lang="en-US" sz="1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list)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if </a:t>
            </a:r>
            <a:r>
              <a:rPr lang="en-US" sz="2000" kern="0" dirty="0" smtClean="0">
                <a:latin typeface="Courier New" pitchFamily="49" charset="0"/>
              </a:rPr>
              <a:t>null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endParaRPr lang="en-US" sz="2000" kern="0" dirty="0" smtClean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then </a:t>
            </a:r>
            <a:r>
              <a:rPr lang="en-US" sz="2000" kern="0" dirty="0" smtClean="0">
                <a:latin typeface="Courier New" pitchFamily="49" charset="0"/>
              </a:rPr>
              <a:t>0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(* horrible style; fix later *)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else if </a:t>
            </a:r>
            <a:r>
              <a:rPr lang="en-US" sz="2000" kern="0" dirty="0" smtClean="0">
                <a:latin typeface="Courier New" pitchFamily="49" charset="0"/>
              </a:rPr>
              <a:t>null (</a:t>
            </a:r>
            <a:r>
              <a:rPr lang="en-US" sz="2000" kern="0" dirty="0" err="1" smtClean="0">
                <a:latin typeface="Courier New" pitchFamily="49" charset="0"/>
              </a:rPr>
              <a:t>tl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then </a:t>
            </a:r>
            <a:r>
              <a:rPr lang="en-US" sz="2000" kern="0" dirty="0" err="1" smtClean="0">
                <a:latin typeface="Courier New" pitchFamily="49" charset="0"/>
              </a:rPr>
              <a:t>hd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endParaRPr lang="en-US" sz="2000" kern="0" dirty="0">
              <a:solidFill>
                <a:srgbClr val="7030A0"/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 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else if </a:t>
            </a:r>
            <a:r>
              <a:rPr lang="en-US" sz="2000" kern="0" dirty="0" err="1" smtClean="0">
                <a:latin typeface="Courier New" pitchFamily="49" charset="0"/>
              </a:rPr>
              <a:t>hd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 &gt; </a:t>
            </a:r>
            <a:r>
              <a:rPr lang="en-US" sz="2000" kern="0" dirty="0" err="1" smtClean="0">
                <a:latin typeface="Courier New" pitchFamily="49" charset="0"/>
              </a:rPr>
              <a:t>bad_max</a:t>
            </a:r>
            <a:r>
              <a:rPr lang="en-US" sz="2000" kern="0" dirty="0" smtClean="0">
                <a:latin typeface="Courier New" pitchFamily="49" charset="0"/>
              </a:rPr>
              <a:t> (</a:t>
            </a:r>
            <a:r>
              <a:rPr lang="en-US" sz="2000" kern="0" dirty="0" err="1" smtClean="0">
                <a:latin typeface="Courier New" pitchFamily="49" charset="0"/>
              </a:rPr>
              <a:t>tl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then </a:t>
            </a:r>
            <a:r>
              <a:rPr lang="en-US" sz="2000" kern="0" dirty="0" err="1" smtClean="0">
                <a:latin typeface="Courier New" pitchFamily="49" charset="0"/>
              </a:rPr>
              <a:t>hd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endParaRPr lang="en-US" sz="2000" kern="0" dirty="0">
              <a:solidFill>
                <a:srgbClr val="7030A0"/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 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else </a:t>
            </a:r>
            <a:r>
              <a:rPr lang="en-US" sz="2000" kern="0" dirty="0" err="1" smtClean="0">
                <a:latin typeface="Courier New" pitchFamily="49" charset="0"/>
              </a:rPr>
              <a:t>bad_max</a:t>
            </a:r>
            <a:r>
              <a:rPr lang="en-US" sz="2000" kern="0" dirty="0" smtClean="0">
                <a:latin typeface="Courier New" pitchFamily="49" charset="0"/>
              </a:rPr>
              <a:t> (</a:t>
            </a:r>
            <a:r>
              <a:rPr lang="en-US" sz="2000" kern="0" dirty="0" err="1" smtClean="0">
                <a:latin typeface="Courier New" pitchFamily="49" charset="0"/>
              </a:rPr>
              <a:t>tl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let </a:t>
            </a:r>
            <a:r>
              <a:rPr lang="en-US" sz="2000" kern="0" dirty="0" smtClean="0">
                <a:latin typeface="Courier New" pitchFamily="49" charset="0"/>
              </a:rPr>
              <a:t>x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err="1" smtClean="0">
                <a:latin typeface="Courier New" pitchFamily="49" charset="0"/>
              </a:rPr>
              <a:t>bad_max</a:t>
            </a:r>
            <a:r>
              <a:rPr lang="en-US" sz="2000" kern="0" dirty="0" smtClean="0">
                <a:latin typeface="Courier New" pitchFamily="49" charset="0"/>
              </a:rPr>
              <a:t> [50,49,…,1]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let </a:t>
            </a:r>
            <a:r>
              <a:rPr lang="en-US" sz="2000" kern="0" dirty="0" smtClean="0">
                <a:latin typeface="Courier New" pitchFamily="49" charset="0"/>
              </a:rPr>
              <a:t>y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err="1">
                <a:latin typeface="Courier New" pitchFamily="49" charset="0"/>
              </a:rPr>
              <a:t>bad_max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[1,2,…,50]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5009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vs. unusable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1809690"/>
            <a:ext cx="156966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kern="0" dirty="0" err="1" smtClean="0">
                <a:latin typeface="Courier New" pitchFamily="49" charset="0"/>
              </a:rPr>
              <a:t>bm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[</a:t>
            </a:r>
            <a:r>
              <a:rPr lang="en-US" sz="2000" kern="0" dirty="0" smtClean="0">
                <a:latin typeface="Courier New" pitchFamily="49" charset="0"/>
              </a:rPr>
              <a:t>50,…]</a:t>
            </a:r>
            <a:endParaRPr lang="en-US" sz="2000" dirty="0"/>
          </a:p>
        </p:txBody>
      </p:sp>
      <p:sp>
        <p:nvSpPr>
          <p:cNvPr id="9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43400" y="533400"/>
            <a:ext cx="4572000" cy="103825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 </a:t>
            </a:r>
            <a:r>
              <a:rPr lang="en-US" sz="2000" kern="0" dirty="0" err="1" smtClean="0">
                <a:latin typeface="Courier New" pitchFamily="49" charset="0"/>
              </a:rPr>
              <a:t>hd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 &gt; </a:t>
            </a:r>
            <a:r>
              <a:rPr lang="en-US" sz="2000" kern="0" dirty="0" err="1" smtClean="0">
                <a:latin typeface="Courier New" pitchFamily="49" charset="0"/>
              </a:rPr>
              <a:t>bad_max</a:t>
            </a:r>
            <a:r>
              <a:rPr lang="en-US" sz="2000" kern="0" dirty="0" smtClean="0">
                <a:latin typeface="Courier New" pitchFamily="49" charset="0"/>
              </a:rPr>
              <a:t> (</a:t>
            </a:r>
            <a:r>
              <a:rPr lang="en-US" sz="2000" kern="0" dirty="0" err="1" smtClean="0">
                <a:latin typeface="Courier New" pitchFamily="49" charset="0"/>
              </a:rPr>
              <a:t>tl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then </a:t>
            </a:r>
            <a:r>
              <a:rPr lang="en-US" sz="2000" kern="0" dirty="0" err="1" smtClean="0">
                <a:latin typeface="Courier New" pitchFamily="49" charset="0"/>
              </a:rPr>
              <a:t>hd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endParaRPr lang="en-US" sz="2000" kern="0" dirty="0">
              <a:solidFill>
                <a:srgbClr val="7030A0"/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else </a:t>
            </a:r>
            <a:r>
              <a:rPr lang="en-US" sz="2000" kern="0" dirty="0" err="1" smtClean="0">
                <a:latin typeface="Courier New" pitchFamily="49" charset="0"/>
              </a:rPr>
              <a:t>bad_max</a:t>
            </a:r>
            <a:r>
              <a:rPr lang="en-US" sz="2000" kern="0" dirty="0" smtClean="0">
                <a:latin typeface="Courier New" pitchFamily="49" charset="0"/>
              </a:rPr>
              <a:t> (</a:t>
            </a:r>
            <a:r>
              <a:rPr lang="en-US" sz="2000" kern="0" dirty="0" err="1" smtClean="0">
                <a:latin typeface="Courier New" pitchFamily="49" charset="0"/>
              </a:rPr>
              <a:t>tl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0" name="Line 45"/>
          <p:cNvSpPr>
            <a:spLocks noChangeShapeType="1"/>
          </p:cNvSpPr>
          <p:nvPr/>
        </p:nvSpPr>
        <p:spPr bwMode="auto">
          <a:xfrm>
            <a:off x="1905000" y="1981200"/>
            <a:ext cx="4277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62200" y="1828800"/>
            <a:ext cx="156966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kern="0" dirty="0" err="1" smtClean="0">
                <a:latin typeface="Courier New" pitchFamily="49" charset="0"/>
              </a:rPr>
              <a:t>bm</a:t>
            </a:r>
            <a:r>
              <a:rPr lang="en-US" sz="2000" kern="0" dirty="0" smtClean="0">
                <a:latin typeface="Courier New" pitchFamily="49" charset="0"/>
              </a:rPr>
              <a:t> [49,…]</a:t>
            </a:r>
            <a:endParaRPr lang="en-US" sz="2000" dirty="0"/>
          </a:p>
        </p:txBody>
      </p:sp>
      <p:sp>
        <p:nvSpPr>
          <p:cNvPr id="12" name="Line 45"/>
          <p:cNvSpPr>
            <a:spLocks noChangeShapeType="1"/>
          </p:cNvSpPr>
          <p:nvPr/>
        </p:nvSpPr>
        <p:spPr bwMode="auto">
          <a:xfrm>
            <a:off x="3962400" y="1981200"/>
            <a:ext cx="4277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19600" y="1828800"/>
            <a:ext cx="156966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kern="0" dirty="0" err="1" smtClean="0">
                <a:latin typeface="Courier New" pitchFamily="49" charset="0"/>
              </a:rPr>
              <a:t>bm</a:t>
            </a:r>
            <a:r>
              <a:rPr lang="en-US" sz="2000" kern="0" dirty="0" smtClean="0">
                <a:latin typeface="Courier New" pitchFamily="49" charset="0"/>
              </a:rPr>
              <a:t> [48,…]</a:t>
            </a:r>
            <a:endParaRPr lang="en-US" sz="2000" dirty="0"/>
          </a:p>
        </p:txBody>
      </p:sp>
      <p:sp>
        <p:nvSpPr>
          <p:cNvPr id="14" name="Line 45"/>
          <p:cNvSpPr>
            <a:spLocks noChangeShapeType="1"/>
          </p:cNvSpPr>
          <p:nvPr/>
        </p:nvSpPr>
        <p:spPr bwMode="auto">
          <a:xfrm>
            <a:off x="6019800" y="1981200"/>
            <a:ext cx="4277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45"/>
          <p:cNvSpPr>
            <a:spLocks noChangeShapeType="1"/>
          </p:cNvSpPr>
          <p:nvPr/>
        </p:nvSpPr>
        <p:spPr bwMode="auto">
          <a:xfrm>
            <a:off x="6705600" y="1981200"/>
            <a:ext cx="4277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45"/>
          <p:cNvSpPr>
            <a:spLocks noChangeShapeType="1"/>
          </p:cNvSpPr>
          <p:nvPr/>
        </p:nvSpPr>
        <p:spPr bwMode="auto">
          <a:xfrm>
            <a:off x="7315200" y="1981200"/>
            <a:ext cx="4277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879140" y="1828800"/>
            <a:ext cx="1107996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kern="0" dirty="0" err="1" smtClean="0">
                <a:latin typeface="Courier New" pitchFamily="49" charset="0"/>
              </a:rPr>
              <a:t>bm</a:t>
            </a:r>
            <a:r>
              <a:rPr lang="en-US" sz="2000" kern="0" dirty="0" smtClean="0">
                <a:latin typeface="Courier New" pitchFamily="49" charset="0"/>
              </a:rPr>
              <a:t> [1]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304800" y="2933580"/>
            <a:ext cx="1415772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kern="0" dirty="0" err="1" smtClean="0">
                <a:latin typeface="Courier New" pitchFamily="49" charset="0"/>
              </a:rPr>
              <a:t>bm</a:t>
            </a:r>
            <a:r>
              <a:rPr lang="en-US" sz="2000" kern="0" dirty="0" smtClean="0">
                <a:latin typeface="Courier New" pitchFamily="49" charset="0"/>
              </a:rPr>
              <a:t> [1,…]</a:t>
            </a:r>
            <a:endParaRPr lang="en-US" sz="2000" dirty="0"/>
          </a:p>
        </p:txBody>
      </p:sp>
      <p:sp>
        <p:nvSpPr>
          <p:cNvPr id="20" name="Line 45"/>
          <p:cNvSpPr>
            <a:spLocks noChangeShapeType="1"/>
          </p:cNvSpPr>
          <p:nvPr/>
        </p:nvSpPr>
        <p:spPr bwMode="auto">
          <a:xfrm>
            <a:off x="1752600" y="3105090"/>
            <a:ext cx="4277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286000" y="2952690"/>
            <a:ext cx="1415772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kern="0" dirty="0" err="1" smtClean="0">
                <a:latin typeface="Courier New" pitchFamily="49" charset="0"/>
              </a:rPr>
              <a:t>bm</a:t>
            </a:r>
            <a:r>
              <a:rPr lang="en-US" sz="2000" kern="0" dirty="0" smtClean="0">
                <a:latin typeface="Courier New" pitchFamily="49" charset="0"/>
              </a:rPr>
              <a:t> [2,…]</a:t>
            </a:r>
            <a:endParaRPr lang="en-US" sz="2000" dirty="0"/>
          </a:p>
        </p:txBody>
      </p:sp>
      <p:sp>
        <p:nvSpPr>
          <p:cNvPr id="22" name="Line 45"/>
          <p:cNvSpPr>
            <a:spLocks noChangeShapeType="1"/>
          </p:cNvSpPr>
          <p:nvPr/>
        </p:nvSpPr>
        <p:spPr bwMode="auto">
          <a:xfrm>
            <a:off x="3810000" y="3105090"/>
            <a:ext cx="4277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343400" y="2952690"/>
            <a:ext cx="1415772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kern="0" dirty="0" err="1" smtClean="0">
                <a:latin typeface="Courier New" pitchFamily="49" charset="0"/>
              </a:rPr>
              <a:t>bm</a:t>
            </a:r>
            <a:r>
              <a:rPr lang="en-US" sz="2000" kern="0" dirty="0" smtClean="0">
                <a:latin typeface="Courier New" pitchFamily="49" charset="0"/>
              </a:rPr>
              <a:t> [3,…]</a:t>
            </a:r>
            <a:endParaRPr lang="en-US" sz="2000" dirty="0"/>
          </a:p>
        </p:txBody>
      </p:sp>
      <p:sp>
        <p:nvSpPr>
          <p:cNvPr id="24" name="Line 45"/>
          <p:cNvSpPr>
            <a:spLocks noChangeShapeType="1"/>
          </p:cNvSpPr>
          <p:nvPr/>
        </p:nvSpPr>
        <p:spPr bwMode="auto">
          <a:xfrm>
            <a:off x="6019800" y="3105090"/>
            <a:ext cx="4277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45"/>
          <p:cNvSpPr>
            <a:spLocks noChangeShapeType="1"/>
          </p:cNvSpPr>
          <p:nvPr/>
        </p:nvSpPr>
        <p:spPr bwMode="auto">
          <a:xfrm>
            <a:off x="6705600" y="3105090"/>
            <a:ext cx="4277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45"/>
          <p:cNvSpPr>
            <a:spLocks noChangeShapeType="1"/>
          </p:cNvSpPr>
          <p:nvPr/>
        </p:nvSpPr>
        <p:spPr bwMode="auto">
          <a:xfrm>
            <a:off x="7315200" y="3105090"/>
            <a:ext cx="4277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848600" y="2952690"/>
            <a:ext cx="1261884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kern="0" dirty="0" err="1" smtClean="0">
                <a:latin typeface="Courier New" pitchFamily="49" charset="0"/>
              </a:rPr>
              <a:t>bm</a:t>
            </a:r>
            <a:r>
              <a:rPr lang="en-US" sz="2000" kern="0" dirty="0" smtClean="0">
                <a:latin typeface="Courier New" pitchFamily="49" charset="0"/>
              </a:rPr>
              <a:t> [50]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 rot="5400000">
            <a:off x="7667650" y="414706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792977" y="5772090"/>
            <a:ext cx="1261884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kern="0" dirty="0" err="1" smtClean="0">
                <a:latin typeface="Courier New" pitchFamily="49" charset="0"/>
              </a:rPr>
              <a:t>bm</a:t>
            </a:r>
            <a:r>
              <a:rPr lang="en-US" sz="2000" kern="0" dirty="0" smtClean="0">
                <a:latin typeface="Courier New" pitchFamily="49" charset="0"/>
              </a:rPr>
              <a:t> [50]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8065488" y="3962400"/>
            <a:ext cx="989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2</a:t>
            </a:r>
            <a:r>
              <a:rPr lang="en-US" baseline="30000" dirty="0" smtClean="0">
                <a:latin typeface="+mj-lt"/>
              </a:rPr>
              <a:t>50</a:t>
            </a:r>
          </a:p>
          <a:p>
            <a:r>
              <a:rPr lang="en-US" dirty="0" smtClean="0">
                <a:latin typeface="+mj-lt"/>
              </a:rPr>
              <a:t>times</a:t>
            </a:r>
            <a:endParaRPr lang="en-US" dirty="0">
              <a:latin typeface="+mj-lt"/>
            </a:endParaRPr>
          </a:p>
        </p:txBody>
      </p:sp>
      <p:sp>
        <p:nvSpPr>
          <p:cNvPr id="31" name="Line 45"/>
          <p:cNvSpPr>
            <a:spLocks noChangeShapeType="1"/>
          </p:cNvSpPr>
          <p:nvPr/>
        </p:nvSpPr>
        <p:spPr bwMode="auto">
          <a:xfrm>
            <a:off x="1720572" y="3105090"/>
            <a:ext cx="459754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286000" y="4400490"/>
            <a:ext cx="1415772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kern="0" dirty="0" err="1" smtClean="0">
                <a:latin typeface="Courier New" pitchFamily="49" charset="0"/>
              </a:rPr>
              <a:t>bm</a:t>
            </a:r>
            <a:r>
              <a:rPr lang="en-US" sz="2000" kern="0" dirty="0" smtClean="0">
                <a:latin typeface="Courier New" pitchFamily="49" charset="0"/>
              </a:rPr>
              <a:t> [2,…]</a:t>
            </a:r>
            <a:endParaRPr lang="en-US" sz="2000" dirty="0"/>
          </a:p>
        </p:txBody>
      </p:sp>
      <p:sp>
        <p:nvSpPr>
          <p:cNvPr id="33" name="Line 45"/>
          <p:cNvSpPr>
            <a:spLocks noChangeShapeType="1"/>
          </p:cNvSpPr>
          <p:nvPr/>
        </p:nvSpPr>
        <p:spPr bwMode="auto">
          <a:xfrm>
            <a:off x="3810000" y="3152745"/>
            <a:ext cx="427726" cy="7143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343400" y="3714690"/>
            <a:ext cx="1415772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kern="0" dirty="0" err="1" smtClean="0">
                <a:latin typeface="Courier New" pitchFamily="49" charset="0"/>
              </a:rPr>
              <a:t>bm</a:t>
            </a:r>
            <a:r>
              <a:rPr lang="en-US" sz="2000" kern="0" dirty="0" smtClean="0">
                <a:latin typeface="Courier New" pitchFamily="49" charset="0"/>
              </a:rPr>
              <a:t> [3,…]</a:t>
            </a:r>
            <a:endParaRPr lang="en-US" sz="2000" dirty="0"/>
          </a:p>
        </p:txBody>
      </p:sp>
      <p:sp>
        <p:nvSpPr>
          <p:cNvPr id="35" name="Line 45"/>
          <p:cNvSpPr>
            <a:spLocks noChangeShapeType="1"/>
          </p:cNvSpPr>
          <p:nvPr/>
        </p:nvSpPr>
        <p:spPr bwMode="auto">
          <a:xfrm>
            <a:off x="3810000" y="4629090"/>
            <a:ext cx="4277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343400" y="4476690"/>
            <a:ext cx="1415772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kern="0" dirty="0" err="1" smtClean="0">
                <a:latin typeface="Courier New" pitchFamily="49" charset="0"/>
              </a:rPr>
              <a:t>bm</a:t>
            </a:r>
            <a:r>
              <a:rPr lang="en-US" sz="2000" kern="0" dirty="0" smtClean="0">
                <a:latin typeface="Courier New" pitchFamily="49" charset="0"/>
              </a:rPr>
              <a:t> [3,…]</a:t>
            </a:r>
            <a:endParaRPr lang="en-US" sz="2000" dirty="0"/>
          </a:p>
        </p:txBody>
      </p:sp>
      <p:sp>
        <p:nvSpPr>
          <p:cNvPr id="37" name="Line 45"/>
          <p:cNvSpPr>
            <a:spLocks noChangeShapeType="1"/>
          </p:cNvSpPr>
          <p:nvPr/>
        </p:nvSpPr>
        <p:spPr bwMode="auto">
          <a:xfrm>
            <a:off x="3810000" y="4676745"/>
            <a:ext cx="427726" cy="7143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343400" y="5238690"/>
            <a:ext cx="1415772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kern="0" dirty="0" err="1" smtClean="0">
                <a:latin typeface="Courier New" pitchFamily="49" charset="0"/>
              </a:rPr>
              <a:t>bm</a:t>
            </a:r>
            <a:r>
              <a:rPr lang="en-US" sz="2000" kern="0" dirty="0" smtClean="0">
                <a:latin typeface="Courier New" pitchFamily="49" charset="0"/>
              </a:rPr>
              <a:t> [3,…]</a:t>
            </a:r>
            <a:endParaRPr lang="en-US" sz="2000" dirty="0"/>
          </a:p>
        </p:txBody>
      </p:sp>
      <p:sp>
        <p:nvSpPr>
          <p:cNvPr id="39" name="Line 45"/>
          <p:cNvSpPr>
            <a:spLocks noChangeShapeType="1"/>
          </p:cNvSpPr>
          <p:nvPr/>
        </p:nvSpPr>
        <p:spPr bwMode="auto">
          <a:xfrm>
            <a:off x="6019800" y="3152745"/>
            <a:ext cx="351526" cy="2000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5"/>
          <p:cNvSpPr>
            <a:spLocks noChangeShapeType="1"/>
          </p:cNvSpPr>
          <p:nvPr/>
        </p:nvSpPr>
        <p:spPr bwMode="auto">
          <a:xfrm>
            <a:off x="6705600" y="3152745"/>
            <a:ext cx="351526" cy="2000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5"/>
          <p:cNvSpPr>
            <a:spLocks noChangeShapeType="1"/>
          </p:cNvSpPr>
          <p:nvPr/>
        </p:nvSpPr>
        <p:spPr bwMode="auto">
          <a:xfrm>
            <a:off x="7344674" y="3124200"/>
            <a:ext cx="351526" cy="2000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5"/>
          <p:cNvSpPr>
            <a:spLocks noChangeShapeType="1"/>
          </p:cNvSpPr>
          <p:nvPr/>
        </p:nvSpPr>
        <p:spPr bwMode="auto">
          <a:xfrm>
            <a:off x="5943600" y="3867090"/>
            <a:ext cx="4277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5"/>
          <p:cNvSpPr>
            <a:spLocks noChangeShapeType="1"/>
          </p:cNvSpPr>
          <p:nvPr/>
        </p:nvSpPr>
        <p:spPr bwMode="auto">
          <a:xfrm>
            <a:off x="6629400" y="3867090"/>
            <a:ext cx="4277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45"/>
          <p:cNvSpPr>
            <a:spLocks noChangeShapeType="1"/>
          </p:cNvSpPr>
          <p:nvPr/>
        </p:nvSpPr>
        <p:spPr bwMode="auto">
          <a:xfrm>
            <a:off x="7239000" y="3867090"/>
            <a:ext cx="4277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45"/>
          <p:cNvSpPr>
            <a:spLocks noChangeShapeType="1"/>
          </p:cNvSpPr>
          <p:nvPr/>
        </p:nvSpPr>
        <p:spPr bwMode="auto">
          <a:xfrm>
            <a:off x="5943600" y="3914745"/>
            <a:ext cx="351526" cy="2000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45"/>
          <p:cNvSpPr>
            <a:spLocks noChangeShapeType="1"/>
          </p:cNvSpPr>
          <p:nvPr/>
        </p:nvSpPr>
        <p:spPr bwMode="auto">
          <a:xfrm>
            <a:off x="6629400" y="3914745"/>
            <a:ext cx="351526" cy="2000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>
            <a:off x="7268474" y="3886200"/>
            <a:ext cx="351526" cy="2000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45"/>
          <p:cNvSpPr>
            <a:spLocks noChangeShapeType="1"/>
          </p:cNvSpPr>
          <p:nvPr/>
        </p:nvSpPr>
        <p:spPr bwMode="auto">
          <a:xfrm>
            <a:off x="5943600" y="4705290"/>
            <a:ext cx="4277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45"/>
          <p:cNvSpPr>
            <a:spLocks noChangeShapeType="1"/>
          </p:cNvSpPr>
          <p:nvPr/>
        </p:nvSpPr>
        <p:spPr bwMode="auto">
          <a:xfrm>
            <a:off x="6629400" y="4705290"/>
            <a:ext cx="4277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45"/>
          <p:cNvSpPr>
            <a:spLocks noChangeShapeType="1"/>
          </p:cNvSpPr>
          <p:nvPr/>
        </p:nvSpPr>
        <p:spPr bwMode="auto">
          <a:xfrm>
            <a:off x="7239000" y="4705290"/>
            <a:ext cx="4277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45"/>
          <p:cNvSpPr>
            <a:spLocks noChangeShapeType="1"/>
          </p:cNvSpPr>
          <p:nvPr/>
        </p:nvSpPr>
        <p:spPr bwMode="auto">
          <a:xfrm>
            <a:off x="5943600" y="4752945"/>
            <a:ext cx="351526" cy="2000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45"/>
          <p:cNvSpPr>
            <a:spLocks noChangeShapeType="1"/>
          </p:cNvSpPr>
          <p:nvPr/>
        </p:nvSpPr>
        <p:spPr bwMode="auto">
          <a:xfrm>
            <a:off x="6629400" y="4752945"/>
            <a:ext cx="351526" cy="2000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45"/>
          <p:cNvSpPr>
            <a:spLocks noChangeShapeType="1"/>
          </p:cNvSpPr>
          <p:nvPr/>
        </p:nvSpPr>
        <p:spPr bwMode="auto">
          <a:xfrm>
            <a:off x="7268474" y="4724400"/>
            <a:ext cx="351526" cy="2000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45"/>
          <p:cNvSpPr>
            <a:spLocks noChangeShapeType="1"/>
          </p:cNvSpPr>
          <p:nvPr/>
        </p:nvSpPr>
        <p:spPr bwMode="auto">
          <a:xfrm>
            <a:off x="5943600" y="5467290"/>
            <a:ext cx="4277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45"/>
          <p:cNvSpPr>
            <a:spLocks noChangeShapeType="1"/>
          </p:cNvSpPr>
          <p:nvPr/>
        </p:nvSpPr>
        <p:spPr bwMode="auto">
          <a:xfrm>
            <a:off x="6629400" y="5467290"/>
            <a:ext cx="4277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45"/>
          <p:cNvSpPr>
            <a:spLocks noChangeShapeType="1"/>
          </p:cNvSpPr>
          <p:nvPr/>
        </p:nvSpPr>
        <p:spPr bwMode="auto">
          <a:xfrm>
            <a:off x="7239000" y="5467290"/>
            <a:ext cx="4277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45"/>
          <p:cNvSpPr>
            <a:spLocks noChangeShapeType="1"/>
          </p:cNvSpPr>
          <p:nvPr/>
        </p:nvSpPr>
        <p:spPr bwMode="auto">
          <a:xfrm>
            <a:off x="5943600" y="5514945"/>
            <a:ext cx="351526" cy="2000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45"/>
          <p:cNvSpPr>
            <a:spLocks noChangeShapeType="1"/>
          </p:cNvSpPr>
          <p:nvPr/>
        </p:nvSpPr>
        <p:spPr bwMode="auto">
          <a:xfrm>
            <a:off x="6629400" y="5514945"/>
            <a:ext cx="351526" cy="2000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45"/>
          <p:cNvSpPr>
            <a:spLocks noChangeShapeType="1"/>
          </p:cNvSpPr>
          <p:nvPr/>
        </p:nvSpPr>
        <p:spPr bwMode="auto">
          <a:xfrm>
            <a:off x="7268474" y="5486400"/>
            <a:ext cx="351526" cy="2000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66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never 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Suppose one </a:t>
            </a:r>
            <a:r>
              <a:rPr lang="en-US" b="1" dirty="0" err="1">
                <a:latin typeface="Courier New" pitchFamily="49" charset="0"/>
              </a:rPr>
              <a:t>bad_max</a:t>
            </a:r>
            <a:r>
              <a:rPr lang="en-US" dirty="0" smtClean="0"/>
              <a:t> call’s if-then-else logic and calls to </a:t>
            </a:r>
            <a:r>
              <a:rPr lang="en-US" b="1" dirty="0" err="1" smtClean="0">
                <a:latin typeface="Courier New" pitchFamily="49" charset="0"/>
              </a:rPr>
              <a:t>hd</a:t>
            </a:r>
            <a:r>
              <a:rPr lang="en-US" dirty="0" smtClean="0"/>
              <a:t>, 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</a:rPr>
              <a:t>null</a:t>
            </a:r>
            <a:r>
              <a:rPr lang="en-US" dirty="0" smtClean="0"/>
              <a:t>, </a:t>
            </a:r>
            <a:r>
              <a:rPr lang="en-US" b="1" dirty="0" err="1" smtClean="0">
                <a:latin typeface="Courier New" pitchFamily="49" charset="0"/>
              </a:rPr>
              <a:t>tl</a:t>
            </a:r>
            <a:r>
              <a:rPr lang="en-US" dirty="0" smtClean="0"/>
              <a:t> take 10</a:t>
            </a:r>
            <a:r>
              <a:rPr lang="en-US" sz="2400" b="1" baseline="30000" dirty="0" smtClean="0"/>
              <a:t>-7</a:t>
            </a:r>
            <a:r>
              <a:rPr lang="en-US" dirty="0" smtClean="0"/>
              <a:t> seconds</a:t>
            </a:r>
          </a:p>
          <a:p>
            <a:pPr lvl="1"/>
            <a:r>
              <a:rPr lang="en-US" dirty="0" smtClean="0"/>
              <a:t>Then </a:t>
            </a:r>
            <a:r>
              <a:rPr lang="en-US" b="1" dirty="0" err="1">
                <a:latin typeface="Courier New" pitchFamily="49" charset="0"/>
              </a:rPr>
              <a:t>bad_max</a:t>
            </a:r>
            <a:r>
              <a:rPr lang="en-US" b="1" dirty="0">
                <a:latin typeface="Courier New" pitchFamily="49" charset="0"/>
              </a:rPr>
              <a:t> [50,49,…,1]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/>
              <a:t>takes 50 x 10</a:t>
            </a:r>
            <a:r>
              <a:rPr lang="en-US" b="1" baseline="30000" dirty="0" smtClean="0"/>
              <a:t>-7</a:t>
            </a:r>
            <a:r>
              <a:rPr lang="en-US" dirty="0" smtClean="0"/>
              <a:t> seconds</a:t>
            </a:r>
          </a:p>
          <a:p>
            <a:pPr lvl="1"/>
            <a:r>
              <a:rPr lang="en-US" dirty="0" smtClean="0"/>
              <a:t>And </a:t>
            </a:r>
            <a:r>
              <a:rPr lang="en-US" b="1" dirty="0" err="1">
                <a:latin typeface="Courier New" pitchFamily="49" charset="0"/>
              </a:rPr>
              <a:t>bad_max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[1,2,…,50] </a:t>
            </a:r>
            <a:r>
              <a:rPr lang="en-US" dirty="0" smtClean="0"/>
              <a:t>takes 1.12 x 10</a:t>
            </a:r>
            <a:r>
              <a:rPr lang="en-US" b="1" baseline="30000" dirty="0" smtClean="0"/>
              <a:t>8</a:t>
            </a:r>
            <a:r>
              <a:rPr lang="en-US" dirty="0" smtClean="0"/>
              <a:t> seconds </a:t>
            </a:r>
          </a:p>
          <a:p>
            <a:pPr lvl="2"/>
            <a:r>
              <a:rPr lang="en-US" dirty="0" smtClean="0"/>
              <a:t>(over 3.5 years)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bad_max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[1,2,…,55]</a:t>
            </a:r>
            <a:r>
              <a:rPr lang="en-US" dirty="0" smtClean="0">
                <a:latin typeface="+mj-lt"/>
              </a:rPr>
              <a:t>takes over 1 century</a:t>
            </a:r>
          </a:p>
          <a:p>
            <a:pPr lvl="2"/>
            <a:r>
              <a:rPr lang="en-US" dirty="0" smtClean="0">
                <a:latin typeface="+mj-lt"/>
              </a:rPr>
              <a:t>Buying a faster computer won’t help much </a:t>
            </a:r>
            <a:r>
              <a:rPr lang="en-US" dirty="0" smtClean="0">
                <a:latin typeface="+mj-lt"/>
                <a:sym typeface="Wingdings" pitchFamily="2" charset="2"/>
              </a:rPr>
              <a:t></a:t>
            </a:r>
            <a:endParaRPr lang="en-US" dirty="0" smtClean="0">
              <a:latin typeface="+mj-lt"/>
            </a:endParaRPr>
          </a:p>
          <a:p>
            <a:pPr lvl="2"/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The key is not to do repeated work that might do repeated work that might do…</a:t>
            </a:r>
          </a:p>
          <a:p>
            <a:pPr lvl="1"/>
            <a:r>
              <a:rPr lang="en-US" dirty="0" smtClean="0">
                <a:latin typeface="+mj-lt"/>
              </a:rPr>
              <a:t>Saving recursive results in local bindings is essential…</a:t>
            </a:r>
            <a:endParaRPr lang="en-US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23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max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1600200"/>
            <a:ext cx="7010400" cy="3657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good_max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:</a:t>
            </a:r>
            <a:r>
              <a:rPr lang="en-US" sz="1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list)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if </a:t>
            </a:r>
            <a:r>
              <a:rPr lang="en-US" sz="2000" kern="0" dirty="0" smtClean="0">
                <a:latin typeface="Courier New" pitchFamily="49" charset="0"/>
              </a:rPr>
              <a:t>null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endParaRPr lang="en-US" sz="2000" kern="0" dirty="0" smtClean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then </a:t>
            </a:r>
            <a:r>
              <a:rPr lang="en-US" sz="2000" kern="0" dirty="0" smtClean="0">
                <a:latin typeface="Courier New" pitchFamily="49" charset="0"/>
              </a:rPr>
              <a:t>0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(* horrible style; fix later *)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else if </a:t>
            </a:r>
            <a:r>
              <a:rPr lang="en-US" sz="2000" kern="0" dirty="0" smtClean="0">
                <a:latin typeface="Courier New" pitchFamily="49" charset="0"/>
              </a:rPr>
              <a:t>null (</a:t>
            </a:r>
            <a:r>
              <a:rPr lang="en-US" sz="2000" kern="0" dirty="0" err="1" smtClean="0">
                <a:latin typeface="Courier New" pitchFamily="49" charset="0"/>
              </a:rPr>
              <a:t>tl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then </a:t>
            </a:r>
            <a:r>
              <a:rPr lang="en-US" sz="2000" kern="0" dirty="0" err="1" smtClean="0">
                <a:latin typeface="Courier New" pitchFamily="49" charset="0"/>
              </a:rPr>
              <a:t>hd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endParaRPr lang="en-US" sz="2000" kern="0" dirty="0">
              <a:solidFill>
                <a:srgbClr val="7030A0"/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 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else 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let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tl_ans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err="1" smtClean="0">
                <a:latin typeface="Courier New" pitchFamily="49" charset="0"/>
              </a:rPr>
              <a:t>good_max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tl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in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 if </a:t>
            </a:r>
            <a:r>
              <a:rPr lang="en-US" sz="2000" kern="0" dirty="0" err="1" smtClean="0">
                <a:latin typeface="Courier New" pitchFamily="49" charset="0"/>
              </a:rPr>
              <a:t>hd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 &gt; </a:t>
            </a:r>
            <a:r>
              <a:rPr lang="en-US" sz="2000" kern="0" dirty="0" err="1" smtClean="0">
                <a:latin typeface="Courier New" pitchFamily="49" charset="0"/>
              </a:rPr>
              <a:t>tl_ans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  then </a:t>
            </a:r>
            <a:r>
              <a:rPr lang="en-US" sz="2000" kern="0" dirty="0" err="1" smtClean="0">
                <a:latin typeface="Courier New" pitchFamily="49" charset="0"/>
              </a:rPr>
              <a:t>hd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endParaRPr lang="en-US" sz="2000" kern="0" dirty="0">
              <a:solidFill>
                <a:srgbClr val="7030A0"/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   </a:t>
            </a:r>
            <a:r>
              <a:rPr lang="en-US" sz="2000" kern="0" dirty="0" smtClean="0">
                <a:latin typeface="Courier New" pitchFamily="49" charset="0"/>
              </a:rPr>
              <a:t>      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else </a:t>
            </a:r>
            <a:r>
              <a:rPr lang="en-US" sz="2000" kern="0" dirty="0" err="1" smtClean="0">
                <a:latin typeface="Courier New" pitchFamily="49" charset="0"/>
              </a:rPr>
              <a:t>tl_ans</a:t>
            </a:r>
            <a:endParaRPr lang="en-US" sz="2000" kern="0" dirty="0" smtClean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  <a:endParaRPr lang="en-US" sz="2000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846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vs. fast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3847980"/>
            <a:ext cx="156966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kern="0" dirty="0" err="1" smtClean="0">
                <a:latin typeface="Courier New" pitchFamily="49" charset="0"/>
              </a:rPr>
              <a:t>gm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[</a:t>
            </a:r>
            <a:r>
              <a:rPr lang="en-US" sz="2000" kern="0" dirty="0" smtClean="0">
                <a:latin typeface="Courier New" pitchFamily="49" charset="0"/>
              </a:rPr>
              <a:t>50,…]</a:t>
            </a:r>
            <a:endParaRPr lang="en-US" sz="2000" dirty="0"/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1726" y="1499788"/>
            <a:ext cx="5287274" cy="185301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let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tl_ans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err="1" smtClean="0">
                <a:latin typeface="Courier New" pitchFamily="49" charset="0"/>
              </a:rPr>
              <a:t>good_max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tl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n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if </a:t>
            </a:r>
            <a:r>
              <a:rPr lang="en-US" sz="2000" kern="0" dirty="0" err="1" smtClean="0">
                <a:latin typeface="Courier New" pitchFamily="49" charset="0"/>
              </a:rPr>
              <a:t>hd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 &gt; </a:t>
            </a:r>
            <a:r>
              <a:rPr lang="en-US" sz="2000" kern="0" dirty="0" err="1" smtClean="0">
                <a:latin typeface="Courier New" pitchFamily="49" charset="0"/>
              </a:rPr>
              <a:t>tl_ans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then </a:t>
            </a:r>
            <a:r>
              <a:rPr lang="en-US" sz="2000" kern="0" dirty="0" err="1" smtClean="0">
                <a:latin typeface="Courier New" pitchFamily="49" charset="0"/>
              </a:rPr>
              <a:t>hd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endParaRPr lang="en-US" sz="2000" kern="0" dirty="0">
              <a:solidFill>
                <a:srgbClr val="7030A0"/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else </a:t>
            </a:r>
            <a:r>
              <a:rPr lang="en-US" sz="2000" kern="0" dirty="0" err="1" smtClean="0">
                <a:latin typeface="Courier New" pitchFamily="49" charset="0"/>
              </a:rPr>
              <a:t>tl_ans</a:t>
            </a:r>
            <a:endParaRPr lang="en-US" sz="2000" kern="0" dirty="0" smtClean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9" name="Line 45"/>
          <p:cNvSpPr>
            <a:spLocks noChangeShapeType="1"/>
          </p:cNvSpPr>
          <p:nvPr/>
        </p:nvSpPr>
        <p:spPr bwMode="auto">
          <a:xfrm>
            <a:off x="1905000" y="4019490"/>
            <a:ext cx="4277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62200" y="3867090"/>
            <a:ext cx="156966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kern="0" dirty="0" err="1" smtClean="0">
                <a:latin typeface="Courier New" pitchFamily="49" charset="0"/>
              </a:rPr>
              <a:t>gm</a:t>
            </a:r>
            <a:r>
              <a:rPr lang="en-US" sz="2000" kern="0" dirty="0" smtClean="0">
                <a:latin typeface="Courier New" pitchFamily="49" charset="0"/>
              </a:rPr>
              <a:t> [49,…]</a:t>
            </a:r>
            <a:endParaRPr lang="en-US" sz="2000" dirty="0"/>
          </a:p>
        </p:txBody>
      </p:sp>
      <p:sp>
        <p:nvSpPr>
          <p:cNvPr id="11" name="Line 45"/>
          <p:cNvSpPr>
            <a:spLocks noChangeShapeType="1"/>
          </p:cNvSpPr>
          <p:nvPr/>
        </p:nvSpPr>
        <p:spPr bwMode="auto">
          <a:xfrm>
            <a:off x="3962400" y="4019490"/>
            <a:ext cx="4277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19600" y="3867090"/>
            <a:ext cx="156966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kern="0" dirty="0" err="1" smtClean="0">
                <a:latin typeface="Courier New" pitchFamily="49" charset="0"/>
              </a:rPr>
              <a:t>gm</a:t>
            </a:r>
            <a:r>
              <a:rPr lang="en-US" sz="2000" kern="0" dirty="0" smtClean="0">
                <a:latin typeface="Courier New" pitchFamily="49" charset="0"/>
              </a:rPr>
              <a:t> [48,…]</a:t>
            </a:r>
            <a:endParaRPr lang="en-US" sz="2000" dirty="0"/>
          </a:p>
        </p:txBody>
      </p:sp>
      <p:sp>
        <p:nvSpPr>
          <p:cNvPr id="13" name="Line 45"/>
          <p:cNvSpPr>
            <a:spLocks noChangeShapeType="1"/>
          </p:cNvSpPr>
          <p:nvPr/>
        </p:nvSpPr>
        <p:spPr bwMode="auto">
          <a:xfrm>
            <a:off x="6019800" y="4019490"/>
            <a:ext cx="4277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45"/>
          <p:cNvSpPr>
            <a:spLocks noChangeShapeType="1"/>
          </p:cNvSpPr>
          <p:nvPr/>
        </p:nvSpPr>
        <p:spPr bwMode="auto">
          <a:xfrm>
            <a:off x="6705600" y="4019490"/>
            <a:ext cx="4277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45"/>
          <p:cNvSpPr>
            <a:spLocks noChangeShapeType="1"/>
          </p:cNvSpPr>
          <p:nvPr/>
        </p:nvSpPr>
        <p:spPr bwMode="auto">
          <a:xfrm>
            <a:off x="7315200" y="4019490"/>
            <a:ext cx="4277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79140" y="3867090"/>
            <a:ext cx="1107996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kern="0" dirty="0" err="1" smtClean="0">
                <a:latin typeface="Courier New" pitchFamily="49" charset="0"/>
              </a:rPr>
              <a:t>gm</a:t>
            </a:r>
            <a:r>
              <a:rPr lang="en-US" sz="2000" kern="0" dirty="0" smtClean="0">
                <a:latin typeface="Courier New" pitchFamily="49" charset="0"/>
              </a:rPr>
              <a:t> [1]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336828" y="4648200"/>
            <a:ext cx="1415772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kern="0" dirty="0" err="1" smtClean="0">
                <a:latin typeface="Courier New" pitchFamily="49" charset="0"/>
              </a:rPr>
              <a:t>gm</a:t>
            </a:r>
            <a:r>
              <a:rPr lang="en-US" sz="2000" kern="0" dirty="0" smtClean="0">
                <a:latin typeface="Courier New" pitchFamily="49" charset="0"/>
              </a:rPr>
              <a:t> [1,…]</a:t>
            </a:r>
            <a:endParaRPr lang="en-US" sz="2000" dirty="0"/>
          </a:p>
        </p:txBody>
      </p:sp>
      <p:sp>
        <p:nvSpPr>
          <p:cNvPr id="18" name="Line 45"/>
          <p:cNvSpPr>
            <a:spLocks noChangeShapeType="1"/>
          </p:cNvSpPr>
          <p:nvPr/>
        </p:nvSpPr>
        <p:spPr bwMode="auto">
          <a:xfrm>
            <a:off x="1828800" y="4819710"/>
            <a:ext cx="4277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286000" y="4667310"/>
            <a:ext cx="164586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kern="0" dirty="0" err="1" smtClean="0">
                <a:latin typeface="Courier New" pitchFamily="49" charset="0"/>
              </a:rPr>
              <a:t>gm</a:t>
            </a:r>
            <a:r>
              <a:rPr lang="en-US" sz="2000" kern="0" dirty="0" smtClean="0">
                <a:latin typeface="Courier New" pitchFamily="49" charset="0"/>
              </a:rPr>
              <a:t> [2,…]</a:t>
            </a:r>
            <a:endParaRPr lang="en-US" sz="2000" dirty="0"/>
          </a:p>
        </p:txBody>
      </p:sp>
      <p:sp>
        <p:nvSpPr>
          <p:cNvPr id="20" name="Line 45"/>
          <p:cNvSpPr>
            <a:spLocks noChangeShapeType="1"/>
          </p:cNvSpPr>
          <p:nvPr/>
        </p:nvSpPr>
        <p:spPr bwMode="auto">
          <a:xfrm>
            <a:off x="3915674" y="4819710"/>
            <a:ext cx="4277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343400" y="4667310"/>
            <a:ext cx="16002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kern="0" dirty="0" err="1" smtClean="0">
                <a:latin typeface="Courier New" pitchFamily="49" charset="0"/>
              </a:rPr>
              <a:t>gm</a:t>
            </a:r>
            <a:r>
              <a:rPr lang="en-US" sz="2000" kern="0" dirty="0" smtClean="0">
                <a:latin typeface="Courier New" pitchFamily="49" charset="0"/>
              </a:rPr>
              <a:t> [3,…]</a:t>
            </a:r>
            <a:endParaRPr lang="en-US" sz="2000" dirty="0"/>
          </a:p>
        </p:txBody>
      </p:sp>
      <p:sp>
        <p:nvSpPr>
          <p:cNvPr id="22" name="Line 45"/>
          <p:cNvSpPr>
            <a:spLocks noChangeShapeType="1"/>
          </p:cNvSpPr>
          <p:nvPr/>
        </p:nvSpPr>
        <p:spPr bwMode="auto">
          <a:xfrm>
            <a:off x="5943600" y="4819710"/>
            <a:ext cx="4277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45"/>
          <p:cNvSpPr>
            <a:spLocks noChangeShapeType="1"/>
          </p:cNvSpPr>
          <p:nvPr/>
        </p:nvSpPr>
        <p:spPr bwMode="auto">
          <a:xfrm>
            <a:off x="6629400" y="4819710"/>
            <a:ext cx="4277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45"/>
          <p:cNvSpPr>
            <a:spLocks noChangeShapeType="1"/>
          </p:cNvSpPr>
          <p:nvPr/>
        </p:nvSpPr>
        <p:spPr bwMode="auto">
          <a:xfrm>
            <a:off x="7239000" y="4819710"/>
            <a:ext cx="4277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802940" y="4667310"/>
            <a:ext cx="1261884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kern="0" dirty="0" err="1" smtClean="0">
                <a:latin typeface="Courier New" pitchFamily="49" charset="0"/>
              </a:rPr>
              <a:t>gm</a:t>
            </a:r>
            <a:r>
              <a:rPr lang="en-US" sz="2000" kern="0" dirty="0" smtClean="0">
                <a:latin typeface="Courier New" pitchFamily="49" charset="0"/>
              </a:rPr>
              <a:t> [50]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45311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5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57721</TotalTime>
  <Words>436</Words>
  <Application>Microsoft Office PowerPoint</Application>
  <PresentationFormat>On-screen Show (4:3)</PresentationFormat>
  <Paragraphs>86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dan_design_template</vt:lpstr>
      <vt:lpstr>Programming Languages  Dan Grossman </vt:lpstr>
      <vt:lpstr>Avoid repeated recursion</vt:lpstr>
      <vt:lpstr>Fast vs. unusable</vt:lpstr>
      <vt:lpstr>Math never lies</vt:lpstr>
      <vt:lpstr>Efficient max</vt:lpstr>
      <vt:lpstr>Fast vs. fast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cse</cp:lastModifiedBy>
  <cp:revision>782</cp:revision>
  <cp:lastPrinted>2011-09-27T20:26:28Z</cp:lastPrinted>
  <dcterms:created xsi:type="dcterms:W3CDTF">2009-03-13T20:43:19Z</dcterms:created>
  <dcterms:modified xsi:type="dcterms:W3CDTF">2016-06-27T22:40:38Z</dcterms:modified>
</cp:coreProperties>
</file>