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r>
              <a:rPr lang="en-US" sz="3200" i="0" smtClean="0"/>
              <a:t/>
            </a:r>
            <a:br>
              <a:rPr lang="en-US" sz="3200" i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Introducing Lists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nested tuples, the type of a variable still “commits” to a particular “amount” of data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 smtClean="0"/>
              <a:t>In contrast, a list:</a:t>
            </a:r>
          </a:p>
          <a:p>
            <a:pPr lvl="1"/>
            <a:r>
              <a:rPr lang="en-US" dirty="0" smtClean="0"/>
              <a:t>Can have any number of elements</a:t>
            </a:r>
          </a:p>
          <a:p>
            <a:pPr lvl="1"/>
            <a:r>
              <a:rPr lang="en-US" dirty="0" smtClean="0"/>
              <a:t>But all list elements have the same type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ways to </a:t>
            </a:r>
            <a:r>
              <a:rPr lang="en-US" i="1" dirty="0" smtClean="0"/>
              <a:t>build</a:t>
            </a:r>
            <a:r>
              <a:rPr lang="en-US" dirty="0" smtClean="0"/>
              <a:t>  lists and </a:t>
            </a:r>
            <a:r>
              <a:rPr lang="en-US" i="1" dirty="0" smtClean="0"/>
              <a:t>access</a:t>
            </a:r>
            <a:r>
              <a:rPr lang="en-US" dirty="0" smtClean="0"/>
              <a:t> the pieces…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89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empty list is a value: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general, a list of values is a value; elements separated by commas: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</a:rPr>
              <a:t>e1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v </a:t>
            </a:r>
            <a:r>
              <a:rPr lang="en-US" dirty="0" smtClean="0"/>
              <a:t>and </a:t>
            </a:r>
            <a:r>
              <a:rPr lang="en-US" b="1" dirty="0">
                <a:latin typeface="Courier New" pitchFamily="49" charset="0"/>
              </a:rPr>
              <a:t>e2 </a:t>
            </a:r>
            <a:r>
              <a:rPr lang="en-US" dirty="0" smtClean="0"/>
              <a:t>evaluates to a list </a:t>
            </a:r>
            <a:r>
              <a:rPr lang="en-US" b="1" dirty="0" smtClean="0">
                <a:latin typeface="Courier New" pitchFamily="49" charset="0"/>
              </a:rPr>
              <a:t>[v1,…,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, then </a:t>
            </a:r>
            <a:r>
              <a:rPr lang="en-US" b="1" dirty="0" smtClean="0">
                <a:latin typeface="Courier New" pitchFamily="49" charset="0"/>
              </a:rPr>
              <a:t>e1::e2 </a:t>
            </a:r>
            <a:r>
              <a:rPr lang="en-US" dirty="0" smtClean="0"/>
              <a:t>evaluates to </a:t>
            </a:r>
            <a:r>
              <a:rPr lang="en-US" b="1" dirty="0">
                <a:latin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</a:rPr>
              <a:t>v,…,</a:t>
            </a:r>
            <a:r>
              <a:rPr lang="en-US" b="1" dirty="0" err="1">
                <a:latin typeface="Courier New" pitchFamily="49" charset="0"/>
              </a:rPr>
              <a:t>vn</a:t>
            </a:r>
            <a:r>
              <a:rPr lang="en-US" b="1" dirty="0">
                <a:latin typeface="Courier New" pitchFamily="49" charset="0"/>
              </a:rPr>
              <a:t>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91000" y="2133600"/>
            <a:ext cx="5334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[]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95600" y="3352800"/>
            <a:ext cx="2743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[v1,v2,…,</a:t>
            </a:r>
            <a:r>
              <a:rPr lang="en-US" sz="2000" kern="0" dirty="0" err="1" smtClean="0">
                <a:latin typeface="Courier New" pitchFamily="49" charset="0"/>
              </a:rPr>
              <a:t>vn</a:t>
            </a:r>
            <a:r>
              <a:rPr lang="en-US" sz="2000" kern="0" dirty="0" smtClean="0">
                <a:latin typeface="Courier New" pitchFamily="49" charset="0"/>
              </a:rPr>
              <a:t>]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4953000"/>
            <a:ext cx="4800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e1::e2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pronounced “cons” *)</a:t>
            </a:r>
          </a:p>
        </p:txBody>
      </p:sp>
    </p:spTree>
    <p:extLst>
      <p:ext uri="{BB962C8B-B14F-4D97-AF65-F5344CB8AC3E}">
        <p14:creationId xmlns:p14="http://schemas.microsoft.com/office/powerpoint/2010/main" val="165646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62600" y="45720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34290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667000"/>
            <a:ext cx="1143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Until we learn pattern-matching, we will use three standard-library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latin typeface="Courier New" pitchFamily="49" charset="0"/>
              </a:rPr>
              <a:t>null 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if and only if </a:t>
            </a:r>
            <a:r>
              <a:rPr lang="en-US" b="1" dirty="0" smtClean="0">
                <a:latin typeface="Courier New" pitchFamily="49" charset="0"/>
              </a:rPr>
              <a:t>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[]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</a:rPr>
              <a:t>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[v1,v2,…,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</a:rPr>
              <a:t>] </a:t>
            </a:r>
            <a:r>
              <a:rPr lang="en-US" dirty="0" smtClean="0"/>
              <a:t>then </a:t>
            </a:r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</a:rPr>
              <a:t> 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v1</a:t>
            </a:r>
          </a:p>
          <a:p>
            <a:pPr lvl="1"/>
            <a:r>
              <a:rPr lang="en-US" dirty="0" smtClean="0"/>
              <a:t>(raise exception if </a:t>
            </a:r>
            <a:r>
              <a:rPr lang="en-US" b="1" dirty="0">
                <a:latin typeface="Courier New" pitchFamily="49" charset="0"/>
              </a:rPr>
              <a:t>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[])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sz="300" dirty="0" smtClean="0"/>
          </a:p>
          <a:p>
            <a:r>
              <a:rPr lang="en-US" dirty="0" smtClean="0"/>
              <a:t>If </a:t>
            </a:r>
            <a:r>
              <a:rPr lang="en-US" b="1" dirty="0">
                <a:latin typeface="Courier New" pitchFamily="49" charset="0"/>
              </a:rPr>
              <a:t>e </a:t>
            </a:r>
            <a:r>
              <a:rPr lang="en-US" dirty="0"/>
              <a:t>evaluates to </a:t>
            </a:r>
            <a:r>
              <a:rPr lang="en-US" b="1" dirty="0">
                <a:latin typeface="Courier New" pitchFamily="49" charset="0"/>
              </a:rPr>
              <a:t>[v1,v2,…,</a:t>
            </a:r>
            <a:r>
              <a:rPr lang="en-US" b="1" dirty="0" err="1">
                <a:latin typeface="Courier New" pitchFamily="49" charset="0"/>
              </a:rPr>
              <a:t>vn</a:t>
            </a:r>
            <a:r>
              <a:rPr lang="en-US" b="1" dirty="0">
                <a:latin typeface="Courier New" pitchFamily="49" charset="0"/>
              </a:rPr>
              <a:t>] </a:t>
            </a:r>
            <a:r>
              <a:rPr lang="en-US" dirty="0"/>
              <a:t>then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b="1" dirty="0" smtClean="0">
                <a:latin typeface="Courier New" pitchFamily="49" charset="0"/>
              </a:rPr>
              <a:t> e </a:t>
            </a:r>
            <a:r>
              <a:rPr lang="en-US" dirty="0" smtClean="0"/>
              <a:t>evaluates </a:t>
            </a:r>
            <a:r>
              <a:rPr lang="en-US" dirty="0"/>
              <a:t>to </a:t>
            </a:r>
            <a:r>
              <a:rPr lang="en-US" b="1" dirty="0" smtClean="0">
                <a:latin typeface="Courier New" pitchFamily="49" charset="0"/>
              </a:rPr>
              <a:t>[v2,…,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</a:rPr>
              <a:t>]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(raise exception if </a:t>
            </a:r>
            <a:r>
              <a:rPr lang="en-US" b="1" dirty="0">
                <a:latin typeface="Courier New" pitchFamily="49" charset="0"/>
              </a:rPr>
              <a:t>e </a:t>
            </a:r>
            <a:r>
              <a:rPr lang="en-US" dirty="0"/>
              <a:t>evaluates to </a:t>
            </a:r>
            <a:r>
              <a:rPr lang="en-US" b="1" dirty="0">
                <a:latin typeface="Courier New" pitchFamily="49" charset="0"/>
              </a:rPr>
              <a:t>[])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Notice result is a 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80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38800" y="1676400"/>
            <a:ext cx="914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Type-checking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Lots of new types: For any type </a:t>
            </a: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dirty="0" smtClean="0"/>
              <a:t>, the type </a:t>
            </a:r>
            <a:r>
              <a:rPr lang="en-US" b="1" dirty="0" smtClean="0">
                <a:latin typeface="Courier New" pitchFamily="49" charset="0"/>
              </a:rPr>
              <a:t>t list </a:t>
            </a:r>
            <a:r>
              <a:rPr lang="en-US" dirty="0" smtClean="0"/>
              <a:t>describes lists where all elements have type </a:t>
            </a:r>
            <a:r>
              <a:rPr lang="en-US" b="1" dirty="0">
                <a:latin typeface="Courier New" pitchFamily="49" charset="0"/>
              </a:rPr>
              <a:t>t</a:t>
            </a:r>
            <a:endParaRPr lang="en-US" dirty="0" smtClean="0"/>
          </a:p>
          <a:p>
            <a:pPr lvl="1"/>
            <a:r>
              <a:rPr lang="en-US" dirty="0" smtClean="0"/>
              <a:t>Examples: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list  </a:t>
            </a:r>
            <a:r>
              <a:rPr lang="en-US" b="1" dirty="0" err="1" smtClean="0">
                <a:latin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</a:rPr>
              <a:t> list 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list </a:t>
            </a:r>
            <a:r>
              <a:rPr lang="en-US" b="1" dirty="0" err="1" smtClean="0">
                <a:latin typeface="Courier New" pitchFamily="49" charset="0"/>
              </a:rPr>
              <a:t>list</a:t>
            </a:r>
            <a:r>
              <a:rPr lang="en-US" b="1" dirty="0" smtClean="0">
                <a:latin typeface="Courier New" pitchFamily="49" charset="0"/>
              </a:rPr>
              <a:t>  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) list   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list *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) list</a:t>
            </a:r>
            <a:endParaRPr lang="en-US" dirty="0" smtClean="0"/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dirty="0" smtClean="0"/>
              <a:t>So </a:t>
            </a:r>
            <a:r>
              <a:rPr lang="en-US" b="1" dirty="0" smtClean="0">
                <a:latin typeface="Courier New" pitchFamily="49" charset="0"/>
              </a:rPr>
              <a:t>[] </a:t>
            </a:r>
            <a:r>
              <a:rPr lang="en-US" dirty="0" smtClean="0"/>
              <a:t>can have type </a:t>
            </a:r>
            <a:r>
              <a:rPr lang="en-US" b="1" dirty="0">
                <a:latin typeface="Courier New" pitchFamily="49" charset="0"/>
              </a:rPr>
              <a:t>t list </a:t>
            </a:r>
            <a:r>
              <a:rPr lang="en-US" dirty="0" err="1" smtClean="0"/>
              <a:t>list</a:t>
            </a:r>
            <a:r>
              <a:rPr lang="en-US" dirty="0" smtClean="0"/>
              <a:t> for </a:t>
            </a:r>
            <a:r>
              <a:rPr lang="en-US" i="1" dirty="0" smtClean="0"/>
              <a:t>any</a:t>
            </a:r>
            <a:r>
              <a:rPr lang="en-US" dirty="0" smtClean="0"/>
              <a:t> type </a:t>
            </a:r>
          </a:p>
          <a:p>
            <a:pPr lvl="1"/>
            <a:r>
              <a:rPr lang="en-US" dirty="0" smtClean="0"/>
              <a:t>SML uses type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list </a:t>
            </a:r>
            <a:r>
              <a:rPr lang="en-US" dirty="0" smtClean="0"/>
              <a:t>to indicate this (“quote a” or “alpha”)</a:t>
            </a:r>
            <a:endParaRPr lang="en-US" sz="1000" dirty="0"/>
          </a:p>
          <a:p>
            <a:r>
              <a:rPr lang="en-US" dirty="0" smtClean="0"/>
              <a:t>For </a:t>
            </a:r>
            <a:r>
              <a:rPr lang="en-US" b="1" dirty="0" smtClean="0">
                <a:latin typeface="Courier New" pitchFamily="49" charset="0"/>
              </a:rPr>
              <a:t>e1::e2 </a:t>
            </a:r>
            <a:r>
              <a:rPr lang="en-US" dirty="0" smtClean="0"/>
              <a:t>to type-check, we need a </a:t>
            </a:r>
            <a:r>
              <a:rPr lang="en-US" b="1" dirty="0" smtClean="0">
                <a:latin typeface="Courier New" pitchFamily="49" charset="0"/>
              </a:rPr>
              <a:t>t </a:t>
            </a:r>
            <a:r>
              <a:rPr lang="en-US" dirty="0" smtClean="0"/>
              <a:t>such that </a:t>
            </a:r>
            <a:r>
              <a:rPr lang="en-US" b="1" dirty="0" smtClean="0">
                <a:latin typeface="Courier New" pitchFamily="49" charset="0"/>
              </a:rPr>
              <a:t>e1 </a:t>
            </a:r>
            <a:r>
              <a:rPr lang="en-US" dirty="0" smtClean="0"/>
              <a:t>has type </a:t>
            </a:r>
            <a:r>
              <a:rPr lang="en-US" b="1" dirty="0" smtClean="0">
                <a:latin typeface="Courier New" pitchFamily="49" charset="0"/>
              </a:rPr>
              <a:t>t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</a:rPr>
              <a:t>e2 </a:t>
            </a:r>
            <a:r>
              <a:rPr lang="en-US" dirty="0" smtClean="0"/>
              <a:t>has type </a:t>
            </a:r>
            <a:r>
              <a:rPr lang="en-US" b="1" dirty="0" smtClean="0">
                <a:latin typeface="Courier New" pitchFamily="49" charset="0"/>
              </a:rPr>
              <a:t>t list</a:t>
            </a:r>
            <a:r>
              <a:rPr lang="en-US" dirty="0" smtClean="0"/>
              <a:t>.  Then the result type is </a:t>
            </a:r>
            <a:r>
              <a:rPr lang="en-US" b="1" dirty="0" smtClean="0">
                <a:latin typeface="Courier New" pitchFamily="49" charset="0"/>
              </a:rPr>
              <a:t>t list</a:t>
            </a:r>
          </a:p>
          <a:p>
            <a:r>
              <a:rPr lang="en-US" b="1" dirty="0" smtClean="0">
                <a:latin typeface="Courier New" pitchFamily="49" charset="0"/>
              </a:rPr>
              <a:t>null :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list -&gt; </a:t>
            </a:r>
            <a:r>
              <a:rPr lang="en-US" b="1" dirty="0" err="1" smtClean="0">
                <a:latin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</a:rPr>
              <a:t>   :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list -&gt;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</a:t>
            </a:r>
          </a:p>
          <a:p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b="1" dirty="0" smtClean="0">
                <a:latin typeface="Courier New" pitchFamily="49" charset="0"/>
              </a:rPr>
              <a:t>   :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list -&gt;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list</a:t>
            </a:r>
            <a:endParaRPr lang="en-US" b="1" dirty="0">
              <a:latin typeface="Courier New" pitchFamily="49" charset="0"/>
            </a:endParaRPr>
          </a:p>
          <a:p>
            <a:endParaRPr lang="en-US" b="1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171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58519</TotalTime>
  <Words>353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Lists</vt:lpstr>
      <vt:lpstr>Building Lists</vt:lpstr>
      <vt:lpstr>Accessing Lists</vt:lpstr>
      <vt:lpstr>Type-checking list operations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819</cp:revision>
  <cp:lastPrinted>2011-09-27T20:26:28Z</cp:lastPrinted>
  <dcterms:created xsi:type="dcterms:W3CDTF">2009-03-13T20:43:19Z</dcterms:created>
  <dcterms:modified xsi:type="dcterms:W3CDTF">2016-06-27T22:37:30Z</dcterms:modified>
</cp:coreProperties>
</file>