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934200" cy="9220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781800" cy="1219200"/>
          </a:xfrm>
        </p:spPr>
        <p:txBody>
          <a:bodyPr/>
          <a:lstStyle/>
          <a:p>
            <a:r>
              <a:rPr lang="en-US" sz="2400" dirty="0" smtClean="0"/>
              <a:t>A Key Benefit of Immutable Data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valuable non-feature: no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495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Have now covered all the features you need (and should use) on hw1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 learn a very important </a:t>
            </a:r>
            <a:r>
              <a:rPr lang="en-US" dirty="0" smtClean="0">
                <a:solidFill>
                  <a:srgbClr val="FF0000"/>
                </a:solidFill>
              </a:rPr>
              <a:t>non-feature</a:t>
            </a:r>
          </a:p>
          <a:p>
            <a:pPr lvl="1"/>
            <a:r>
              <a:rPr lang="en-US" dirty="0" smtClean="0"/>
              <a:t>Huh?? How could the </a:t>
            </a:r>
            <a:r>
              <a:rPr lang="en-US" i="1" dirty="0" smtClean="0"/>
              <a:t>lack</a:t>
            </a:r>
            <a:r>
              <a:rPr lang="en-US" dirty="0" smtClean="0"/>
              <a:t> of a feature be important?</a:t>
            </a:r>
          </a:p>
          <a:p>
            <a:pPr lvl="1"/>
            <a:r>
              <a:rPr lang="en-US" dirty="0" smtClean="0"/>
              <a:t>When it lets you know things </a:t>
            </a:r>
            <a:r>
              <a:rPr lang="en-US" i="1" dirty="0" smtClean="0"/>
              <a:t>other</a:t>
            </a:r>
            <a:r>
              <a:rPr lang="en-US" dirty="0" smtClean="0"/>
              <a:t> code will </a:t>
            </a:r>
            <a:r>
              <a:rPr lang="en-US" i="1" dirty="0" smtClean="0"/>
              <a:t>not</a:t>
            </a:r>
            <a:r>
              <a:rPr lang="en-US" dirty="0" smtClean="0"/>
              <a:t> do with your code and the results your code produces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 major aspect and contribution of functional programming: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Not being able to assign to (a.k.a. </a:t>
            </a:r>
            <a:r>
              <a:rPr lang="en-US" i="1" dirty="0" smtClean="0">
                <a:solidFill>
                  <a:schemeClr val="accent2"/>
                </a:solidFill>
              </a:rPr>
              <a:t>mutate</a:t>
            </a:r>
            <a:r>
              <a:rPr lang="en-US" dirty="0" smtClean="0">
                <a:solidFill>
                  <a:schemeClr val="accent2"/>
                </a:solidFill>
              </a:rPr>
              <a:t>) variables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or parts of tuples and lists</a:t>
            </a:r>
          </a:p>
          <a:p>
            <a:pPr marL="0" indent="0" algn="ctr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/>
              <a:t>(This is a “Big Deal”)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Cannot tell if you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343400"/>
            <a:ext cx="81534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ML, these two implementations of </a:t>
            </a:r>
            <a:r>
              <a:rPr lang="en-US" b="1" dirty="0" err="1">
                <a:latin typeface="Courier New" pitchFamily="49" charset="0"/>
              </a:rPr>
              <a:t>sort_pair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2"/>
                </a:solidFill>
              </a:rPr>
              <a:t>indistinguishable</a:t>
            </a:r>
          </a:p>
          <a:p>
            <a:pPr lvl="1"/>
            <a:r>
              <a:rPr lang="en-US" dirty="0" smtClean="0"/>
              <a:t>But only because tuples are immutable</a:t>
            </a:r>
          </a:p>
          <a:p>
            <a:pPr lvl="1"/>
            <a:r>
              <a:rPr lang="en-US" dirty="0" smtClean="0"/>
              <a:t>The first is better style: simpler and avoids making a new pair in the then-branch</a:t>
            </a:r>
          </a:p>
          <a:p>
            <a:pPr lvl="1"/>
            <a:r>
              <a:rPr lang="en-US" dirty="0" smtClean="0"/>
              <a:t>In languages with mutable compound data, these are different!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21497" y="1295400"/>
            <a:ext cx="5181600" cy="2895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sort_pair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 &lt; 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kern="0" dirty="0" smtClean="0">
                <a:latin typeface="Courier New" pitchFamily="49" charset="0"/>
              </a:rPr>
              <a:t> (#2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, 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sort_pair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1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*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#1 </a:t>
            </a:r>
            <a:r>
              <a:rPr lang="en-US" sz="2000" kern="0" dirty="0" err="1">
                <a:latin typeface="Courier New" pitchFamily="49" charset="0"/>
              </a:rPr>
              <a:t>pr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&lt; </a:t>
            </a:r>
            <a:r>
              <a:rPr lang="en-US" sz="2000" kern="0" dirty="0">
                <a:latin typeface="Courier New" pitchFamily="49" charset="0"/>
              </a:rPr>
              <a:t>#2 </a:t>
            </a:r>
            <a:r>
              <a:rPr lang="en-US" sz="2000" kern="0" dirty="0" err="1">
                <a:latin typeface="Courier New" pitchFamily="49" charset="0"/>
              </a:rPr>
              <a:t>pr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kern="0" dirty="0" smtClean="0">
                <a:latin typeface="Courier New" pitchFamily="49" charset="0"/>
              </a:rPr>
              <a:t> (#1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, 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(#2 </a:t>
            </a:r>
            <a:r>
              <a:rPr lang="en-US" sz="2000" kern="0" dirty="0" err="1">
                <a:latin typeface="Courier New" pitchFamily="49" charset="0"/>
              </a:rPr>
              <a:t>pr</a:t>
            </a:r>
            <a:r>
              <a:rPr lang="en-US" sz="2000" kern="0" dirty="0">
                <a:latin typeface="Courier New" pitchFamily="49" charset="0"/>
              </a:rPr>
              <a:t>, #1 </a:t>
            </a:r>
            <a:r>
              <a:rPr lang="en-US" sz="2000" kern="0" dirty="0" err="1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944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 we had mutation…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57600"/>
            <a:ext cx="8001000" cy="2667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>
                <a:latin typeface="Courier New" pitchFamily="49" charset="0"/>
              </a:rPr>
              <a:t>z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Would depend on how we implemented </a:t>
            </a:r>
            <a:r>
              <a:rPr lang="en-US" b="1" dirty="0" err="1" smtClean="0">
                <a:latin typeface="Courier New" pitchFamily="49" charset="0"/>
              </a:rPr>
              <a:t>sort_pair</a:t>
            </a:r>
            <a:endParaRPr lang="en-US" dirty="0" smtClean="0"/>
          </a:p>
          <a:p>
            <a:pPr lvl="2"/>
            <a:r>
              <a:rPr lang="en-US" dirty="0" smtClean="0"/>
              <a:t>Would have to decide carefully and document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sort_pair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But without mutation, we can implement “either way”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No code can ever distinguish aliasing vs. identical copies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No need to think about aliasing: focus on other things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Can use aliasing, which saves space, without danger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447800"/>
            <a:ext cx="4724400" cy="18530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(3,4)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sort_pair</a:t>
            </a:r>
            <a:r>
              <a:rPr lang="en-US" sz="2000" kern="0" dirty="0" smtClean="0">
                <a:latin typeface="Courier New" pitchFamily="49" charset="0"/>
              </a:rPr>
              <a:t>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i="1" kern="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solidFill>
                  <a:srgbClr val="FF0000"/>
                </a:solidFill>
                <a:latin typeface="Courier New" pitchFamily="49" charset="0"/>
              </a:rPr>
              <a:t>somehow mutate #1 x to hold 5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#1 y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1905000"/>
            <a:ext cx="830729" cy="271551"/>
            <a:chOff x="912" y="864"/>
            <a:chExt cx="768" cy="336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6019800" y="1905000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x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6885640" y="187452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3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6342156" y="2045875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7239000" y="187452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4</a:t>
            </a: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5471" y="2971800"/>
            <a:ext cx="830729" cy="271551"/>
            <a:chOff x="912" y="864"/>
            <a:chExt cx="768" cy="336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103471" y="259080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y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6969311" y="2953512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3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6425826" y="2731675"/>
            <a:ext cx="387097" cy="3463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7322671" y="2953512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4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5" name="Line 45"/>
          <p:cNvSpPr>
            <a:spLocks noChangeShapeType="1"/>
          </p:cNvSpPr>
          <p:nvPr/>
        </p:nvSpPr>
        <p:spPr bwMode="auto">
          <a:xfrm flipV="1">
            <a:off x="6425827" y="2176550"/>
            <a:ext cx="414617" cy="5500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6294581" y="22198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90846" y="27387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577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even better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295400"/>
            <a:ext cx="7315200" cy="2133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append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list,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</a:t>
            </a:r>
            <a:r>
              <a:rPr lang="en-US" sz="2000" kern="0" dirty="0" smtClean="0">
                <a:latin typeface="Courier New" pitchFamily="49" charset="0"/>
              </a:rPr>
              <a:t> 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:: </a:t>
            </a:r>
            <a:r>
              <a:rPr lang="en-US" sz="2000" kern="0" dirty="0" smtClean="0">
                <a:latin typeface="Courier New" pitchFamily="49" charset="0"/>
              </a:rPr>
              <a:t>append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),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[2,4]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[5,3,0]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append(</a:t>
            </a:r>
            <a:r>
              <a:rPr lang="en-US" sz="2000" kern="0" dirty="0" err="1" smtClean="0">
                <a:latin typeface="Courier New" pitchFamily="49" charset="0"/>
              </a:rPr>
              <a:t>x,y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450729" y="3609088"/>
            <a:ext cx="830729" cy="271551"/>
            <a:chOff x="912" y="864"/>
            <a:chExt cx="768" cy="336"/>
          </a:xfrm>
        </p:grpSpPr>
        <p:sp>
          <p:nvSpPr>
            <p:cNvPr id="104" name="Rectangle 4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5" name="Line 5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541060" y="3609088"/>
            <a:ext cx="830729" cy="271551"/>
            <a:chOff x="912" y="864"/>
            <a:chExt cx="768" cy="336"/>
          </a:xfrm>
        </p:grpSpPr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3" name="Line 11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450729" y="4035812"/>
            <a:ext cx="830729" cy="271551"/>
            <a:chOff x="912" y="864"/>
            <a:chExt cx="768" cy="336"/>
          </a:xfrm>
        </p:grpSpPr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1" name="Line 14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41060" y="4035812"/>
            <a:ext cx="830729" cy="271551"/>
            <a:chOff x="912" y="864"/>
            <a:chExt cx="768" cy="336"/>
          </a:xfrm>
        </p:grpSpPr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9" name="Line 17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579471" y="4035812"/>
            <a:ext cx="830729" cy="271551"/>
            <a:chOff x="912" y="864"/>
            <a:chExt cx="768" cy="336"/>
          </a:xfrm>
        </p:grpSpPr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7" name="Line 20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2450729" y="4462535"/>
            <a:ext cx="830729" cy="271551"/>
            <a:chOff x="912" y="864"/>
            <a:chExt cx="768" cy="336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5" name="Line 26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3541060" y="4462535"/>
            <a:ext cx="830729" cy="271551"/>
            <a:chOff x="912" y="864"/>
            <a:chExt cx="768" cy="336"/>
          </a:xfrm>
        </p:grpSpPr>
        <p:sp>
          <p:nvSpPr>
            <p:cNvPr id="92" name="Rectangle 28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3" name="Line 29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1466682" y="3609088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x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1466682" y="3997018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y</a:t>
            </a: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466682" y="4462535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z</a:t>
            </a: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2554569" y="3609088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2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3592981" y="3609088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4</a:t>
            </a:r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V="1">
            <a:off x="4008345" y="3647881"/>
            <a:ext cx="311524" cy="193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>
            <a:off x="3177617" y="3764260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3177617" y="4190984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>
            <a:off x="4216028" y="4190984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2554569" y="4035812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5</a:t>
            </a:r>
          </a:p>
        </p:txBody>
      </p: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3592981" y="4035812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3</a:t>
            </a: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4683313" y="4035812"/>
            <a:ext cx="281237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0</a:t>
            </a:r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 flipV="1">
            <a:off x="5046756" y="4074604"/>
            <a:ext cx="311524" cy="193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2554569" y="4462535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2</a:t>
            </a:r>
          </a:p>
        </p:txBody>
      </p: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3644901" y="4462535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</a:t>
            </a:r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3177617" y="4617707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2" name="Line 49"/>
          <p:cNvSpPr>
            <a:spLocks noChangeShapeType="1"/>
          </p:cNvSpPr>
          <p:nvPr/>
        </p:nvSpPr>
        <p:spPr bwMode="auto">
          <a:xfrm flipH="1" flipV="1">
            <a:off x="2658411" y="4307363"/>
            <a:ext cx="1609537" cy="2327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1867997" y="4642175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7" name="Line 45"/>
          <p:cNvSpPr>
            <a:spLocks noChangeShapeType="1"/>
          </p:cNvSpPr>
          <p:nvPr/>
        </p:nvSpPr>
        <p:spPr bwMode="auto">
          <a:xfrm>
            <a:off x="1867997" y="4172590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8" name="Line 45"/>
          <p:cNvSpPr>
            <a:spLocks noChangeShapeType="1"/>
          </p:cNvSpPr>
          <p:nvPr/>
        </p:nvSpPr>
        <p:spPr bwMode="auto">
          <a:xfrm>
            <a:off x="1867997" y="3749963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3" name="Group 2"/>
          <p:cNvGrpSpPr/>
          <p:nvPr/>
        </p:nvGrpSpPr>
        <p:grpSpPr>
          <a:xfrm>
            <a:off x="1463040" y="5199602"/>
            <a:ext cx="6086311" cy="1124998"/>
            <a:chOff x="1447800" y="5199602"/>
            <a:chExt cx="6086311" cy="1124998"/>
          </a:xfrm>
        </p:grpSpPr>
        <p:grpSp>
          <p:nvGrpSpPr>
            <p:cNvPr id="33" name="Group 51"/>
            <p:cNvGrpSpPr>
              <a:grpSpLocks/>
            </p:cNvGrpSpPr>
            <p:nvPr/>
          </p:nvGrpSpPr>
          <p:grpSpPr bwMode="auto">
            <a:xfrm>
              <a:off x="2445897" y="5199602"/>
              <a:ext cx="830729" cy="271551"/>
              <a:chOff x="912" y="864"/>
              <a:chExt cx="768" cy="336"/>
            </a:xfrm>
          </p:grpSpPr>
          <p:sp>
            <p:nvSpPr>
              <p:cNvPr id="90" name="Rectangle 52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3536229" y="5199602"/>
              <a:ext cx="830729" cy="271551"/>
              <a:chOff x="912" y="864"/>
              <a:chExt cx="768" cy="336"/>
            </a:xfrm>
          </p:grpSpPr>
          <p:sp>
            <p:nvSpPr>
              <p:cNvPr id="88" name="Rectangle 5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9" name="Line 5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5" name="Group 57"/>
            <p:cNvGrpSpPr>
              <a:grpSpLocks/>
            </p:cNvGrpSpPr>
            <p:nvPr/>
          </p:nvGrpSpPr>
          <p:grpSpPr bwMode="auto">
            <a:xfrm>
              <a:off x="2445897" y="5626325"/>
              <a:ext cx="830729" cy="271551"/>
              <a:chOff x="912" y="864"/>
              <a:chExt cx="768" cy="336"/>
            </a:xfrm>
          </p:grpSpPr>
          <p:sp>
            <p:nvSpPr>
              <p:cNvPr id="86" name="Rectangle 58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7" name="Line 59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6" name="Group 60"/>
            <p:cNvGrpSpPr>
              <a:grpSpLocks/>
            </p:cNvGrpSpPr>
            <p:nvPr/>
          </p:nvGrpSpPr>
          <p:grpSpPr bwMode="auto">
            <a:xfrm>
              <a:off x="3536229" y="5626325"/>
              <a:ext cx="830729" cy="271551"/>
              <a:chOff x="912" y="864"/>
              <a:chExt cx="768" cy="336"/>
            </a:xfrm>
          </p:grpSpPr>
          <p:sp>
            <p:nvSpPr>
              <p:cNvPr id="84" name="Rectangle 61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5" name="Line 62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7" name="Group 63"/>
            <p:cNvGrpSpPr>
              <a:grpSpLocks/>
            </p:cNvGrpSpPr>
            <p:nvPr/>
          </p:nvGrpSpPr>
          <p:grpSpPr bwMode="auto">
            <a:xfrm>
              <a:off x="4574639" y="5626325"/>
              <a:ext cx="830729" cy="271551"/>
              <a:chOff x="912" y="864"/>
              <a:chExt cx="768" cy="336"/>
            </a:xfrm>
          </p:grpSpPr>
          <p:sp>
            <p:nvSpPr>
              <p:cNvPr id="82" name="Rectangle 64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3" name="Line 65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8" name="Group 66"/>
            <p:cNvGrpSpPr>
              <a:grpSpLocks/>
            </p:cNvGrpSpPr>
            <p:nvPr/>
          </p:nvGrpSpPr>
          <p:grpSpPr bwMode="auto">
            <a:xfrm>
              <a:off x="2445897" y="6053049"/>
              <a:ext cx="830729" cy="271551"/>
              <a:chOff x="912" y="864"/>
              <a:chExt cx="768" cy="336"/>
            </a:xfrm>
          </p:grpSpPr>
          <p:sp>
            <p:nvSpPr>
              <p:cNvPr id="80" name="Rectangle 67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1" name="Line 68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9" name="Group 69"/>
            <p:cNvGrpSpPr>
              <a:grpSpLocks/>
            </p:cNvGrpSpPr>
            <p:nvPr/>
          </p:nvGrpSpPr>
          <p:grpSpPr bwMode="auto">
            <a:xfrm>
              <a:off x="3536229" y="6053049"/>
              <a:ext cx="830729" cy="271551"/>
              <a:chOff x="912" y="864"/>
              <a:chExt cx="768" cy="336"/>
            </a:xfrm>
          </p:grpSpPr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9" name="Line 71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40" name="Text Box 72"/>
            <p:cNvSpPr txBox="1">
              <a:spLocks noChangeArrowheads="1"/>
            </p:cNvSpPr>
            <p:nvPr/>
          </p:nvSpPr>
          <p:spPr bwMode="auto">
            <a:xfrm>
              <a:off x="1447800" y="5199602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x</a:t>
              </a:r>
            </a:p>
          </p:txBody>
        </p:sp>
        <p:sp>
          <p:nvSpPr>
            <p:cNvPr id="41" name="Text Box 73"/>
            <p:cNvSpPr txBox="1">
              <a:spLocks noChangeArrowheads="1"/>
            </p:cNvSpPr>
            <p:nvPr/>
          </p:nvSpPr>
          <p:spPr bwMode="auto">
            <a:xfrm>
              <a:off x="1447800" y="5587533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y</a:t>
              </a:r>
            </a:p>
          </p:txBody>
        </p:sp>
        <p:sp>
          <p:nvSpPr>
            <p:cNvPr id="42" name="Text Box 74"/>
            <p:cNvSpPr txBox="1">
              <a:spLocks noChangeArrowheads="1"/>
            </p:cNvSpPr>
            <p:nvPr/>
          </p:nvSpPr>
          <p:spPr bwMode="auto">
            <a:xfrm>
              <a:off x="1447800" y="6053049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z</a:t>
              </a:r>
            </a:p>
          </p:txBody>
        </p:sp>
        <p:sp>
          <p:nvSpPr>
            <p:cNvPr id="43" name="Text Box 75"/>
            <p:cNvSpPr txBox="1">
              <a:spLocks noChangeArrowheads="1"/>
            </p:cNvSpPr>
            <p:nvPr/>
          </p:nvSpPr>
          <p:spPr bwMode="auto">
            <a:xfrm>
              <a:off x="2549739" y="5199602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44" name="Text Box 76"/>
            <p:cNvSpPr txBox="1">
              <a:spLocks noChangeArrowheads="1"/>
            </p:cNvSpPr>
            <p:nvPr/>
          </p:nvSpPr>
          <p:spPr bwMode="auto">
            <a:xfrm>
              <a:off x="3588149" y="5199602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45" name="Line 77"/>
            <p:cNvSpPr>
              <a:spLocks noChangeShapeType="1"/>
            </p:cNvSpPr>
            <p:nvPr/>
          </p:nvSpPr>
          <p:spPr bwMode="auto">
            <a:xfrm flipV="1">
              <a:off x="4003514" y="5238396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Line 78"/>
            <p:cNvSpPr>
              <a:spLocks noChangeShapeType="1"/>
            </p:cNvSpPr>
            <p:nvPr/>
          </p:nvSpPr>
          <p:spPr bwMode="auto">
            <a:xfrm>
              <a:off x="3172785" y="5354774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Line 79"/>
            <p:cNvSpPr>
              <a:spLocks noChangeShapeType="1"/>
            </p:cNvSpPr>
            <p:nvPr/>
          </p:nvSpPr>
          <p:spPr bwMode="auto">
            <a:xfrm>
              <a:off x="3172785" y="5781498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Line 80"/>
            <p:cNvSpPr>
              <a:spLocks noChangeShapeType="1"/>
            </p:cNvSpPr>
            <p:nvPr/>
          </p:nvSpPr>
          <p:spPr bwMode="auto">
            <a:xfrm>
              <a:off x="4211196" y="5781498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Text Box 81"/>
            <p:cNvSpPr txBox="1">
              <a:spLocks noChangeArrowheads="1"/>
            </p:cNvSpPr>
            <p:nvPr/>
          </p:nvSpPr>
          <p:spPr bwMode="auto">
            <a:xfrm>
              <a:off x="2549739" y="5626325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5</a:t>
              </a:r>
            </a:p>
          </p:txBody>
        </p:sp>
        <p:sp>
          <p:nvSpPr>
            <p:cNvPr id="50" name="Text Box 82"/>
            <p:cNvSpPr txBox="1">
              <a:spLocks noChangeArrowheads="1"/>
            </p:cNvSpPr>
            <p:nvPr/>
          </p:nvSpPr>
          <p:spPr bwMode="auto">
            <a:xfrm>
              <a:off x="3588149" y="5626325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51" name="Text Box 83"/>
            <p:cNvSpPr txBox="1">
              <a:spLocks noChangeArrowheads="1"/>
            </p:cNvSpPr>
            <p:nvPr/>
          </p:nvSpPr>
          <p:spPr bwMode="auto">
            <a:xfrm>
              <a:off x="4678481" y="5626325"/>
              <a:ext cx="281237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52" name="Line 84"/>
            <p:cNvSpPr>
              <a:spLocks noChangeShapeType="1"/>
            </p:cNvSpPr>
            <p:nvPr/>
          </p:nvSpPr>
          <p:spPr bwMode="auto">
            <a:xfrm flipV="1">
              <a:off x="5041924" y="5665119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3" name="Text Box 85"/>
            <p:cNvSpPr txBox="1">
              <a:spLocks noChangeArrowheads="1"/>
            </p:cNvSpPr>
            <p:nvPr/>
          </p:nvSpPr>
          <p:spPr bwMode="auto">
            <a:xfrm>
              <a:off x="2549739" y="6053049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86"/>
            <p:cNvSpPr txBox="1">
              <a:spLocks noChangeArrowheads="1"/>
            </p:cNvSpPr>
            <p:nvPr/>
          </p:nvSpPr>
          <p:spPr bwMode="auto">
            <a:xfrm>
              <a:off x="3640070" y="6053049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55" name="Line 87"/>
            <p:cNvSpPr>
              <a:spLocks noChangeShapeType="1"/>
            </p:cNvSpPr>
            <p:nvPr/>
          </p:nvSpPr>
          <p:spPr bwMode="auto">
            <a:xfrm>
              <a:off x="3172785" y="6208221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56" name="Group 104"/>
            <p:cNvGrpSpPr>
              <a:grpSpLocks/>
            </p:cNvGrpSpPr>
            <p:nvPr/>
          </p:nvGrpSpPr>
          <p:grpSpPr bwMode="auto">
            <a:xfrm>
              <a:off x="4574639" y="6053049"/>
              <a:ext cx="830729" cy="271551"/>
              <a:chOff x="912" y="864"/>
              <a:chExt cx="768" cy="336"/>
            </a:xfrm>
          </p:grpSpPr>
          <p:sp>
            <p:nvSpPr>
              <p:cNvPr id="76" name="Rectangle 10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" name="Line 10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57" name="Group 107"/>
            <p:cNvGrpSpPr>
              <a:grpSpLocks/>
            </p:cNvGrpSpPr>
            <p:nvPr/>
          </p:nvGrpSpPr>
          <p:grpSpPr bwMode="auto">
            <a:xfrm>
              <a:off x="5664971" y="6053049"/>
              <a:ext cx="830729" cy="271551"/>
              <a:chOff x="912" y="864"/>
              <a:chExt cx="768" cy="336"/>
            </a:xfrm>
          </p:grpSpPr>
          <p:sp>
            <p:nvSpPr>
              <p:cNvPr id="74" name="Rectangle 108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5" name="Line 109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58" name="Group 110"/>
            <p:cNvGrpSpPr>
              <a:grpSpLocks/>
            </p:cNvGrpSpPr>
            <p:nvPr/>
          </p:nvGrpSpPr>
          <p:grpSpPr bwMode="auto">
            <a:xfrm>
              <a:off x="6703382" y="6053049"/>
              <a:ext cx="830729" cy="271551"/>
              <a:chOff x="912" y="864"/>
              <a:chExt cx="768" cy="336"/>
            </a:xfrm>
          </p:grpSpPr>
          <p:sp>
            <p:nvSpPr>
              <p:cNvPr id="72" name="Rectangle 111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59" name="Line 113"/>
            <p:cNvSpPr>
              <a:spLocks noChangeShapeType="1"/>
            </p:cNvSpPr>
            <p:nvPr/>
          </p:nvSpPr>
          <p:spPr bwMode="auto">
            <a:xfrm>
              <a:off x="5301527" y="6208221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0" name="Line 114"/>
            <p:cNvSpPr>
              <a:spLocks noChangeShapeType="1"/>
            </p:cNvSpPr>
            <p:nvPr/>
          </p:nvSpPr>
          <p:spPr bwMode="auto">
            <a:xfrm>
              <a:off x="6339938" y="6208221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" name="Text Box 115"/>
            <p:cNvSpPr txBox="1">
              <a:spLocks noChangeArrowheads="1"/>
            </p:cNvSpPr>
            <p:nvPr/>
          </p:nvSpPr>
          <p:spPr bwMode="auto">
            <a:xfrm>
              <a:off x="4678481" y="6053049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5</a:t>
              </a:r>
            </a:p>
          </p:txBody>
        </p:sp>
        <p:sp>
          <p:nvSpPr>
            <p:cNvPr id="62" name="Text Box 116"/>
            <p:cNvSpPr txBox="1">
              <a:spLocks noChangeArrowheads="1"/>
            </p:cNvSpPr>
            <p:nvPr/>
          </p:nvSpPr>
          <p:spPr bwMode="auto">
            <a:xfrm>
              <a:off x="5716892" y="6053049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63" name="Text Box 117"/>
            <p:cNvSpPr txBox="1">
              <a:spLocks noChangeArrowheads="1"/>
            </p:cNvSpPr>
            <p:nvPr/>
          </p:nvSpPr>
          <p:spPr bwMode="auto">
            <a:xfrm>
              <a:off x="6807223" y="6053049"/>
              <a:ext cx="281237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64" name="Line 118"/>
            <p:cNvSpPr>
              <a:spLocks noChangeShapeType="1"/>
            </p:cNvSpPr>
            <p:nvPr/>
          </p:nvSpPr>
          <p:spPr bwMode="auto">
            <a:xfrm flipV="1">
              <a:off x="7170667" y="6091842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5" name="Line 119"/>
            <p:cNvSpPr>
              <a:spLocks noChangeShapeType="1"/>
            </p:cNvSpPr>
            <p:nvPr/>
          </p:nvSpPr>
          <p:spPr bwMode="auto">
            <a:xfrm>
              <a:off x="4211196" y="6169428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1901036" y="6238765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0" name="Line 45"/>
            <p:cNvSpPr>
              <a:spLocks noChangeShapeType="1"/>
            </p:cNvSpPr>
            <p:nvPr/>
          </p:nvSpPr>
          <p:spPr bwMode="auto">
            <a:xfrm>
              <a:off x="1901036" y="5769180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1901036" y="5346553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74357" y="4648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+mj-lt"/>
              </a:rPr>
              <a:t>or</a:t>
            </a:r>
            <a:endParaRPr lang="en-US" i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898957" y="4114800"/>
            <a:ext cx="1666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j-lt"/>
              </a:rPr>
              <a:t>(can’t tell, </a:t>
            </a:r>
          </a:p>
          <a:p>
            <a:r>
              <a:rPr lang="en-US" b="0" i="1" dirty="0" smtClean="0">
                <a:latin typeface="+mj-lt"/>
              </a:rPr>
              <a:t>but it’s the </a:t>
            </a:r>
          </a:p>
          <a:p>
            <a:r>
              <a:rPr lang="en-US" b="0" i="1" dirty="0" smtClean="0">
                <a:latin typeface="+mj-lt"/>
              </a:rPr>
              <a:t>first one)</a:t>
            </a:r>
            <a:endParaRPr lang="en-US" b="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8164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vs. Imperative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ML, we create aliases all the time without thinking about it because it is </a:t>
            </a:r>
            <a:r>
              <a:rPr lang="en-US" i="1" dirty="0" smtClean="0"/>
              <a:t>impossible</a:t>
            </a:r>
            <a:r>
              <a:rPr lang="en-US" dirty="0" smtClean="0"/>
              <a:t>  to tell where there is aliasing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>
                <a:latin typeface="Courier New" pitchFamily="49" charset="0"/>
              </a:rPr>
              <a:t>tl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is constant time; does not copy rest of the list</a:t>
            </a:r>
          </a:p>
          <a:p>
            <a:pPr lvl="1"/>
            <a:r>
              <a:rPr lang="en-US" dirty="0" smtClean="0"/>
              <a:t>So don’t worry and focus on your algorithm</a:t>
            </a:r>
          </a:p>
          <a:p>
            <a:pPr lvl="1"/>
            <a:endParaRPr lang="en-US" dirty="0"/>
          </a:p>
          <a:p>
            <a:r>
              <a:rPr lang="en-US" dirty="0" smtClean="0"/>
              <a:t>In languages with mutable data (e.g., Java), programmers are </a:t>
            </a:r>
            <a:r>
              <a:rPr lang="en-US" i="1" dirty="0" smtClean="0"/>
              <a:t>obsessed</a:t>
            </a:r>
            <a:r>
              <a:rPr lang="en-US" dirty="0" smtClean="0"/>
              <a:t>  with aliasing and object identity</a:t>
            </a:r>
          </a:p>
          <a:p>
            <a:pPr lvl="1"/>
            <a:r>
              <a:rPr lang="en-US" dirty="0" smtClean="0"/>
              <a:t>They have to be (!) so that subsequent assignments affect the right parts of the program</a:t>
            </a:r>
          </a:p>
          <a:p>
            <a:pPr lvl="1"/>
            <a:r>
              <a:rPr lang="en-US" dirty="0" smtClean="0"/>
              <a:t>Often crucial to make copies in just the right places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Optional</a:t>
            </a:r>
            <a:r>
              <a:rPr lang="en-US" dirty="0" smtClean="0"/>
              <a:t> Java example in next segment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169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58871</TotalTime>
  <Words>541</Words>
  <Application>Microsoft Office PowerPoint</Application>
  <PresentationFormat>On-screen Show (4:3)</PresentationFormat>
  <Paragraphs>106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dan_design_template</vt:lpstr>
      <vt:lpstr>Programming Languages  Dan Grossman </vt:lpstr>
      <vt:lpstr>A valuable non-feature: no mutation</vt:lpstr>
      <vt:lpstr>Cannot tell if you copy</vt:lpstr>
      <vt:lpstr>Suppose we had mutation…</vt:lpstr>
      <vt:lpstr>An even better example</vt:lpstr>
      <vt:lpstr>ML vs. Imperative Languages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810</cp:revision>
  <cp:lastPrinted>2011-09-27T20:26:28Z</cp:lastPrinted>
  <dcterms:created xsi:type="dcterms:W3CDTF">2009-03-13T20:43:19Z</dcterms:created>
  <dcterms:modified xsi:type="dcterms:W3CDTF">2016-06-27T22:41:37Z</dcterms:modified>
</cp:coreProperties>
</file>