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934200" cy="9220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5" d="100"/>
          <a:sy n="105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781800" cy="1219200"/>
          </a:xfrm>
        </p:spPr>
        <p:txBody>
          <a:bodyPr/>
          <a:lstStyle/>
          <a:p>
            <a:r>
              <a:rPr lang="en-US" sz="2400" dirty="0" smtClean="0"/>
              <a:t>Optional: Java Mutation Bug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vs. Imperative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ML, we create aliases all the time without thinking about it because it is </a:t>
            </a:r>
            <a:r>
              <a:rPr lang="en-US" i="1" dirty="0" smtClean="0"/>
              <a:t>impossible</a:t>
            </a:r>
            <a:r>
              <a:rPr lang="en-US" dirty="0" smtClean="0"/>
              <a:t> to tell where there is aliasing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 smtClean="0">
                <a:latin typeface="Courier New" pitchFamily="49" charset="0"/>
              </a:rPr>
              <a:t>tl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is constant time; does not copy rest of the list</a:t>
            </a:r>
          </a:p>
          <a:p>
            <a:pPr lvl="1"/>
            <a:r>
              <a:rPr lang="en-US" dirty="0" smtClean="0"/>
              <a:t>So don’t worry and focus on your algorithm</a:t>
            </a:r>
          </a:p>
          <a:p>
            <a:pPr lvl="1"/>
            <a:endParaRPr lang="en-US" dirty="0"/>
          </a:p>
          <a:p>
            <a:r>
              <a:rPr lang="en-US" dirty="0" smtClean="0"/>
              <a:t>In languages with mutable data (e.g., Java), programmers are </a:t>
            </a:r>
            <a:r>
              <a:rPr lang="en-US" i="1" dirty="0" smtClean="0"/>
              <a:t>obsessed</a:t>
            </a:r>
            <a:r>
              <a:rPr lang="en-US" dirty="0" smtClean="0"/>
              <a:t> with aliasing and object identity</a:t>
            </a:r>
          </a:p>
          <a:p>
            <a:pPr lvl="1"/>
            <a:r>
              <a:rPr lang="en-US" dirty="0" smtClean="0"/>
              <a:t>They have to be (!) so that subsequent assignments affect the right parts of the program</a:t>
            </a:r>
          </a:p>
          <a:p>
            <a:pPr lvl="1"/>
            <a:r>
              <a:rPr lang="en-US" dirty="0" smtClean="0"/>
              <a:t>Often crucial to make copies in just the right places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Optional</a:t>
            </a:r>
            <a:r>
              <a:rPr lang="en-US" dirty="0" smtClean="0"/>
              <a:t> Java example…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8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security nightmare (bad code)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219200"/>
            <a:ext cx="8305800" cy="510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ProtectedResource</a:t>
            </a:r>
            <a:r>
              <a:rPr lang="en-US" sz="2000" kern="0" dirty="0">
                <a:latin typeface="Courier New" pitchFamily="49" charset="0"/>
              </a:rPr>
              <a:t>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kern="0" dirty="0">
                <a:latin typeface="Courier New" pitchFamily="49" charset="0"/>
              </a:rPr>
              <a:t>Resource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theResource</a:t>
            </a:r>
            <a:r>
              <a:rPr lang="en-US" sz="2000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private </a:t>
            </a:r>
            <a:r>
              <a:rPr lang="en-US" sz="2000" kern="0" dirty="0">
                <a:latin typeface="Courier New" pitchFamily="49" charset="0"/>
              </a:rPr>
              <a:t>String[]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allowedUsers</a:t>
            </a:r>
            <a:r>
              <a:rPr lang="en-US" sz="2000" kern="0" dirty="0">
                <a:latin typeface="Courier New" pitchFamily="49" charset="0"/>
              </a:rPr>
              <a:t> = ...;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  <a:r>
              <a:rPr lang="en-US" sz="2000" kern="0" dirty="0">
                <a:latin typeface="Courier New" pitchFamily="49" charset="0"/>
              </a:rPr>
              <a:t>[]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return </a:t>
            </a:r>
            <a:r>
              <a:rPr lang="en-US" sz="2000" kern="0" dirty="0" err="1">
                <a:latin typeface="Courier New" pitchFamily="49" charset="0"/>
              </a:rPr>
              <a:t>allowedUsers</a:t>
            </a:r>
            <a:r>
              <a:rPr lang="en-US" sz="2000" kern="0" dirty="0" smtClean="0">
                <a:latin typeface="Courier New" pitchFamily="49" charset="0"/>
              </a:rPr>
              <a:t>;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String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currentUser</a:t>
            </a:r>
            <a:r>
              <a:rPr lang="en-US" sz="2000" kern="0" dirty="0">
                <a:latin typeface="Courier New" pitchFamily="49" charset="0"/>
              </a:rPr>
              <a:t>() { ...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public void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useTheResource</a:t>
            </a:r>
            <a:r>
              <a:rPr lang="en-US" sz="2000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for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=0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; </a:t>
            </a:r>
            <a:r>
              <a:rPr lang="en-US" sz="2000" kern="0" dirty="0" err="1"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 &lt; </a:t>
            </a:r>
            <a:r>
              <a:rPr lang="en-US" sz="2000" kern="0" dirty="0" err="1">
                <a:latin typeface="Courier New" pitchFamily="49" charset="0"/>
              </a:rPr>
              <a:t>allowedUsers.length</a:t>
            </a:r>
            <a:r>
              <a:rPr lang="en-US" sz="2000" kern="0" dirty="0">
                <a:latin typeface="Courier New" pitchFamily="49" charset="0"/>
              </a:rPr>
              <a:t>; </a:t>
            </a:r>
            <a:r>
              <a:rPr lang="en-US" sz="2000" kern="0" dirty="0" err="1"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++)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currentUser</a:t>
            </a:r>
            <a:r>
              <a:rPr lang="en-US" sz="2000" kern="0" dirty="0">
                <a:latin typeface="Courier New" pitchFamily="49" charset="0"/>
              </a:rPr>
              <a:t>().equals(</a:t>
            </a:r>
            <a:r>
              <a:rPr lang="en-US" sz="2000" kern="0" dirty="0" err="1">
                <a:latin typeface="Courier New" pitchFamily="49" charset="0"/>
              </a:rPr>
              <a:t>allowedUsers</a:t>
            </a:r>
            <a:r>
              <a:rPr lang="en-US" sz="2000" kern="0" dirty="0">
                <a:latin typeface="Courier New" pitchFamily="49" charset="0"/>
              </a:rPr>
              <a:t>[</a:t>
            </a:r>
            <a:r>
              <a:rPr lang="en-US" sz="2000" kern="0" dirty="0" err="1">
                <a:latin typeface="Courier New" pitchFamily="49" charset="0"/>
              </a:rPr>
              <a:t>i</a:t>
            </a:r>
            <a:r>
              <a:rPr lang="en-US" sz="2000" kern="0" dirty="0">
                <a:latin typeface="Courier New" pitchFamily="49" charset="0"/>
              </a:rPr>
              <a:t>]))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     ...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//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access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allowed: use it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 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return</a:t>
            </a:r>
            <a:r>
              <a:rPr lang="en-US" sz="2000" kern="0" dirty="0" smtClean="0">
                <a:latin typeface="Courier New" pitchFamily="49" charset="0"/>
              </a:rPr>
              <a:t>;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  throw new </a:t>
            </a:r>
            <a:r>
              <a:rPr lang="en-US" sz="2000" kern="0" dirty="0" err="1" smtClean="0">
                <a:latin typeface="Courier New" pitchFamily="49" charset="0"/>
              </a:rPr>
              <a:t>IllegalAccessException</a:t>
            </a:r>
            <a:r>
              <a:rPr lang="en-US" sz="2000" kern="0" dirty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}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461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to make copies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3657600"/>
            <a:ext cx="59436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public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  <a:r>
              <a:rPr lang="en-US" sz="2000" kern="0" dirty="0">
                <a:latin typeface="Courier New" pitchFamily="49" charset="0"/>
              </a:rPr>
              <a:t>[]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getAllowedUsers</a:t>
            </a:r>
            <a:r>
              <a:rPr lang="en-US" sz="2000" kern="0" dirty="0">
                <a:latin typeface="Courier New" pitchFamily="49" charset="0"/>
              </a:rPr>
              <a:t>() {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solidFill>
                  <a:srgbClr val="7030A0"/>
                </a:solidFill>
                <a:latin typeface="Courier New" pitchFamily="49" charset="0"/>
              </a:rPr>
              <a:t>   … return a copy of </a:t>
            </a:r>
            <a:r>
              <a:rPr lang="en-US" sz="2000" i="1" kern="0" dirty="0" err="1" smtClean="0">
                <a:solidFill>
                  <a:srgbClr val="7030A0"/>
                </a:solidFill>
                <a:latin typeface="Courier New" pitchFamily="49" charset="0"/>
              </a:rPr>
              <a:t>allowedUsers</a:t>
            </a:r>
            <a:r>
              <a:rPr lang="en-US" sz="2000" i="1" kern="0" dirty="0" smtClean="0">
                <a:solidFill>
                  <a:srgbClr val="7030A0"/>
                </a:solidFill>
                <a:latin typeface="Courier New" pitchFamily="49" charset="0"/>
              </a:rPr>
              <a:t> …</a:t>
            </a:r>
            <a:endParaRPr lang="en-US" sz="2000" i="1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}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772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fix: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2954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The problem:</a:t>
            </a:r>
            <a:endParaRPr lang="en-US" b="0" dirty="0"/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1981200"/>
            <a:ext cx="65532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latin typeface="Courier New" pitchFamily="49" charset="0"/>
              </a:rPr>
              <a:t>p.getAllowedUsers</a:t>
            </a:r>
            <a:r>
              <a:rPr lang="en-US" sz="2000" kern="0" dirty="0" smtClean="0">
                <a:latin typeface="Courier New" pitchFamily="49" charset="0"/>
              </a:rPr>
              <a:t>()[0] = </a:t>
            </a:r>
            <a:r>
              <a:rPr lang="en-US" sz="2000" kern="0" dirty="0" err="1" smtClean="0">
                <a:latin typeface="Courier New" pitchFamily="49" charset="0"/>
              </a:rPr>
              <a:t>p.currentUser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latin typeface="Courier New" pitchFamily="49" charset="0"/>
              </a:rPr>
              <a:t>p.useTheResource</a:t>
            </a:r>
            <a:r>
              <a:rPr lang="en-US" sz="2000" kern="0" dirty="0" smtClean="0">
                <a:latin typeface="Courier New" pitchFamily="49" charset="0"/>
              </a:rPr>
              <a:t>();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62000" y="51816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Reference (alias) vs. copy doesn’t matter if code is immutable!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26193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57807</TotalTime>
  <Words>265</Words>
  <Application>Microsoft Office PowerPoint</Application>
  <PresentationFormat>On-screen Show (4:3)</PresentationFormat>
  <Paragraphs>45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dan_design_template</vt:lpstr>
      <vt:lpstr>Programming Languages  Dan Grossman </vt:lpstr>
      <vt:lpstr>ML vs. Imperative Languages</vt:lpstr>
      <vt:lpstr>Java security nightmare (bad code)</vt:lpstr>
      <vt:lpstr>Have to make copies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812</cp:revision>
  <cp:lastPrinted>2011-09-27T20:26:28Z</cp:lastPrinted>
  <dcterms:created xsi:type="dcterms:W3CDTF">2009-03-13T20:43:19Z</dcterms:created>
  <dcterms:modified xsi:type="dcterms:W3CDTF">2016-06-27T22:42:11Z</dcterms:modified>
</cp:coreProperties>
</file>