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0" r:id="rId3"/>
    <p:sldId id="261" r:id="rId4"/>
    <p:sldId id="275" r:id="rId5"/>
    <p:sldId id="259" r:id="rId6"/>
    <p:sldId id="271" r:id="rId7"/>
    <p:sldId id="262" r:id="rId8"/>
    <p:sldId id="263" r:id="rId9"/>
    <p:sldId id="264" r:id="rId10"/>
    <p:sldId id="276" r:id="rId11"/>
    <p:sldId id="265" r:id="rId12"/>
    <p:sldId id="277" r:id="rId13"/>
    <p:sldId id="278" r:id="rId14"/>
    <p:sldId id="279" r:id="rId15"/>
    <p:sldId id="280" r:id="rId16"/>
    <p:sldId id="266" r:id="rId17"/>
    <p:sldId id="269" r:id="rId18"/>
    <p:sldId id="267" r:id="rId19"/>
    <p:sldId id="281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E8466-8255-414A-9B1E-669826FDE37F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F1359-6C8A-4E36-8EED-25C687F6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8368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215D-EBC4-4210-A737-C033A6B4F4C2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55D5E-4DA9-4B81-B240-93DDCBF75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613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55D5E-4DA9-4B81-B240-93DDCBF7537D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2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0D4B-00B8-4046-9F29-0F0D95439AEA}" type="datetime1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 Name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64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2F7-E68D-46F3-89FD-96E2582E47C1}" type="datetime1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 Name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oogle Shape;255;p38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8147124" y="6209778"/>
            <a:ext cx="516255" cy="5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DD78-26C8-461B-9505-97DFF3A6012A}" type="datetime1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 Name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oogle Shape;255;p38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8147124" y="6209778"/>
            <a:ext cx="516255" cy="5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115A-3463-4AED-AF29-ED3024BA9ADB}" type="datetime1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 Name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oogle Shape;255;p38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8147124" y="6209778"/>
            <a:ext cx="516255" cy="5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73C8-C284-4542-B9E9-B0B38632B5E6}" type="datetime1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 Name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oogle Shape;255;p38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8147124" y="6209778"/>
            <a:ext cx="516255" cy="5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2B7C-5EDA-4DB2-9F6C-755D9F0DB457}" type="datetime1">
              <a:rPr lang="en-US" smtClean="0"/>
              <a:t>22-Apr-19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 Name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oogle Shape;255;p38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8147124" y="6209778"/>
            <a:ext cx="516255" cy="5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E2A5-AC29-45C7-A211-BA9C5C8DB3FC}" type="datetime1">
              <a:rPr lang="en-US" smtClean="0"/>
              <a:t>22-Apr-19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 Name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oogle Shape;255;p38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8147124" y="6209778"/>
            <a:ext cx="516255" cy="5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CC9D-71E8-413E-BF08-46367A0F5778}" type="datetime1">
              <a:rPr lang="en-US" smtClean="0"/>
              <a:t>22-Apr-19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 Name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oogle Shape;255;p38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8147124" y="6209778"/>
            <a:ext cx="516255" cy="5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9F8-99FD-4273-9058-09BCF5B50C85}" type="datetime1">
              <a:rPr lang="en-US" smtClean="0"/>
              <a:t>22-Apr-19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 Name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Google Shape;255;p38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8147124" y="6209778"/>
            <a:ext cx="516255" cy="5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D3A1-55A7-47DC-85EB-623ECF59B4AD}" type="datetime1">
              <a:rPr lang="en-US" smtClean="0"/>
              <a:t>22-Apr-19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 Name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oogle Shape;255;p38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8147124" y="6209778"/>
            <a:ext cx="516255" cy="5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758D-86B3-49F9-B9F3-D90B60BA1B47}" type="datetime1">
              <a:rPr lang="en-US" smtClean="0"/>
              <a:t>22-Apr-19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title Name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oogle Shape;255;p38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8147124" y="6209778"/>
            <a:ext cx="516255" cy="5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A4F9-839A-4728-A1FB-2E2A611A0186}" type="datetime1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title Name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4.03155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1116"/>
            <a:ext cx="6400800" cy="141668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St. Francis Institute of Technology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Department of Computer Engineering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Mini Project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VI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975" y="1981200"/>
            <a:ext cx="8531225" cy="8239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Analysis of scanned prescriptions</a:t>
            </a:r>
          </a:p>
          <a:p>
            <a:endParaRPr lang="en-US" dirty="0"/>
          </a:p>
        </p:txBody>
      </p:sp>
      <p:sp>
        <p:nvSpPr>
          <p:cNvPr id="4" name="AutoShape 2" descr="Image result for sfi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sfi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sfit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sfit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239;p37"/>
          <p:cNvSpPr txBox="1">
            <a:spLocks/>
          </p:cNvSpPr>
          <p:nvPr/>
        </p:nvSpPr>
        <p:spPr>
          <a:xfrm>
            <a:off x="1447800" y="3214700"/>
            <a:ext cx="6705600" cy="332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GB" sz="2400" b="1" dirty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  <a:sym typeface="Libre Baskerville" panose="02000000000000000000"/>
              </a:rPr>
              <a:t>Group </a:t>
            </a:r>
            <a:r>
              <a:rPr lang="en-GB" sz="2400" b="1" dirty="0" smtClean="0">
                <a:solidFill>
                  <a:srgbClr val="0070C0"/>
                </a:solidFill>
                <a:latin typeface="Times New Roman" pitchFamily="18" charset="0"/>
                <a:ea typeface="+mj-ea"/>
                <a:cs typeface="Times New Roman" pitchFamily="18" charset="0"/>
                <a:sym typeface="Libre Baskerville" panose="02000000000000000000"/>
              </a:rPr>
              <a:t>Members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SzPts val="2210"/>
              <a:buFont typeface="Noto Sans Symbols"/>
              <a:buNone/>
            </a:pPr>
            <a:endParaRPr lang="en-GB" sz="2400" b="1" dirty="0" smtClean="0">
              <a:solidFill>
                <a:srgbClr val="0070C0"/>
              </a:solidFill>
              <a:latin typeface="Times New Roman" pitchFamily="18" charset="0"/>
              <a:ea typeface="+mj-ea"/>
              <a:cs typeface="Times New Roman" pitchFamily="18" charset="0"/>
              <a:sym typeface="Libre Baskerville" panose="02000000000000000000"/>
            </a:endParaRPr>
          </a:p>
          <a:p>
            <a:pPr>
              <a:spcBef>
                <a:spcPts val="580"/>
              </a:spcBef>
              <a:buClr>
                <a:schemeClr val="accent1"/>
              </a:buClr>
              <a:buSzPts val="2210"/>
              <a:buFont typeface="Noto Sans Symbols"/>
              <a:buNone/>
            </a:pPr>
            <a:endParaRPr lang="en-GB" sz="2600" i="1" dirty="0" smtClean="0">
              <a:solidFill>
                <a:schemeClr val="dk2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  <a:p>
            <a:pPr>
              <a:spcBef>
                <a:spcPts val="580"/>
              </a:spcBef>
              <a:buClr>
                <a:schemeClr val="accent1"/>
              </a:buClr>
              <a:buSzPts val="2210"/>
              <a:buFont typeface="Noto Sans Symbols"/>
              <a:buNone/>
            </a:pPr>
            <a:endParaRPr lang="en-GB" sz="2600" i="1" dirty="0" smtClean="0">
              <a:solidFill>
                <a:schemeClr val="dk2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  <a:p>
            <a:pPr>
              <a:spcBef>
                <a:spcPts val="580"/>
              </a:spcBef>
              <a:buClr>
                <a:schemeClr val="accent1"/>
              </a:buClr>
              <a:buSzPts val="2210"/>
              <a:buFont typeface="Noto Sans Symbols"/>
              <a:buNone/>
            </a:pPr>
            <a:endParaRPr lang="en-GB" sz="2600" i="1" dirty="0" smtClean="0">
              <a:solidFill>
                <a:schemeClr val="dk2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  <a:p>
            <a:pPr>
              <a:spcBef>
                <a:spcPts val="580"/>
              </a:spcBef>
              <a:buClr>
                <a:schemeClr val="accent1"/>
              </a:buClr>
              <a:buSzPts val="2210"/>
              <a:buFont typeface="Noto Sans Symbols"/>
              <a:buNone/>
            </a:pPr>
            <a:endParaRPr lang="en-GB" sz="2600" i="1" dirty="0">
              <a:solidFill>
                <a:schemeClr val="dk2"/>
              </a:solidFill>
              <a:latin typeface="Libre Baskerville" panose="02000000000000000000"/>
              <a:ea typeface="Libre Baskerville" panose="02000000000000000000"/>
              <a:cs typeface="Libre Baskerville" panose="02000000000000000000"/>
              <a:sym typeface="Libre Baskerville" panose="0200000000000000000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35343"/>
              </p:ext>
            </p:extLst>
          </p:nvPr>
        </p:nvGraphicFramePr>
        <p:xfrm>
          <a:off x="2286000" y="3962400"/>
          <a:ext cx="5105400" cy="1913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Name of Student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Class-Roll No.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957">
                <a:tc>
                  <a:txBody>
                    <a:bodyPr/>
                    <a:lstStyle/>
                    <a:p>
                      <a:r>
                        <a:rPr lang="en-US" dirty="0" smtClean="0"/>
                        <a:t>SITANSHU KUSHWAHA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TE CMPN A-37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197">
                <a:tc>
                  <a:txBody>
                    <a:bodyPr/>
                    <a:lstStyle/>
                    <a:p>
                      <a:r>
                        <a:rPr lang="en-US" dirty="0" smtClean="0"/>
                        <a:t>NISHA LADHE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TE CMPN A-38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017">
                <a:tc>
                  <a:txBody>
                    <a:bodyPr/>
                    <a:lstStyle/>
                    <a:p>
                      <a:r>
                        <a:rPr lang="en-US" dirty="0" smtClean="0"/>
                        <a:t>VINIT MASRANI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TE CMPN A-42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8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1000"/>
            <a:ext cx="7886700" cy="4208180"/>
          </a:xfrm>
        </p:spPr>
        <p:txBody>
          <a:bodyPr/>
          <a:lstStyle/>
          <a:p>
            <a:r>
              <a:rPr lang="en-IN" dirty="0" smtClean="0"/>
              <a:t>Dataset Length : 572 images</a:t>
            </a:r>
          </a:p>
          <a:p>
            <a:r>
              <a:rPr lang="en-IN" dirty="0" smtClean="0"/>
              <a:t>Dimensions : 59 * 199</a:t>
            </a:r>
          </a:p>
          <a:p>
            <a:r>
              <a:rPr lang="en-IN" dirty="0" smtClean="0"/>
              <a:t>Training Data Length : 515</a:t>
            </a:r>
          </a:p>
          <a:p>
            <a:r>
              <a:rPr lang="en-IN" dirty="0" smtClean="0"/>
              <a:t>Testing Data Length : 57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75" y="3048000"/>
            <a:ext cx="4603025" cy="27516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400800"/>
            <a:ext cx="5566130" cy="365792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9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Algorithm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/>
              <a:t>EAST(</a:t>
            </a:r>
            <a:r>
              <a:rPr lang="en-US" b="1" dirty="0"/>
              <a:t>E</a:t>
            </a:r>
            <a:r>
              <a:rPr lang="en-US" dirty="0"/>
              <a:t>fficient and </a:t>
            </a:r>
            <a:r>
              <a:rPr lang="en-US" b="1" dirty="0"/>
              <a:t>A</a:t>
            </a:r>
            <a:r>
              <a:rPr lang="en-US" dirty="0"/>
              <a:t>ccurate </a:t>
            </a:r>
            <a:r>
              <a:rPr lang="en-US" b="1" dirty="0"/>
              <a:t>S</a:t>
            </a:r>
            <a:r>
              <a:rPr lang="en-US" dirty="0"/>
              <a:t>cene </a:t>
            </a:r>
            <a:r>
              <a:rPr lang="en-US" b="1" dirty="0"/>
              <a:t>T</a:t>
            </a:r>
            <a:r>
              <a:rPr lang="en-US" dirty="0"/>
              <a:t>ext)</a:t>
            </a:r>
          </a:p>
          <a:p>
            <a:r>
              <a:rPr lang="en-US" dirty="0"/>
              <a:t>CNN (Convolution Neural Networks)</a:t>
            </a:r>
            <a:endParaRPr lang="en-IN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3097-0DB1-4C6F-BE79-75AB1924B938}" type="datetime1">
              <a:rPr lang="en-US" smtClean="0"/>
              <a:t>22-Apr-19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of scanned prescriptions</a:t>
            </a:r>
          </a:p>
        </p:txBody>
      </p:sp>
    </p:spTree>
    <p:extLst>
      <p:ext uri="{BB962C8B-B14F-4D97-AF65-F5344CB8AC3E}">
        <p14:creationId xmlns:p14="http://schemas.microsoft.com/office/powerpoint/2010/main" val="36868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EAST(</a:t>
            </a:r>
            <a:r>
              <a:rPr lang="en-US" sz="3600" b="1" dirty="0"/>
              <a:t>E</a:t>
            </a:r>
            <a:r>
              <a:rPr lang="en-US" sz="3600" dirty="0"/>
              <a:t>fficient and </a:t>
            </a:r>
            <a:r>
              <a:rPr lang="en-US" sz="3600" b="1" dirty="0"/>
              <a:t>A</a:t>
            </a:r>
            <a:r>
              <a:rPr lang="en-US" sz="3600" dirty="0"/>
              <a:t>ccurate </a:t>
            </a:r>
            <a:r>
              <a:rPr lang="en-US" sz="3600" b="1" dirty="0"/>
              <a:t>S</a:t>
            </a:r>
            <a:r>
              <a:rPr lang="en-US" sz="3600" dirty="0"/>
              <a:t>cene </a:t>
            </a:r>
            <a:r>
              <a:rPr lang="en-US" sz="3600" b="1" dirty="0"/>
              <a:t>T</a:t>
            </a:r>
            <a:r>
              <a:rPr lang="en-US" sz="3600" dirty="0"/>
              <a:t>ext)</a:t>
            </a:r>
            <a:r>
              <a:rPr lang="en-IN" sz="3600" dirty="0"/>
              <a:t/>
            </a:r>
            <a:br>
              <a:rPr lang="en-IN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 Efficient accurate scene text detector) is a simple yet powerful approach for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detection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Using a specialized network.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limited only to text detection (not actual recognition) 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is actually a version of the well known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good for detecting features that may vary in size.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underlying feed forward “stem” of this network may very.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allows two types of outputs rotated bounding boxes: either a standard bounding box with a rotation angle (2X2+1 parameters) or “quadrangle” which is merely a rotated bounding box with coordinates of all vertices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115A-3463-4AED-AF29-ED3024BA9ADB}" type="datetime1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of scanned </a:t>
            </a:r>
            <a:r>
              <a:rPr lang="en-US" dirty="0" smtClean="0"/>
              <a:t>prescriptions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EAST(</a:t>
            </a:r>
            <a:r>
              <a:rPr lang="en-US" sz="3600" b="1" dirty="0"/>
              <a:t>E</a:t>
            </a:r>
            <a:r>
              <a:rPr lang="en-US" sz="3600" dirty="0"/>
              <a:t>fficient and </a:t>
            </a:r>
            <a:r>
              <a:rPr lang="en-US" sz="3600" b="1" dirty="0"/>
              <a:t>A</a:t>
            </a:r>
            <a:r>
              <a:rPr lang="en-US" sz="3600" dirty="0"/>
              <a:t>ccurate </a:t>
            </a:r>
            <a:r>
              <a:rPr lang="en-US" sz="3600" b="1" dirty="0"/>
              <a:t>S</a:t>
            </a:r>
            <a:r>
              <a:rPr lang="en-US" sz="3600" dirty="0"/>
              <a:t>cene </a:t>
            </a:r>
            <a:r>
              <a:rPr lang="en-US" sz="3600" b="1" dirty="0"/>
              <a:t>T</a:t>
            </a:r>
            <a:r>
              <a:rPr lang="en-US" sz="3600" dirty="0"/>
              <a:t>ext)</a:t>
            </a:r>
            <a:r>
              <a:rPr lang="en-IN" sz="3600" dirty="0"/>
              <a:t/>
            </a:r>
            <a:br>
              <a:rPr lang="en-IN" sz="3600" dirty="0"/>
            </a:b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115A-3463-4AED-AF29-ED3024BA9ADB}" type="datetime1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of scanned </a:t>
            </a:r>
            <a:r>
              <a:rPr lang="en-US" dirty="0" smtClean="0"/>
              <a:t>prescriptions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2" descr="opencv_text_detection_east.jpg (600Ã603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478" y="866920"/>
            <a:ext cx="5375922" cy="540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71"/>
            <a:ext cx="8229600" cy="1143000"/>
          </a:xfrm>
        </p:spPr>
        <p:txBody>
          <a:bodyPr>
            <a:noAutofit/>
          </a:bodyPr>
          <a:lstStyle/>
          <a:p>
            <a:r>
              <a:rPr lang="en-IN" sz="3200" dirty="0"/>
              <a:t>CNN (Convolution Neural Networks)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consists of an input and output layer, as well as multiple hidden layer.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uses: -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sz="2000" dirty="0"/>
              <a:t>The first hidden layer is a convolutional layer called a Convolution2D. The layer has 32 feature maps, which with the size of 5×5 and a rectifier activation function</a:t>
            </a:r>
            <a:r>
              <a:rPr lang="en-IN" sz="2000" dirty="0" smtClean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sz="2000" dirty="0"/>
              <a:t>Next we define a pooling layer that takes the max called MaxPooling2D. It is configured with a pool size of 2×2.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sz="2000" dirty="0"/>
              <a:t>The next layer is a regularization layer using dropout called Dropout</a:t>
            </a:r>
            <a:r>
              <a:rPr lang="en-IN" sz="2000" dirty="0" smtClean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sz="2000" dirty="0"/>
              <a:t>Next is a layer that converts the 2D matrix data to a vector called Flatten</a:t>
            </a:r>
            <a:r>
              <a:rPr lang="en-IN" sz="2000" dirty="0" smtClean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sz="2000" dirty="0"/>
              <a:t>Next a fully connected layer with 128 neurons and rectifier activation function.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sz="2000" dirty="0"/>
              <a:t>Finally, the output layer has 10 neurons for the 10 classes and a </a:t>
            </a:r>
            <a:r>
              <a:rPr lang="en-IN" sz="2000" dirty="0" err="1"/>
              <a:t>softmax</a:t>
            </a:r>
            <a:r>
              <a:rPr lang="en-IN" sz="2000" dirty="0"/>
              <a:t> activation </a:t>
            </a:r>
            <a:r>
              <a:rPr lang="en-IN" sz="2000" dirty="0" smtClean="0"/>
              <a:t>function.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115A-3463-4AED-AF29-ED3024BA9ADB}" type="datetime1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of scanned prescriptions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CNN (Convolution Neural Networks)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115A-3463-4AED-AF29-ED3024BA9ADB}" type="datetime1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of scanned </a:t>
            </a:r>
            <a:r>
              <a:rPr lang="en-US" dirty="0" smtClean="0"/>
              <a:t>prescriptions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Image result for cnn for mni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49" y="1828800"/>
            <a:ext cx="7454901" cy="326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Working demo along with 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validation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C1CF-B249-48FD-AF8D-BC3FE7FB0471}" type="datetime1">
              <a:rPr lang="en-US" smtClean="0"/>
              <a:t>22-Apr-19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of scanned </a:t>
            </a:r>
            <a:r>
              <a:rPr lang="en-US" dirty="0" smtClean="0"/>
              <a:t>prescriptions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0013"/>
            <a:ext cx="8229600" cy="4756150"/>
          </a:xfrm>
        </p:spPr>
        <p:txBody>
          <a:bodyPr/>
          <a:lstStyle/>
          <a:p>
            <a:pPr algn="ctr"/>
            <a:r>
              <a:rPr lang="en-US" dirty="0" smtClean="0"/>
              <a:t>INPUTS</a:t>
            </a:r>
          </a:p>
          <a:p>
            <a:r>
              <a:rPr lang="en-US" dirty="0" smtClean="0"/>
              <a:t>Text Detection			Text Recognition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3014"/>
            <a:ext cx="2971800" cy="3613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513013"/>
            <a:ext cx="5076825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Results consolidated/Analysis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Our current accuracy is 56.2 %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115A-3463-4AED-AF29-ED3024BA9ADB}" type="datetime1">
              <a:rPr lang="en-US" smtClean="0"/>
              <a:t>22-Apr-19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of scanned prescriptions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ts val="580"/>
              </a:spcBef>
            </a:pPr>
            <a:r>
              <a:rPr lang="en-US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Thus with the help of large and dense Convolution Neural Networks (CNNs) we have got accuracy of 56.2%.</a:t>
            </a:r>
          </a:p>
          <a:p>
            <a:pPr algn="just"/>
            <a:r>
              <a:rPr lang="en-US" dirty="0" smtClean="0"/>
              <a:t>Doctor’s handwriting is not readable by common people and our model will detect it and store in dataset where people can easily see what doctor prescribes.</a:t>
            </a:r>
          </a:p>
          <a:p>
            <a:pPr algn="just"/>
            <a:r>
              <a:rPr lang="en-US" dirty="0" smtClean="0"/>
              <a:t>It will eliminate the mistakes which may happen due to mis</a:t>
            </a:r>
            <a:r>
              <a:rPr lang="en-US" dirty="0" smtClean="0"/>
              <a:t>interpretation of doctor handwriting.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DB3C-CA75-4056-94C7-DA4B8684A6CB}" type="datetime1">
              <a:rPr lang="en-US" smtClean="0"/>
              <a:t>22-Apr-19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of scanned prescriptions</a:t>
            </a:r>
          </a:p>
        </p:txBody>
      </p:sp>
    </p:spTree>
    <p:extLst>
      <p:ext uri="{BB962C8B-B14F-4D97-AF65-F5344CB8AC3E}">
        <p14:creationId xmlns:p14="http://schemas.microsoft.com/office/powerpoint/2010/main" val="20844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ts val="580"/>
              </a:spcBef>
            </a:pPr>
            <a:r>
              <a:rPr lang="en-IN" dirty="0"/>
              <a:t>Limitations and 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en-IN" sz="2400" dirty="0"/>
              <a:t>Needs predefined bag of words(Medicines)</a:t>
            </a:r>
          </a:p>
          <a:p>
            <a:pPr algn="just"/>
            <a:r>
              <a:rPr lang="en-IN" sz="2400" dirty="0"/>
              <a:t>Fails on slanted text</a:t>
            </a:r>
          </a:p>
          <a:p>
            <a:pPr algn="just"/>
            <a:r>
              <a:rPr lang="en-IN" sz="2400" dirty="0"/>
              <a:t>No systematic structure available to perform analysis of result</a:t>
            </a:r>
          </a:p>
          <a:p>
            <a:pPr marL="0" indent="0" algn="just"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DB3C-CA75-4056-94C7-DA4B8684A6CB}" type="datetime1">
              <a:rPr lang="en-US" smtClean="0"/>
              <a:t>22-Apr-19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of scanned prescriptions</a:t>
            </a:r>
          </a:p>
        </p:txBody>
      </p:sp>
    </p:spTree>
    <p:extLst>
      <p:ext uri="{BB962C8B-B14F-4D97-AF65-F5344CB8AC3E}">
        <p14:creationId xmlns:p14="http://schemas.microsoft.com/office/powerpoint/2010/main" val="31417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92162"/>
          </a:xfrm>
        </p:spPr>
        <p:txBody>
          <a:bodyPr/>
          <a:lstStyle/>
          <a:p>
            <a:r>
              <a:rPr lang="en-GB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105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ts val="2210"/>
              <a:buFont typeface="Times New Roman" panose="02020603050405020304"/>
              <a:buChar char="●"/>
            </a:pPr>
            <a:r>
              <a:rPr lang="en-US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 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ts val="2210"/>
              <a:buFont typeface="Times New Roman" panose="02020603050405020304"/>
              <a:buChar char="●"/>
            </a:pPr>
            <a:r>
              <a:rPr lang="en-US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ts val="2210"/>
              <a:buFont typeface="Times New Roman" panose="02020603050405020304"/>
              <a:buChar char="●"/>
            </a:pPr>
            <a:r>
              <a:rPr lang="en-US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Statement</a:t>
            </a:r>
          </a:p>
          <a:p>
            <a:pPr marL="674370" lvl="1" indent="-274320">
              <a:spcBef>
                <a:spcPts val="580"/>
              </a:spcBef>
              <a:buClr>
                <a:schemeClr val="accent1"/>
              </a:buClr>
              <a:buSzPts val="2210"/>
              <a:buFont typeface="Times New Roman" panose="02020603050405020304"/>
              <a:buChar char="●"/>
            </a:pPr>
            <a:r>
              <a:rPr lang="en-US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Solution</a:t>
            </a:r>
            <a:endParaRPr lang="en-US" dirty="0" smtClean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ts val="2210"/>
              <a:buFont typeface="Times New Roman" panose="02020603050405020304"/>
              <a:buChar char="●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 flow </a:t>
            </a:r>
            <a:r>
              <a:rPr lang="en-US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 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and Block Diagram</a:t>
            </a:r>
            <a:endParaRPr lang="en-US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ts val="2210"/>
              <a:buFont typeface="Times New Roman" panose="02020603050405020304"/>
              <a:buChar char="●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Algorithm with Implementation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details</a:t>
            </a:r>
            <a:endParaRPr lang="en-US" dirty="0" smtClean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ts val="2210"/>
              <a:buFont typeface="Times New Roman" panose="02020603050405020304"/>
              <a:buChar char="●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set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description</a:t>
            </a:r>
            <a:endParaRPr lang="en-US" dirty="0" smtClean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ts val="2210"/>
              <a:buFont typeface="Times New Roman" panose="02020603050405020304"/>
              <a:buChar char="●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Working demo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along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with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validation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ts val="2210"/>
              <a:buFont typeface="Times New Roman" panose="02020603050405020304"/>
              <a:buChar char="●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Results/Analysis</a:t>
            </a:r>
          </a:p>
          <a:p>
            <a:pPr marL="0" lvl="0" indent="0">
              <a:spcBef>
                <a:spcPts val="580"/>
              </a:spcBef>
              <a:buClr>
                <a:schemeClr val="accent1"/>
              </a:buClr>
              <a:buSzPts val="2210"/>
              <a:buNone/>
            </a:pPr>
            <a:endParaRPr lang="en-US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5AD5-4627-4D58-90EB-5F934A893454}" type="datetime1">
              <a:rPr lang="en-US" smtClean="0"/>
              <a:t>22-Apr-19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Analysis of scanned prescriptions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1800" dirty="0"/>
              <a:t>EAST: An Efficient and Accurate Scene Text Detector</a:t>
            </a:r>
          </a:p>
          <a:p>
            <a:pPr marL="457200" lvl="1" indent="0" algn="just">
              <a:buNone/>
            </a:pPr>
            <a:r>
              <a:rPr lang="en-US" sz="1800" dirty="0" err="1"/>
              <a:t>Xinyu</a:t>
            </a:r>
            <a:r>
              <a:rPr lang="en-US" sz="1800" dirty="0"/>
              <a:t> Zhou, Cong Yao, He Wen, </a:t>
            </a:r>
            <a:r>
              <a:rPr lang="en-US" sz="1800" dirty="0" err="1"/>
              <a:t>Yuzhi</a:t>
            </a:r>
            <a:r>
              <a:rPr lang="en-US" sz="1800" dirty="0"/>
              <a:t> Wang, </a:t>
            </a:r>
            <a:r>
              <a:rPr lang="en-US" sz="1800" dirty="0" err="1"/>
              <a:t>Shuchang</a:t>
            </a:r>
            <a:r>
              <a:rPr lang="en-US" sz="1800" dirty="0"/>
              <a:t> Zhou, </a:t>
            </a:r>
            <a:r>
              <a:rPr lang="en-US" sz="1800" dirty="0" err="1"/>
              <a:t>Weiran</a:t>
            </a:r>
            <a:r>
              <a:rPr lang="en-US" sz="1800" dirty="0"/>
              <a:t> He, </a:t>
            </a:r>
            <a:r>
              <a:rPr lang="en-US" sz="1800" dirty="0" err="1"/>
              <a:t>Jiajun</a:t>
            </a:r>
            <a:r>
              <a:rPr lang="en-US" sz="1800" dirty="0"/>
              <a:t> Liang</a:t>
            </a:r>
          </a:p>
          <a:p>
            <a:pPr marL="457200" lvl="1" indent="0" algn="just">
              <a:buNone/>
            </a:pPr>
            <a:r>
              <a:rPr lang="en-US" sz="1800" dirty="0"/>
              <a:t>Submitted on 11 Apr 2017 (v1), last revised 10 Jul 2017 (this version, v2)</a:t>
            </a:r>
          </a:p>
          <a:p>
            <a:pPr marL="457200" lvl="1" indent="0" algn="just">
              <a:buNone/>
            </a:pPr>
            <a:endParaRPr lang="en-US" sz="1600" dirty="0"/>
          </a:p>
          <a:p>
            <a:pPr lvl="0" algn="just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Title 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MediPic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A Mobile Application for Medical Prescriptions</a:t>
            </a:r>
          </a:p>
          <a:p>
            <a:pPr marL="400050" lvl="1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Published in : IISA 2013</a:t>
            </a:r>
          </a:p>
          <a:p>
            <a:pPr marL="400050" lvl="1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Date Of Conference : 10 - 12 July 2013</a:t>
            </a:r>
          </a:p>
          <a:p>
            <a:pPr marL="400050" lvl="1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Conference Location : Piraeus, Greece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1E43-E838-4698-BC09-EA27DC4DAE65}" type="datetime1">
              <a:rPr lang="en-US" smtClean="0"/>
              <a:t>22-Apr-19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of scanned prescriptions</a:t>
            </a:r>
          </a:p>
        </p:txBody>
      </p:sp>
    </p:spTree>
    <p:extLst>
      <p:ext uri="{BB962C8B-B14F-4D97-AF65-F5344CB8AC3E}">
        <p14:creationId xmlns:p14="http://schemas.microsoft.com/office/powerpoint/2010/main" val="15188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FF56-3215-4D00-8867-22626EC2B0C3}" type="datetime1">
              <a:rPr lang="en-US" smtClean="0"/>
              <a:t>22-Apr-19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of scanned prescriptions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Currently hospitals keep scanned copies of doctor’s prescriptions in their database.</a:t>
            </a:r>
          </a:p>
          <a:p>
            <a:pPr algn="just"/>
            <a:r>
              <a:rPr lang="en-US" dirty="0" smtClean="0"/>
              <a:t>These document can potentially contribute to research and analysis of trends associated with season, diseases, medicines etc. </a:t>
            </a:r>
          </a:p>
          <a:p>
            <a:pPr algn="just"/>
            <a:r>
              <a:rPr lang="en-US" dirty="0" smtClean="0"/>
              <a:t>But as these information is stored in image or pdf format it cannot practically be used.</a:t>
            </a:r>
          </a:p>
          <a:p>
            <a:pPr algn="just"/>
            <a:r>
              <a:rPr lang="en-US" dirty="0" smtClean="0"/>
              <a:t>There is a need for a system that could detect and recognize handwritten text from images.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FF56-3215-4D00-8867-22626EC2B0C3}" type="datetime1">
              <a:rPr lang="en-US" smtClean="0"/>
              <a:t>22-Apr-19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of scanned prescriptions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System can detect and recognize doctor’s handwritten prescriptions and saves it in database in machine readable format.</a:t>
            </a:r>
          </a:p>
          <a:p>
            <a:pPr algn="just"/>
            <a:r>
              <a:rPr lang="en-US" dirty="0" smtClean="0"/>
              <a:t>Thus, various research and analysis are now possible.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marL="274320" lvl="0" indent="-274320">
              <a:spcBef>
                <a:spcPts val="580"/>
              </a:spcBef>
            </a:pPr>
            <a:r>
              <a:rPr lang="en-US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</a:t>
            </a:r>
            <a:endParaRPr lang="en-US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A64E-0E4F-4E64-A6A9-4CF58BF9A6FA}" type="datetime1">
              <a:rPr lang="en-US" smtClean="0"/>
              <a:t>22-Apr-19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of scanned </a:t>
            </a:r>
            <a:r>
              <a:rPr lang="en-US" dirty="0" smtClean="0"/>
              <a:t>prescriptions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92572"/>
              </p:ext>
            </p:extLst>
          </p:nvPr>
        </p:nvGraphicFramePr>
        <p:xfrm>
          <a:off x="457200" y="1143000"/>
          <a:ext cx="8077200" cy="4945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39893265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163801117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49736861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1650589658"/>
                    </a:ext>
                  </a:extLst>
                </a:gridCol>
              </a:tblGrid>
              <a:tr h="61749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smtClean="0"/>
                        <a:t>Title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smtClean="0"/>
                        <a:t>Technique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smtClean="0"/>
                        <a:t>Result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smtClean="0"/>
                        <a:t>Inference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97833"/>
                  </a:ext>
                </a:extLst>
              </a:tr>
              <a:tr h="1257253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600" dirty="0" err="1" smtClean="0"/>
                        <a:t>MediPic</a:t>
                      </a:r>
                      <a:r>
                        <a:rPr lang="en-US" sz="1600" dirty="0" smtClean="0"/>
                        <a:t>: A Mobile Application for Medical Prescriptions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smtClean="0"/>
                        <a:t>Tesseract Engine (Character</a:t>
                      </a:r>
                      <a:r>
                        <a:rPr lang="en-IN" sz="1600" baseline="0" dirty="0" smtClean="0"/>
                        <a:t> recognition)</a:t>
                      </a:r>
                    </a:p>
                    <a:p>
                      <a:pPr algn="just"/>
                      <a:r>
                        <a:rPr lang="en-IN" sz="1600" baseline="0" dirty="0" smtClean="0"/>
                        <a:t>Bag of words (Result mapping)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smtClean="0"/>
                        <a:t>Best</a:t>
                      </a:r>
                      <a:r>
                        <a:rPr lang="en-IN" sz="1600" baseline="0" dirty="0" smtClean="0"/>
                        <a:t> matched medicines among the bag of words(medicines) is returned as an output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smtClean="0"/>
                        <a:t>Mapping the</a:t>
                      </a:r>
                      <a:r>
                        <a:rPr lang="en-IN" sz="1600" baseline="0" dirty="0" smtClean="0"/>
                        <a:t> result of character recognition to a bag of words(Medicines)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334959"/>
                  </a:ext>
                </a:extLst>
              </a:tr>
              <a:tr h="2660698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2"/>
                      </a:pPr>
                      <a:r>
                        <a:rPr lang="en-US" sz="1600" dirty="0" smtClean="0"/>
                        <a:t>EAST: An Efficient and Accurate Scene Text Detector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smtClean="0"/>
                        <a:t>Implemented</a:t>
                      </a:r>
                      <a:r>
                        <a:rPr lang="en-IN" sz="1600" baseline="0" dirty="0" smtClean="0"/>
                        <a:t> in C++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The pipeline directly predicts words or text lines of arbitrary orientations and quadrilateral shapes in full images, eliminating unnecessary intermediate steps (e.g.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word partitioning), with a single neural network.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 smtClean="0"/>
                        <a:t>Implemented in Python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87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0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75456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Objective</a:t>
            </a:r>
            <a:endParaRPr lang="en-US" dirty="0"/>
          </a:p>
          <a:p>
            <a:pPr lvl="1" algn="just"/>
            <a:r>
              <a:rPr lang="en-US" dirty="0" smtClean="0"/>
              <a:t>To develop a stable and reliable software solution that can be able to recognize doctor’s handwritten prescriptions.</a:t>
            </a:r>
            <a:endParaRPr lang="en-US" dirty="0"/>
          </a:p>
          <a:p>
            <a:pPr algn="just"/>
            <a:r>
              <a:rPr lang="en-US" dirty="0"/>
              <a:t>Scope</a:t>
            </a:r>
          </a:p>
          <a:p>
            <a:pPr lvl="1" algn="just"/>
            <a:r>
              <a:rPr lang="en-US" dirty="0" smtClean="0"/>
              <a:t>The system can be used by hospitals to preserve patient’s prescription history without having to worry about storage.</a:t>
            </a:r>
            <a:endParaRPr lang="en-US" dirty="0"/>
          </a:p>
          <a:p>
            <a:pPr lvl="1" algn="just"/>
            <a:r>
              <a:rPr lang="en-US" dirty="0" smtClean="0"/>
              <a:t>End product of this system can be used for research and analysis.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A64E-0E4F-4E64-A6A9-4CF58BF9A6FA}" type="datetime1">
              <a:rPr lang="en-US" smtClean="0"/>
              <a:t>22-Apr-19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of scanned </a:t>
            </a:r>
            <a:r>
              <a:rPr lang="en-US" dirty="0" smtClean="0"/>
              <a:t>prescriptions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 develop a Handwritten Text Recognition System that recognize handwritten text from patient’s scanned medical prescription and automate the process of saving it in hospital’s Database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61EC-AAA3-4A24-BB18-1FB71D896439}" type="datetime1">
              <a:rPr lang="en-US" smtClean="0"/>
              <a:t>22-Apr-19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of scanned prescriptions</a:t>
            </a:r>
          </a:p>
        </p:txBody>
      </p:sp>
    </p:spTree>
    <p:extLst>
      <p:ext uri="{BB962C8B-B14F-4D97-AF65-F5344CB8AC3E}">
        <p14:creationId xmlns:p14="http://schemas.microsoft.com/office/powerpoint/2010/main" val="26789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 Flow of </a:t>
            </a:r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B9C9-E4C6-4B0D-806E-05B506F10B95}" type="datetime1">
              <a:rPr lang="en-US" smtClean="0"/>
              <a:t>22-Apr-19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of scanned prescriptions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990600"/>
            <a:ext cx="591329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Description of data set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383E-609A-4F00-A339-5E1CF21712BE}" type="datetime1">
              <a:rPr lang="en-US" smtClean="0"/>
              <a:t>22-Apr-19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Analysis of scanned prescriptions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262658"/>
              </p:ext>
            </p:extLst>
          </p:nvPr>
        </p:nvGraphicFramePr>
        <p:xfrm>
          <a:off x="457200" y="1793240"/>
          <a:ext cx="8229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46088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25163405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 Detection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78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1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ICDAR 2015 training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Images of 80,000 documents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6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ICDAR 2013 training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7,000 Training images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05864"/>
                  </a:ext>
                </a:extLst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424862"/>
              </p:ext>
            </p:extLst>
          </p:nvPr>
        </p:nvGraphicFramePr>
        <p:xfrm>
          <a:off x="457200" y="3886200"/>
          <a:ext cx="8229600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46088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25163405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 Recognition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1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Prepared our own dataset by collecting samples of handwritten prescriptions of doctors.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Input X: image of 200x60px with 300 dpi. </a:t>
                      </a:r>
                    </a:p>
                    <a:p>
                      <a:pPr lvl="1"/>
                      <a:r>
                        <a:rPr lang="en-US" dirty="0" smtClean="0"/>
                        <a:t>Label Y: Name of a medicine.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65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8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761</Words>
  <Application>Microsoft Office PowerPoint</Application>
  <PresentationFormat>On-screen Show (4:3)</PresentationFormat>
  <Paragraphs>170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Libre Baskerville</vt:lpstr>
      <vt:lpstr>Noto Sans Symbols</vt:lpstr>
      <vt:lpstr>Times New Roman</vt:lpstr>
      <vt:lpstr>Office Theme</vt:lpstr>
      <vt:lpstr>St. Francis Institute of Technology Department of Computer Engineering Mini Project – Sem VI</vt:lpstr>
      <vt:lpstr>Content</vt:lpstr>
      <vt:lpstr>Introduction</vt:lpstr>
      <vt:lpstr>Introduction</vt:lpstr>
      <vt:lpstr>Literature </vt:lpstr>
      <vt:lpstr>PowerPoint Presentation</vt:lpstr>
      <vt:lpstr>Problem Statement</vt:lpstr>
      <vt:lpstr>Work Flow of the system</vt:lpstr>
      <vt:lpstr>Description of data set </vt:lpstr>
      <vt:lpstr>PowerPoint Presentation</vt:lpstr>
      <vt:lpstr>Algorithm used </vt:lpstr>
      <vt:lpstr> EAST(Efficient and Accurate Scene Text) </vt:lpstr>
      <vt:lpstr>EAST(Efficient and Accurate Scene Text) </vt:lpstr>
      <vt:lpstr>CNN (Convolution Neural Networks)</vt:lpstr>
      <vt:lpstr>CNN (Convolution Neural Networks)</vt:lpstr>
      <vt:lpstr>Working demo along with validation</vt:lpstr>
      <vt:lpstr>Results consolidated/Analysis</vt:lpstr>
      <vt:lpstr>Conclusion</vt:lpstr>
      <vt:lpstr>Limitations and 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Francis Institute of Technology Department of Computer Engineering Prakalp 2019 Scrutiny</dc:title>
  <dc:creator>PC-4</dc:creator>
  <cp:lastModifiedBy>Anish</cp:lastModifiedBy>
  <cp:revision>56</cp:revision>
  <dcterms:created xsi:type="dcterms:W3CDTF">2006-08-16T00:00:00Z</dcterms:created>
  <dcterms:modified xsi:type="dcterms:W3CDTF">2019-04-21T20:11:24Z</dcterms:modified>
</cp:coreProperties>
</file>