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58" r:id="rId6"/>
    <p:sldId id="260" r:id="rId7"/>
    <p:sldId id="263" r:id="rId8"/>
    <p:sldId id="261" r:id="rId9"/>
    <p:sldId id="262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3814F-C421-46FE-BA93-1CE4AE1F9119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CDA1E-0824-4AB4-813C-CB584C0E3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63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C033-605F-44B2-B126-2CFBB399A33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53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38A2-4197-48E8-ADDA-7F847BD8D729}" type="datetime1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25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1380-ADDC-4647-B148-E5CFB6A739F0}" type="datetime1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30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DF92-C130-47BF-80B1-E89D054BC204}" type="datetime1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17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061C-BAFF-4029-96AD-B78F87BA0158}" type="datetime1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70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C218-A9FF-4D53-9A48-6F48755DFFA3}" type="datetime1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39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3E76-34B4-4445-9622-FFD9E431BCC2}" type="datetime1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40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063D-E94B-4886-91F8-74BE50F7439C}" type="datetime1">
              <a:rPr lang="en-CA" smtClean="0"/>
              <a:t>2019-09-20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01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E6A6-D7A6-44A4-8C2F-B8A93A746C83}" type="datetime1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56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AB3A-BC81-44C5-BBA0-ECE6EF0F6E3C}" type="datetime1">
              <a:rPr lang="en-CA" smtClean="0"/>
              <a:t>2019-09-20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7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26C4-1AB9-4E61-A78F-46A09BBCEE17}" type="datetime1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55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72A-66B5-4286-9F13-DEBB55F31942}" type="datetime1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2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5C51-E397-4A1E-88F5-F640744226E0}" type="datetime1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CA6A8-07EF-48E5-89AB-47FAD9ABC4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27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Schulich_C_B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65" y="5378960"/>
            <a:ext cx="4572000" cy="70181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6730" y="239393"/>
            <a:ext cx="11522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latin typeface="Book Antiqua" panose="02040602050305030304" pitchFamily="18" charset="0"/>
              </a:rPr>
              <a:t>MML16</a:t>
            </a:r>
          </a:p>
          <a:p>
            <a:pPr algn="ctr"/>
            <a:r>
              <a:rPr lang="fr-FR" sz="4800" i="1" dirty="0" err="1" smtClean="0">
                <a:latin typeface="Book Antiqua" panose="02040602050305030304" pitchFamily="18" charset="0"/>
              </a:rPr>
              <a:t>Mapping</a:t>
            </a:r>
            <a:r>
              <a:rPr lang="fr-FR" sz="4800" i="1" dirty="0" smtClean="0">
                <a:latin typeface="Book Antiqua" panose="02040602050305030304" pitchFamily="18" charset="0"/>
              </a:rPr>
              <a:t> the Musical </a:t>
            </a:r>
            <a:r>
              <a:rPr lang="fr-FR" sz="4800" i="1" dirty="0" err="1" smtClean="0">
                <a:latin typeface="Book Antiqua" panose="02040602050305030304" pitchFamily="18" charset="0"/>
              </a:rPr>
              <a:t>Landscape</a:t>
            </a:r>
            <a:endParaRPr lang="fr-FR" sz="4800" i="1" dirty="0" smtClean="0">
              <a:latin typeface="Book Antiqua" panose="02040602050305030304" pitchFamily="18" charset="0"/>
            </a:endParaRPr>
          </a:p>
          <a:p>
            <a:pPr algn="ctr"/>
            <a:r>
              <a:rPr lang="fr-FR" sz="4800" i="1" dirty="0" smtClean="0">
                <a:latin typeface="Book Antiqua" panose="02040602050305030304" pitchFamily="18" charset="0"/>
              </a:rPr>
              <a:t>of the 16th </a:t>
            </a:r>
            <a:r>
              <a:rPr lang="fr-FR" sz="4800" i="1" dirty="0" err="1" smtClean="0">
                <a:latin typeface="Book Antiqua" panose="02040602050305030304" pitchFamily="18" charset="0"/>
              </a:rPr>
              <a:t>century</a:t>
            </a:r>
            <a:endParaRPr lang="fr-FR" sz="4800" i="1" dirty="0" smtClean="0">
              <a:latin typeface="Book Antiqua" panose="02040602050305030304" pitchFamily="18" charset="0"/>
            </a:endParaRPr>
          </a:p>
        </p:txBody>
      </p:sp>
      <p:pic>
        <p:nvPicPr>
          <p:cNvPr id="6" name="Picture 5" descr="SSHRC-CRSH_FI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243" y="6230052"/>
            <a:ext cx="10590835" cy="442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34" y="5431247"/>
            <a:ext cx="3897160" cy="649527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3352" y="2789238"/>
            <a:ext cx="9144000" cy="1246734"/>
          </a:xfrm>
        </p:spPr>
        <p:txBody>
          <a:bodyPr>
            <a:noAutofit/>
          </a:bodyPr>
          <a:lstStyle/>
          <a:p>
            <a:r>
              <a:rPr lang="en-CA" sz="2800" dirty="0" smtClean="0"/>
              <a:t>Julie </a:t>
            </a:r>
            <a:r>
              <a:rPr lang="en-CA" sz="2800" dirty="0" smtClean="0"/>
              <a:t>Cumming</a:t>
            </a:r>
            <a:r>
              <a:rPr lang="en-CA" sz="2800" dirty="0" smtClean="0"/>
              <a:t>, PI</a:t>
            </a:r>
          </a:p>
          <a:p>
            <a:endParaRPr lang="en-CA" sz="800" dirty="0"/>
          </a:p>
          <a:p>
            <a:r>
              <a:rPr lang="en-CA" sz="2800" dirty="0" smtClean="0"/>
              <a:t>SIMSSA Workshop, September 21, 2019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16" y="5508323"/>
            <a:ext cx="1184745" cy="49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7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SSHRC Insight Grant, 2019-2024</a:t>
            </a:r>
            <a:br>
              <a:rPr lang="en-CA" dirty="0" smtClean="0"/>
            </a:br>
            <a:r>
              <a:rPr lang="en-CA" dirty="0" smtClean="0"/>
              <a:t>$340,000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2440"/>
            <a:ext cx="4672724" cy="4194011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Co-investigators</a:t>
            </a:r>
          </a:p>
          <a:p>
            <a:r>
              <a:rPr lang="en-CA" dirty="0" smtClean="0"/>
              <a:t>Ichiro Fujinaga, McGill</a:t>
            </a:r>
          </a:p>
          <a:p>
            <a:r>
              <a:rPr lang="en-CA" dirty="0" smtClean="0"/>
              <a:t>Cory McKay, </a:t>
            </a:r>
            <a:r>
              <a:rPr lang="en-CA" dirty="0" err="1" smtClean="0"/>
              <a:t>Marianopolis</a:t>
            </a:r>
            <a:endParaRPr lang="en-CA" dirty="0" smtClean="0"/>
          </a:p>
          <a:p>
            <a:r>
              <a:rPr lang="en-CA" dirty="0" smtClean="0"/>
              <a:t>Peter Schubert, McGill </a:t>
            </a:r>
          </a:p>
          <a:p>
            <a:r>
              <a:rPr lang="en-CA" dirty="0" smtClean="0"/>
              <a:t>Geneviève Bazinet, U of Ottawa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931338" y="1888359"/>
            <a:ext cx="580171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Laurent Pugin, RISM Switzerland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Andrew Hankinson, Bodleian Library, Oxford, and DIAMM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Jane Hatter, U of Utah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Remi Chiu, Loyola University, Baltimore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Daniel Donnelly, U of </a:t>
            </a:r>
            <a:r>
              <a:rPr lang="en-CA" sz="2800" dirty="0"/>
              <a:t>Toronto, OISE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Jenn Riley, McGill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Studying the musical landscape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566"/>
            <a:ext cx="10515600" cy="5104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How do we track the way music moves across space and time?</a:t>
            </a:r>
          </a:p>
          <a:p>
            <a:pPr marL="457200" lvl="1" indent="0">
              <a:buNone/>
            </a:pPr>
            <a:r>
              <a:rPr lang="en-CA" dirty="0" smtClean="0"/>
              <a:t>Through study of the prints and manuscripts in which the music survives.</a:t>
            </a:r>
          </a:p>
          <a:p>
            <a:pPr marL="0" indent="0">
              <a:buNone/>
            </a:pPr>
            <a:r>
              <a:rPr lang="en-CA" sz="3900" dirty="0" smtClean="0"/>
              <a:t>Searchable online database </a:t>
            </a:r>
          </a:p>
          <a:p>
            <a:pPr marL="457200" lvl="1" indent="0">
              <a:buNone/>
            </a:pPr>
            <a:r>
              <a:rPr lang="en-CA" dirty="0" smtClean="0"/>
              <a:t>including inventories of all the surviving prints </a:t>
            </a:r>
            <a:r>
              <a:rPr lang="en-CA" b="1" dirty="0" smtClean="0"/>
              <a:t>and</a:t>
            </a:r>
            <a:r>
              <a:rPr lang="en-CA" dirty="0" smtClean="0"/>
              <a:t> manuscripts </a:t>
            </a:r>
          </a:p>
          <a:p>
            <a:pPr marL="457200" lvl="1" indent="0">
              <a:buNone/>
            </a:pPr>
            <a:r>
              <a:rPr lang="en-CA" dirty="0" smtClean="0"/>
              <a:t>of polyphonic music in the sixteenth-century </a:t>
            </a:r>
          </a:p>
          <a:p>
            <a:pPr marL="0" indent="0">
              <a:buNone/>
            </a:pPr>
            <a:r>
              <a:rPr lang="en-CA" dirty="0" smtClean="0"/>
              <a:t>The inventories </a:t>
            </a:r>
            <a:r>
              <a:rPr lang="en-CA" dirty="0"/>
              <a:t>will </a:t>
            </a:r>
            <a:r>
              <a:rPr lang="en-CA" dirty="0" smtClean="0"/>
              <a:t>link to online images, and include </a:t>
            </a:r>
            <a:r>
              <a:rPr lang="en-CA" dirty="0"/>
              <a:t>metadata </a:t>
            </a:r>
            <a:r>
              <a:rPr lang="en-CA" dirty="0" smtClean="0"/>
              <a:t>on: </a:t>
            </a:r>
          </a:p>
          <a:p>
            <a:pPr marL="457200" lvl="1" indent="0">
              <a:buNone/>
            </a:pPr>
            <a:r>
              <a:rPr lang="en-CA" dirty="0" smtClean="0"/>
              <a:t>Genres, dates</a:t>
            </a:r>
            <a:r>
              <a:rPr lang="en-CA" dirty="0"/>
              <a:t>, provenance, current location, and type of </a:t>
            </a:r>
            <a:r>
              <a:rPr lang="en-CA" dirty="0" smtClean="0"/>
              <a:t>source</a:t>
            </a:r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>Scholars will </a:t>
            </a:r>
            <a:r>
              <a:rPr lang="en-CA" dirty="0"/>
              <a:t>be able to contribute their own inventories 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For </a:t>
            </a:r>
            <a:r>
              <a:rPr lang="en-CA" dirty="0"/>
              <a:t>the first time all </a:t>
            </a:r>
            <a:r>
              <a:rPr lang="en-CA" dirty="0" smtClean="0"/>
              <a:t>the inventories </a:t>
            </a:r>
            <a:r>
              <a:rPr lang="en-CA" dirty="0"/>
              <a:t>will be able to speak to each </a:t>
            </a:r>
            <a:r>
              <a:rPr lang="en-CA" dirty="0" smtClean="0"/>
              <a:t>other</a:t>
            </a:r>
          </a:p>
          <a:p>
            <a:pPr marL="0" indent="0">
              <a:buNone/>
            </a:pPr>
            <a:r>
              <a:rPr lang="en-CA" dirty="0" smtClean="0"/>
              <a:t>A Cantus Database for Polyphonic Music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z="1400" smtClean="0">
                <a:solidFill>
                  <a:schemeClr val="tx1"/>
                </a:solidFill>
              </a:rPr>
              <a:t>3</a:t>
            </a:fld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</a:t>
            </a:r>
            <a:r>
              <a:rPr lang="en-CA" dirty="0" smtClean="0"/>
              <a:t>searches (could use RDF)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All the pieces in a single source (sortable by genre and composer)</a:t>
            </a:r>
          </a:p>
          <a:p>
            <a:pPr marL="0" indent="0">
              <a:buNone/>
            </a:pPr>
            <a:r>
              <a:rPr lang="en-CA" dirty="0" smtClean="0"/>
              <a:t>All the sources of a single piece (sortable by date, format, print or manuscript, etc.) 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All the motets found in Italian prints between 1560 and 1575 </a:t>
            </a:r>
          </a:p>
          <a:p>
            <a:pPr marL="0" indent="0">
              <a:buNone/>
            </a:pPr>
            <a:r>
              <a:rPr lang="en-CA" dirty="0" smtClean="0"/>
              <a:t>Pieces </a:t>
            </a:r>
            <a:r>
              <a:rPr lang="en-CA" dirty="0" smtClean="0"/>
              <a:t>found in both Italian (Catholic) and German (often Protestant) sources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94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Optical music recognition for mensural notation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Already beginning (Martha Thomae, Laurent Pugin, and Jorge </a:t>
            </a:r>
            <a:r>
              <a:rPr lang="en-CA" dirty="0" err="1" smtClean="0"/>
              <a:t>Calvo</a:t>
            </a:r>
            <a:r>
              <a:rPr lang="en-CA" smtClean="0"/>
              <a:t>-Zaragoza </a:t>
            </a:r>
            <a:r>
              <a:rPr lang="en-CA" dirty="0" smtClean="0"/>
              <a:t>and David </a:t>
            </a:r>
            <a:r>
              <a:rPr lang="en-CA" dirty="0" err="1" smtClean="0"/>
              <a:t>Rizo</a:t>
            </a:r>
            <a:r>
              <a:rPr lang="en-CA" dirty="0" smtClean="0"/>
              <a:t>)</a:t>
            </a:r>
          </a:p>
          <a:p>
            <a:r>
              <a:rPr lang="en-CA" dirty="0" smtClean="0"/>
              <a:t>Automated incipits (for disambiguation of pieces with the same title)</a:t>
            </a:r>
          </a:p>
          <a:p>
            <a:r>
              <a:rPr lang="en-CA" dirty="0" smtClean="0"/>
              <a:t>Automated transcription from images of original sources</a:t>
            </a:r>
          </a:p>
          <a:p>
            <a:pPr lvl="1"/>
            <a:r>
              <a:rPr lang="en-CA" dirty="0" smtClean="0"/>
              <a:t>Searchable symbolic notation</a:t>
            </a:r>
          </a:p>
          <a:p>
            <a:pPr lvl="1"/>
            <a:r>
              <a:rPr lang="en-CA" dirty="0" smtClean="0"/>
              <a:t>Performable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Collaboration with RISM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Discussions have begun with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Klaus Pietschmann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Laurent Pugin </a:t>
            </a:r>
            <a:r>
              <a:rPr lang="en-CA" dirty="0"/>
              <a:t>	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Jennifer Ward</a:t>
            </a:r>
          </a:p>
          <a:p>
            <a:pPr marL="0" indent="0">
              <a:buNone/>
            </a:pPr>
            <a:r>
              <a:rPr lang="en-CA" dirty="0" smtClean="0"/>
              <a:t>We’ve begun by comparing the fields in different catalogues:</a:t>
            </a:r>
          </a:p>
          <a:p>
            <a:r>
              <a:rPr lang="en-CA" dirty="0" smtClean="0"/>
              <a:t>RISM: print and online (Muscat)</a:t>
            </a:r>
          </a:p>
          <a:p>
            <a:r>
              <a:rPr lang="en-CA" dirty="0" smtClean="0"/>
              <a:t>DIAMM</a:t>
            </a:r>
          </a:p>
          <a:p>
            <a:r>
              <a:rPr lang="en-CA" dirty="0" smtClean="0"/>
              <a:t>The Census Catalogue</a:t>
            </a:r>
          </a:p>
          <a:p>
            <a:r>
              <a:rPr lang="en-CA" dirty="0" smtClean="0"/>
              <a:t>H. M. Brown’s </a:t>
            </a:r>
            <a:r>
              <a:rPr lang="en-CA" i="1" dirty="0" smtClean="0"/>
              <a:t>Instrumental Music Printed before 1600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7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6890" cy="1325563"/>
          </a:xfrm>
        </p:spPr>
        <p:txBody>
          <a:bodyPr/>
          <a:lstStyle/>
          <a:p>
            <a:r>
              <a:rPr lang="en-CA" dirty="0" smtClean="0"/>
              <a:t>Research themes: Musical border crossings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Crossing the </a:t>
            </a:r>
            <a:r>
              <a:rPr lang="en-CA" dirty="0" smtClean="0"/>
              <a:t>confessional divide: music </a:t>
            </a:r>
            <a:r>
              <a:rPr lang="en-CA" dirty="0"/>
              <a:t>shared by Catholics and </a:t>
            </a:r>
            <a:r>
              <a:rPr lang="en-CA" dirty="0" smtClean="0"/>
              <a:t>Protestants</a:t>
            </a:r>
          </a:p>
          <a:p>
            <a:r>
              <a:rPr lang="en-CA" dirty="0" smtClean="0"/>
              <a:t>European music abroad (</a:t>
            </a:r>
            <a:r>
              <a:rPr lang="en-CA" dirty="0"/>
              <a:t>sources containing </a:t>
            </a:r>
            <a:r>
              <a:rPr lang="en-CA" dirty="0" smtClean="0"/>
              <a:t>European music </a:t>
            </a:r>
            <a:r>
              <a:rPr lang="en-CA" dirty="0"/>
              <a:t>outside Europe</a:t>
            </a:r>
            <a:r>
              <a:rPr lang="en-CA" dirty="0" smtClean="0"/>
              <a:t>)</a:t>
            </a:r>
          </a:p>
          <a:p>
            <a:r>
              <a:rPr lang="en-CA" dirty="0" smtClean="0"/>
              <a:t>The lighter side of the madrigal: the </a:t>
            </a:r>
            <a:r>
              <a:rPr lang="en-CA" dirty="0"/>
              <a:t>lighter Italian genres, their </a:t>
            </a:r>
            <a:r>
              <a:rPr lang="en-CA" dirty="0" smtClean="0"/>
              <a:t>regional origins</a:t>
            </a:r>
            <a:r>
              <a:rPr lang="en-CA" dirty="0"/>
              <a:t>, and their dissemination outside of </a:t>
            </a:r>
            <a:r>
              <a:rPr lang="en-CA" dirty="0" smtClean="0"/>
              <a:t>Italy</a:t>
            </a:r>
          </a:p>
          <a:p>
            <a:r>
              <a:rPr lang="en-CA" dirty="0" smtClean="0"/>
              <a:t>Sacred </a:t>
            </a:r>
            <a:r>
              <a:rPr lang="en-CA" dirty="0"/>
              <a:t>and </a:t>
            </a:r>
            <a:r>
              <a:rPr lang="en-CA" dirty="0" smtClean="0"/>
              <a:t>secular: masses and </a:t>
            </a:r>
            <a:r>
              <a:rPr lang="en-CA" dirty="0" err="1" smtClean="0"/>
              <a:t>magnificats</a:t>
            </a:r>
            <a:r>
              <a:rPr lang="en-CA" dirty="0" smtClean="0"/>
              <a:t> modeled on secular works (</a:t>
            </a:r>
            <a:r>
              <a:rPr lang="en-CA" dirty="0"/>
              <a:t>why and how were French chansons, Italian madrigals, and German </a:t>
            </a:r>
            <a:r>
              <a:rPr lang="en-CA" dirty="0" smtClean="0"/>
              <a:t>songs used </a:t>
            </a:r>
            <a:r>
              <a:rPr lang="en-CA" dirty="0"/>
              <a:t>as the basis for sacred music</a:t>
            </a:r>
            <a:r>
              <a:rPr lang="en-CA" dirty="0" smtClean="0"/>
              <a:t>?) </a:t>
            </a:r>
          </a:p>
          <a:p>
            <a:pPr marL="0" indent="0">
              <a:buNone/>
            </a:pPr>
            <a:r>
              <a:rPr lang="en-CA" dirty="0" smtClean="0"/>
              <a:t>Each </a:t>
            </a:r>
            <a:r>
              <a:rPr lang="en-CA" dirty="0"/>
              <a:t>theme provides a window into how music functioned in </a:t>
            </a:r>
            <a:r>
              <a:rPr lang="en-CA" dirty="0" smtClean="0"/>
              <a:t>the past</a:t>
            </a:r>
            <a:r>
              <a:rPr lang="en-CA" dirty="0"/>
              <a:t>, and also has parallels in modern society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5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you!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And special thanks to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Leah Weitzner (McGill undergrad RA for the summer)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Emily Hopkins, SIMSSA project manager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A6A8-07EF-48E5-89AB-47FAD9ABC45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2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223C378089942809A7943C4880DE6" ma:contentTypeVersion="13" ma:contentTypeDescription="Create a new document." ma:contentTypeScope="" ma:versionID="6c216d84feaa9601161efdae4eb98cd2">
  <xsd:schema xmlns:xsd="http://www.w3.org/2001/XMLSchema" xmlns:xs="http://www.w3.org/2001/XMLSchema" xmlns:p="http://schemas.microsoft.com/office/2006/metadata/properties" xmlns:ns1="http://schemas.microsoft.com/sharepoint/v3" xmlns:ns3="8b7c810d-c9c3-4987-b0d7-7c20b69da642" xmlns:ns4="8fa821e5-be0b-4978-8cb3-cce5e1f24c34" targetNamespace="http://schemas.microsoft.com/office/2006/metadata/properties" ma:root="true" ma:fieldsID="c09b9d2cfd0effa882e5219d92a25c2a" ns1:_="" ns3:_="" ns4:_="">
    <xsd:import namespace="http://schemas.microsoft.com/sharepoint/v3"/>
    <xsd:import namespace="8b7c810d-c9c3-4987-b0d7-7c20b69da642"/>
    <xsd:import namespace="8fa821e5-be0b-4978-8cb3-cce5e1f24c3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7c810d-c9c3-4987-b0d7-7c20b69da6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a821e5-be0b-4978-8cb3-cce5e1f24c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BA4903-55E3-4EB3-B87A-488C830426AE}">
  <ds:schemaRefs>
    <ds:schemaRef ds:uri="http://schemas.microsoft.com/office/2006/documentManagement/types"/>
    <ds:schemaRef ds:uri="8fa821e5-be0b-4978-8cb3-cce5e1f24c34"/>
    <ds:schemaRef ds:uri="http://schemas.microsoft.com/sharepoint/v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8b7c810d-c9c3-4987-b0d7-7c20b69da64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0D44E9-C9BF-41C3-999D-86B47D3FB3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4E1650-EF6C-45FC-BFE9-63DB9E683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b7c810d-c9c3-4987-b0d7-7c20b69da642"/>
    <ds:schemaRef ds:uri="8fa821e5-be0b-4978-8cb3-cce5e1f24c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431</Words>
  <Application>Microsoft Office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 Antiqua</vt:lpstr>
      <vt:lpstr>Calibri</vt:lpstr>
      <vt:lpstr>Office Theme</vt:lpstr>
      <vt:lpstr>PowerPoint Presentation</vt:lpstr>
      <vt:lpstr>SSHRC Insight Grant, 2019-2024 $340,000</vt:lpstr>
      <vt:lpstr>Studying the musical landscape</vt:lpstr>
      <vt:lpstr>Types of searches (could use RDF)</vt:lpstr>
      <vt:lpstr>Optical music recognition for mensural notation</vt:lpstr>
      <vt:lpstr>Collaboration with RISM</vt:lpstr>
      <vt:lpstr>Research themes: Musical border crossings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Cumming, Prof.</dc:creator>
  <cp:lastModifiedBy>Julie Cumming, Prof.</cp:lastModifiedBy>
  <cp:revision>13</cp:revision>
  <dcterms:created xsi:type="dcterms:W3CDTF">2019-09-10T20:57:22Z</dcterms:created>
  <dcterms:modified xsi:type="dcterms:W3CDTF">2019-09-20T19:22:00Z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0x010100627223C378089942809A7943C4880DE6</vt:lpwstr>
  </property>
</Properties>
</file>