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 id="2147483683" r:id="rId3"/>
  </p:sldMasterIdLst>
  <p:notesMasterIdLst>
    <p:notesMasterId r:id="rId3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Georgia" panose="02040502050405020303" pitchFamily="18" charset="0"/>
      <p:regular r:id="rId35"/>
      <p:bold r:id="rId36"/>
      <p:italic r:id="rId37"/>
      <p:boldItalic r:id="rId38"/>
    </p:embeddedFont>
    <p:embeddedFont>
      <p:font typeface="Palatino Linotype" panose="02040502050505030304" pitchFamily="18"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CCD281-6E54-420D-B406-A56956F88C0D}">
  <a:tblStyle styleId="{16CCD281-6E54-420D-B406-A56956F88C0D}" styleName="Table_0">
    <a:wholeTbl>
      <a:tcTxStyle b="off" i="off">
        <a:font>
          <a:latin typeface="等线"/>
          <a:ea typeface="等线"/>
          <a:cs typeface="等线"/>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62743"/>
  </p:normalViewPr>
  <p:slideViewPr>
    <p:cSldViewPr snapToGrid="0">
      <p:cViewPr varScale="1">
        <p:scale>
          <a:sx n="94" d="100"/>
          <a:sy n="94" d="100"/>
        </p:scale>
        <p:origin x="2244"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9.fntdata"/><Relationship Id="rId21" Type="http://schemas.openxmlformats.org/officeDocument/2006/relationships/slide" Target="slides/slide18.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6.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77898ce6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dirty="0"/>
              <a:t>Hello everyone, this is our project “Chord Progressions in Lutheran Chorales”. This project is a collaboration between Sam Howes who cannot be here today and myself Yaolong Ju. </a:t>
            </a:r>
            <a:endParaRPr sz="1400" dirty="0"/>
          </a:p>
        </p:txBody>
      </p:sp>
      <p:sp>
        <p:nvSpPr>
          <p:cNvPr id="198" name="Google Shape;198;g477898ce6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6376f747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400">
                <a:solidFill>
                  <a:schemeClr val="dk1"/>
                </a:solidFill>
              </a:rPr>
              <a:t>If we consider harmonic function, we see that Bach’s progressions are the most tonally directed of the three composers. Of the top eight most common 2-grams, six are directed directed progressions from Tonic to Predominant, Predominant to Dominant, and Dominant to Tonic.</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GB" sz="1400">
                <a:solidFill>
                  <a:schemeClr val="dk1"/>
                </a:solidFill>
              </a:rPr>
              <a:t>Only </a:t>
            </a:r>
            <a:r>
              <a:rPr lang="en-GB" sz="1400" b="1">
                <a:solidFill>
                  <a:schemeClr val="dk1"/>
                </a:solidFill>
              </a:rPr>
              <a:t>three </a:t>
            </a:r>
            <a:r>
              <a:rPr lang="en-GB" sz="1400">
                <a:solidFill>
                  <a:schemeClr val="dk1"/>
                </a:solidFill>
              </a:rPr>
              <a:t>of Schutz’s top eight progressions are tonally directed, while Praetorius uses only </a:t>
            </a:r>
            <a:r>
              <a:rPr lang="en-GB" sz="1400" b="1">
                <a:solidFill>
                  <a:schemeClr val="dk1"/>
                </a:solidFill>
              </a:rPr>
              <a:t>one</a:t>
            </a:r>
            <a:r>
              <a:rPr lang="en-GB" sz="1400">
                <a:solidFill>
                  <a:schemeClr val="dk1"/>
                </a:solidFill>
              </a:rPr>
              <a:t>.</a:t>
            </a:r>
            <a:endParaRPr sz="1400">
              <a:solidFill>
                <a:schemeClr val="dk1"/>
              </a:solidFill>
            </a:endParaRPr>
          </a:p>
          <a:p>
            <a:pPr marL="0" lvl="0" indent="0" algn="l" rtl="0">
              <a:spcBef>
                <a:spcPts val="0"/>
              </a:spcBef>
              <a:spcAft>
                <a:spcPts val="0"/>
              </a:spcAft>
              <a:buNone/>
            </a:pPr>
            <a:endParaRPr/>
          </a:p>
        </p:txBody>
      </p:sp>
      <p:sp>
        <p:nvSpPr>
          <p:cNvPr id="293" name="Google Shape;293;g6376f7472f_0_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6376f7472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chemeClr val="dk1"/>
                </a:solidFill>
              </a:rPr>
              <a:t>Looking at the retrogrades of these progressions, we see that Bach’s progressions are the least retrogradable. Tonic and Dominant move freely back and forth, but all other progressions are much more likely to proceed in the “forwards” direction.</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GB" sz="1400">
                <a:solidFill>
                  <a:schemeClr val="dk1"/>
                </a:solidFill>
              </a:rPr>
              <a:t>(PRESS) We can see a general trend towards this distribution over time. Many of Praetorius’ most common progressions occur backwards as often as they do forwards. </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GB" sz="1400">
                <a:solidFill>
                  <a:schemeClr val="dk1"/>
                </a:solidFill>
              </a:rPr>
              <a:t>Schutz falls somewhere in between, with fewer retrogradable progressions than Praetorius, but not as many “key defining” progressions as Bach, such as V7 to i and ii7 to V.</a:t>
            </a:r>
            <a:endParaRPr sz="1400"/>
          </a:p>
        </p:txBody>
      </p:sp>
      <p:sp>
        <p:nvSpPr>
          <p:cNvPr id="305" name="Google Shape;305;g6376f7472f_0_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477898ce60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t>Some other things to consider are:</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GB" sz="1400"/>
              <a:t>What is the relationship between (final plus signature) and key? Is this a fair comparison to make?</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GB" sz="1400"/>
              <a:t>How do these composers use cadences? Can we find and compare all the phrase endings?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GB" sz="1400"/>
              <a:t>Do melodies get repeated? Can we compare the same melodies or fragments set by different composers?</a:t>
            </a:r>
            <a:endParaRPr sz="1400"/>
          </a:p>
        </p:txBody>
      </p:sp>
      <p:sp>
        <p:nvSpPr>
          <p:cNvPr id="321" name="Google Shape;321;g477898ce60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477898ce60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g477898ce60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477898ce60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g477898ce60_1_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g477898ce60_1_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477898ce60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As we can see, Bach’s chord histogram looks a lot more like the tonal histogram (I, V7, iv, VI, ii7) than the earlier composers</a:t>
            </a:r>
            <a:endParaRPr/>
          </a:p>
        </p:txBody>
      </p:sp>
      <p:sp>
        <p:nvSpPr>
          <p:cNvPr id="343" name="Google Shape;343;g477898ce60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2a062e9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
        <p:nvSpPr>
          <p:cNvPr id="352" name="Google Shape;352;g62a062e92b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477898ce60_1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477898ce60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476a4d8d6d_2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g476a4d8d6d_2_1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GB"/>
              <a:t>[Figure] So in this example here, The algorithm ensemble is outlined using the dashed circle, [PRESS] where we can see that each model within the ensemble labels all the chords. We can see the first line is the analyses generated by the RB model, and the next three lines of analyses are generated by the Model 1-3. </a:t>
            </a:r>
            <a:endParaRPr/>
          </a:p>
          <a:p>
            <a:pPr marL="0" lvl="0" indent="0" algn="l" rtl="0">
              <a:spcBef>
                <a:spcPts val="0"/>
              </a:spcBef>
              <a:spcAft>
                <a:spcPts val="0"/>
              </a:spcAft>
              <a:buNone/>
            </a:pPr>
            <a:endParaRPr/>
          </a:p>
          <a:p>
            <a:pPr marL="0" lvl="0" indent="0" algn="l" rtl="0">
              <a:spcBef>
                <a:spcPts val="0"/>
              </a:spcBef>
              <a:spcAft>
                <a:spcPts val="0"/>
              </a:spcAft>
              <a:buNone/>
            </a:pPr>
            <a:r>
              <a:rPr lang="en-GB"/>
              <a:t>PRESS</a:t>
            </a:r>
            <a:endParaRPr/>
          </a:p>
          <a:p>
            <a:pPr marL="0" lvl="0" indent="0" algn="l" rtl="0">
              <a:spcBef>
                <a:spcPts val="0"/>
              </a:spcBef>
              <a:spcAft>
                <a:spcPts val="0"/>
              </a:spcAft>
              <a:buNone/>
            </a:pPr>
            <a:r>
              <a:rPr lang="en-GB"/>
              <a:t>Among these chord labels, the most-preferred ones through voting (in red) are then output as pre-trained results. For example, the first slice the most voted chord is em7, and for the second slice it is em, so on and so forth. Using this way, we can generate final results based on voting, which are the pre-trained results</a:t>
            </a:r>
            <a:endParaRPr/>
          </a:p>
        </p:txBody>
      </p:sp>
      <p:sp>
        <p:nvSpPr>
          <p:cNvPr id="371" name="Google Shape;371;g476a4d8d6d_2_1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76a4d8d6d_2_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1" name="Google Shape;381;g476a4d8d6d_2_1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TO improve… These manual analyses, together with the unanimous results from the pre-trained results, comprise the resulting corrected analysis, which, we can see, is partially modified by the human expert. To illustrate this process, [press] I use the example from last slide, we use an algorithm that will automatically label all the spots where the ensemble has non-unanimous answers, so the expert annotator can check ONLY these spots and provide manual analyses (in red) without seeing any of these existing annotations. In the end, the manual analysis + the original unanimous analyses will be combined as the corrected results. So this way compared…[press]</a:t>
            </a:r>
            <a:endParaRPr/>
          </a:p>
          <a:p>
            <a:pPr marL="0" lvl="0" indent="0" algn="l" rtl="0">
              <a:spcBef>
                <a:spcPts val="0"/>
              </a:spcBef>
              <a:spcAft>
                <a:spcPts val="0"/>
              </a:spcAft>
              <a:buNone/>
            </a:pPr>
            <a:endParaRPr b="1"/>
          </a:p>
        </p:txBody>
      </p:sp>
      <p:sp>
        <p:nvSpPr>
          <p:cNvPr id="382" name="Google Shape;382;g476a4d8d6d_2_14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77898ce60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dirty="0"/>
              <a:t>Our work is motivated by the following question: </a:t>
            </a:r>
            <a:r>
              <a:rPr lang="en-GB" sz="1400" dirty="0">
                <a:solidFill>
                  <a:schemeClr val="dk1"/>
                </a:solidFill>
              </a:rPr>
              <a:t>Theorists agree that harmony was standardized sometime during the seventeenth century. While this theory is widely accepted, it has not been tested empirically.</a:t>
            </a:r>
            <a:endParaRPr sz="1400" dirty="0">
              <a:solidFill>
                <a:schemeClr val="dk1"/>
              </a:solidFill>
            </a:endParaRPr>
          </a:p>
          <a:p>
            <a:pPr marL="0" lvl="0" indent="0" algn="l" rtl="0">
              <a:spcBef>
                <a:spcPts val="640"/>
              </a:spcBef>
              <a:spcAft>
                <a:spcPts val="0"/>
              </a:spcAft>
              <a:buNone/>
            </a:pPr>
            <a:r>
              <a:rPr lang="en-GB" sz="1400" dirty="0">
                <a:solidFill>
                  <a:schemeClr val="dk1"/>
                </a:solidFill>
              </a:rPr>
              <a:t>So, we ask: when and how did this standardization occur? Can we measure the change?</a:t>
            </a:r>
            <a:endParaRPr sz="1400" dirty="0">
              <a:solidFill>
                <a:schemeClr val="dk1"/>
              </a:solidFill>
            </a:endParaRPr>
          </a:p>
          <a:p>
            <a:pPr marL="0" lvl="0" indent="0" algn="l" rtl="0">
              <a:spcBef>
                <a:spcPts val="640"/>
              </a:spcBef>
              <a:spcAft>
                <a:spcPts val="0"/>
              </a:spcAft>
              <a:buNone/>
            </a:pPr>
            <a:r>
              <a:rPr lang="en-GB" sz="1400" dirty="0">
                <a:solidFill>
                  <a:schemeClr val="dk1"/>
                </a:solidFill>
              </a:rPr>
              <a:t>We </a:t>
            </a:r>
            <a:r>
              <a:rPr lang="en-GB" sz="1400" dirty="0" err="1">
                <a:solidFill>
                  <a:schemeClr val="dk1"/>
                </a:solidFill>
              </a:rPr>
              <a:t>analyze</a:t>
            </a:r>
            <a:r>
              <a:rPr lang="en-GB" sz="1400" dirty="0">
                <a:solidFill>
                  <a:schemeClr val="dk1"/>
                </a:solidFill>
              </a:rPr>
              <a:t> chord progressions in 697 chorale settings by three different Lutheran composers: Michael </a:t>
            </a:r>
            <a:r>
              <a:rPr lang="en-GB" sz="1400" dirty="0" err="1">
                <a:solidFill>
                  <a:schemeClr val="dk1"/>
                </a:solidFill>
              </a:rPr>
              <a:t>Praetorius</a:t>
            </a:r>
            <a:r>
              <a:rPr lang="en-GB" sz="1400" dirty="0">
                <a:solidFill>
                  <a:schemeClr val="dk1"/>
                </a:solidFill>
              </a:rPr>
              <a:t>, Heinrich (</a:t>
            </a:r>
            <a:r>
              <a:rPr lang="zh-CN" altLang="en-US" sz="1400" dirty="0">
                <a:solidFill>
                  <a:schemeClr val="dk1"/>
                </a:solidFill>
              </a:rPr>
              <a:t>汉瑞克</a:t>
            </a:r>
            <a:r>
              <a:rPr lang="en-GB" sz="1400" dirty="0">
                <a:solidFill>
                  <a:schemeClr val="dk1"/>
                </a:solidFill>
              </a:rPr>
              <a:t>) Schutz, and J. S. Bach</a:t>
            </a:r>
            <a:endParaRPr sz="1400" dirty="0"/>
          </a:p>
        </p:txBody>
      </p:sp>
      <p:sp>
        <p:nvSpPr>
          <p:cNvPr id="205" name="Google Shape;205;g477898ce60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76a4d8d6d_2_2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1" name="Google Shape;391;g476a4d8d6d_2_20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Model 1 follows the same process with Model 2. The only difference is that it uses heuristics to identifies chords from the chord tones rather than using machine learning</a:t>
            </a:r>
            <a:endParaRPr/>
          </a:p>
          <a:p>
            <a:pPr marL="0" lvl="0" indent="0" algn="l" rtl="0">
              <a:spcBef>
                <a:spcPts val="0"/>
              </a:spcBef>
              <a:spcAft>
                <a:spcPts val="0"/>
              </a:spcAft>
              <a:buNone/>
            </a:pPr>
            <a:endParaRPr/>
          </a:p>
          <a:p>
            <a:pPr marL="0" lvl="0" indent="0" algn="l" rtl="0">
              <a:spcBef>
                <a:spcPts val="0"/>
              </a:spcBef>
              <a:spcAft>
                <a:spcPts val="0"/>
              </a:spcAft>
              <a:buNone/>
            </a:pPr>
            <a:r>
              <a:rPr lang="en-GB"/>
              <a:t>IN this way, we have 3 models that use machine learning to generate chord labels</a:t>
            </a:r>
            <a:endParaRPr/>
          </a:p>
        </p:txBody>
      </p:sp>
      <p:sp>
        <p:nvSpPr>
          <p:cNvPr id="392" name="Google Shape;392;g476a4d8d6d_2_20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477898ce60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477898ce60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Basically like a kern file</a:t>
            </a:r>
            <a:endParaRPr/>
          </a:p>
          <a:p>
            <a:pPr marL="0" lvl="0" indent="0" algn="l" rtl="0">
              <a:spcBef>
                <a:spcPts val="0"/>
              </a:spcBef>
              <a:spcAft>
                <a:spcPts val="0"/>
              </a:spcAft>
              <a:buNone/>
            </a:pPr>
            <a:r>
              <a:rPr lang="en-GB"/>
              <a:t>Explain all columns</a:t>
            </a:r>
            <a:endParaRPr/>
          </a:p>
          <a:p>
            <a:pPr marL="0" lvl="0" indent="0" algn="l" rtl="0">
              <a:spcBef>
                <a:spcPts val="0"/>
              </a:spcBef>
              <a:spcAft>
                <a:spcPts val="0"/>
              </a:spcAft>
              <a:buNone/>
            </a:pPr>
            <a:r>
              <a:rPr lang="en-GB"/>
              <a:t>Phrase endings annotated e.g., “Am.”</a:t>
            </a:r>
            <a:endParaRPr/>
          </a:p>
        </p:txBody>
      </p:sp>
      <p:sp>
        <p:nvSpPr>
          <p:cNvPr id="405" name="Google Shape;405;g477898ce60_1_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477898ce60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g477898ce60_1_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Get them to do 2-grams first, then 3-grams (explain the epiphany of combine)</a:t>
            </a:r>
            <a:endParaRPr/>
          </a:p>
        </p:txBody>
      </p:sp>
      <p:sp>
        <p:nvSpPr>
          <p:cNvPr id="413" name="Google Shape;413;g477898ce60_1_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477898ce60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0" name="Google Shape;420;g477898ce60_1_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Get them to do 2-grams first, then 3-grams (explain the epiphany of combine)</a:t>
            </a:r>
            <a:endParaRPr/>
          </a:p>
        </p:txBody>
      </p:sp>
      <p:sp>
        <p:nvSpPr>
          <p:cNvPr id="421" name="Google Shape;421;g477898ce60_1_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477898ce60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9" name="Google Shape;429;g477898ce60_1_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Order of operations: why do this after generating the n-grams? Because if you do it before (on just the list of chord labels), you’ll get n-grams that aren’t in the music (they have rests or NSVs in them)!</a:t>
            </a:r>
            <a:endParaRPr/>
          </a:p>
        </p:txBody>
      </p:sp>
      <p:sp>
        <p:nvSpPr>
          <p:cNvPr id="430" name="Google Shape;430;g477898ce60_1_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477898ce60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7" name="Google Shape;437;g477898ce60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477898ce60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Bach’s 4ths are the most directed, Praetorius’s 4ths are the least directed</a:t>
            </a:r>
            <a:endParaRPr/>
          </a:p>
        </p:txBody>
      </p:sp>
      <p:sp>
        <p:nvSpPr>
          <p:cNvPr id="443" name="Google Shape;443;g477898ce60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77898ce60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g477898ce60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GB" sz="1400">
                <a:solidFill>
                  <a:schemeClr val="dk1"/>
                </a:solidFill>
              </a:rPr>
              <a:t>In order to analyze chord progressions, we need chord labels</a:t>
            </a:r>
            <a:endParaRPr sz="1400">
              <a:solidFill>
                <a:schemeClr val="dk1"/>
              </a:solidFill>
            </a:endParaRPr>
          </a:p>
          <a:p>
            <a:pPr marL="0" lvl="0" indent="0" algn="l" rtl="0">
              <a:spcBef>
                <a:spcPts val="0"/>
              </a:spcBef>
              <a:spcAft>
                <a:spcPts val="0"/>
              </a:spcAft>
              <a:buClr>
                <a:schemeClr val="dk1"/>
              </a:buClr>
              <a:buSzPts val="1200"/>
              <a:buFont typeface="Calibri"/>
              <a:buNone/>
            </a:pPr>
            <a:r>
              <a:rPr lang="en-GB" sz="1400">
                <a:solidFill>
                  <a:schemeClr val="dk1"/>
                </a:solidFill>
              </a:rPr>
              <a:t>Labels are automatically generated for every onset slice: this means any attack in any voice. At the end of this example, this little bit of polyphony is sliced up to produce three different chords: </a:t>
            </a:r>
            <a:r>
              <a:rPr lang="en-GB" sz="1400" b="1">
                <a:solidFill>
                  <a:schemeClr val="dk1"/>
                </a:solidFill>
              </a:rPr>
              <a:t>C, Dm7, and Bo</a:t>
            </a:r>
            <a:endParaRPr sz="1400"/>
          </a:p>
          <a:p>
            <a:pPr marL="0" marR="0" lvl="0" indent="0" algn="l" rtl="0">
              <a:lnSpc>
                <a:spcPct val="100000"/>
              </a:lnSpc>
              <a:spcBef>
                <a:spcPts val="0"/>
              </a:spcBef>
              <a:spcAft>
                <a:spcPts val="0"/>
              </a:spcAft>
              <a:buClr>
                <a:schemeClr val="dk1"/>
              </a:buClr>
              <a:buSzPts val="1200"/>
              <a:buFont typeface="Calibri"/>
              <a:buNone/>
            </a:pPr>
            <a:r>
              <a:rPr lang="en-GB" sz="1400"/>
              <a:t>Our chord labels are letter names, not RNs, and we do not indicate inversions (although inversions can be easily inferred by comparing the bass note with the chord label) </a:t>
            </a:r>
            <a:endParaRPr sz="1400"/>
          </a:p>
          <a:p>
            <a:pPr marL="0" marR="0" lvl="0" indent="0" algn="l" rtl="0">
              <a:lnSpc>
                <a:spcPct val="100000"/>
              </a:lnSpc>
              <a:spcBef>
                <a:spcPts val="0"/>
              </a:spcBef>
              <a:spcAft>
                <a:spcPts val="0"/>
              </a:spcAft>
              <a:buClr>
                <a:schemeClr val="dk1"/>
              </a:buClr>
              <a:buSzPts val="1200"/>
              <a:buFont typeface="Calibri"/>
              <a:buNone/>
            </a:pPr>
            <a:r>
              <a:rPr lang="en-GB" sz="1400"/>
              <a:t>Building a machine that can generate chord labels is a complicated task. This is the part that I contributed in this collaboration.</a:t>
            </a:r>
            <a:endParaRPr sz="1400"/>
          </a:p>
        </p:txBody>
      </p:sp>
      <p:sp>
        <p:nvSpPr>
          <p:cNvPr id="213" name="Google Shape;213;g477898ce60_1_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477898ce60_2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g477898ce60_2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400" dirty="0"/>
              <a:t>Our research needs chord labels, so how can we get them?</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GB" sz="1400" dirty="0"/>
              <a:t>There are three existing approaches. The first one is manual annotation which is generated by experts, although they are high-quality, it is very time consuming to build</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GB" sz="1400" dirty="0"/>
              <a:t>Some people use rules to generate chord labels automatically, these rules usually generate chord labels in a specific method, so it is highly consistent. However, it might be … since they require special rules and it is very expensive to hard code all these edge cases</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GB" sz="1400" dirty="0"/>
              <a:t>Other people use existing annotations to train machine learning models to do this automatically, and it can easily adapt to other genres of music. However, …</a:t>
            </a:r>
            <a:endParaRPr sz="1400" dirty="0"/>
          </a:p>
          <a:p>
            <a:pPr marL="0" lvl="0" indent="0" algn="l" rtl="0">
              <a:spcBef>
                <a:spcPts val="0"/>
              </a:spcBef>
              <a:spcAft>
                <a:spcPts val="0"/>
              </a:spcAft>
              <a:buNone/>
            </a:pPr>
            <a:r>
              <a:rPr lang="en-GB" sz="1400" dirty="0"/>
              <a:t>[press]</a:t>
            </a:r>
            <a:endParaRPr sz="1400" dirty="0"/>
          </a:p>
          <a:p>
            <a:pPr marL="0" lvl="0" indent="0" algn="l" rtl="0">
              <a:spcBef>
                <a:spcPts val="0"/>
              </a:spcBef>
              <a:spcAft>
                <a:spcPts val="0"/>
              </a:spcAft>
              <a:buNone/>
            </a:pPr>
            <a:r>
              <a:rPr lang="en-GB" sz="1400" dirty="0"/>
              <a:t>We can see that each approach has complementary strengths and weaknesses of each other, therefore…</a:t>
            </a:r>
            <a:endParaRPr sz="1400" dirty="0"/>
          </a:p>
        </p:txBody>
      </p:sp>
      <p:sp>
        <p:nvSpPr>
          <p:cNvPr id="221" name="Google Shape;221;g477898ce60_2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77898ce60_2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477898ce60_2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100"/>
              <a:buNone/>
            </a:pPr>
            <a:r>
              <a:rPr lang="en-GB" sz="1400" dirty="0">
                <a:solidFill>
                  <a:schemeClr val="dk1"/>
                </a:solidFill>
              </a:rPr>
              <a:t>This is the workflow in a nutshell. First, we use our rule-based model to generate preliminary analyses automatically, and train a few machine learning models, among all the predictions, we chose the most common one as the trained results. </a:t>
            </a:r>
            <a:endParaRPr sz="1400" dirty="0">
              <a:solidFill>
                <a:schemeClr val="dk1"/>
              </a:solidFill>
            </a:endParaRPr>
          </a:p>
          <a:p>
            <a:pPr marL="0" lvl="0" indent="0" algn="l" rtl="0">
              <a:lnSpc>
                <a:spcPct val="90000"/>
              </a:lnSpc>
              <a:spcBef>
                <a:spcPts val="1000"/>
              </a:spcBef>
              <a:spcAft>
                <a:spcPts val="0"/>
              </a:spcAft>
              <a:buSzPts val="1100"/>
              <a:buNone/>
            </a:pPr>
            <a:r>
              <a:rPr lang="en-GB" sz="1400" dirty="0">
                <a:solidFill>
                  <a:schemeClr val="dk1"/>
                </a:solidFill>
              </a:rPr>
              <a:t>[press]</a:t>
            </a:r>
            <a:endParaRPr sz="1400" dirty="0">
              <a:solidFill>
                <a:schemeClr val="dk1"/>
              </a:solidFill>
            </a:endParaRPr>
          </a:p>
          <a:p>
            <a:pPr marL="0" lvl="0" indent="0" algn="l" rtl="0">
              <a:lnSpc>
                <a:spcPct val="90000"/>
              </a:lnSpc>
              <a:spcBef>
                <a:spcPts val="1000"/>
              </a:spcBef>
              <a:spcAft>
                <a:spcPts val="0"/>
              </a:spcAft>
              <a:buSzPts val="1100"/>
              <a:buNone/>
            </a:pPr>
            <a:r>
              <a:rPr lang="en-GB" sz="1400" dirty="0">
                <a:solidFill>
                  <a:schemeClr val="dk1"/>
                </a:solidFill>
              </a:rPr>
              <a:t>Second, we let one expert who is Sam Howes, my collaborator to check these results and provide correction when necessary, [press] last we use these corrected results to re-train machine learning models, </a:t>
            </a:r>
            <a:endParaRPr sz="1400" dirty="0">
              <a:solidFill>
                <a:schemeClr val="dk1"/>
              </a:solidFill>
            </a:endParaRPr>
          </a:p>
          <a:p>
            <a:pPr marL="0" lvl="0" indent="0" algn="l" rtl="0">
              <a:lnSpc>
                <a:spcPct val="90000"/>
              </a:lnSpc>
              <a:spcBef>
                <a:spcPts val="1000"/>
              </a:spcBef>
              <a:spcAft>
                <a:spcPts val="0"/>
              </a:spcAft>
              <a:buSzPts val="1100"/>
              <a:buNone/>
            </a:pPr>
            <a:r>
              <a:rPr lang="en-GB" sz="1400" dirty="0">
                <a:solidFill>
                  <a:schemeClr val="dk1"/>
                </a:solidFill>
              </a:rPr>
              <a:t>[click], we test our workflow on Bach chorales, finding out that our re-trained results are 93.5% accurate, meaning there are 6.5% results that are different from the expert, and among them some of these are still legitimate analyses because there are sometimes multiple correct analyses in chord </a:t>
            </a:r>
            <a:r>
              <a:rPr lang="en-GB" sz="1400" dirty="0" err="1">
                <a:solidFill>
                  <a:schemeClr val="dk1"/>
                </a:solidFill>
              </a:rPr>
              <a:t>labeling</a:t>
            </a:r>
            <a:r>
              <a:rPr lang="en-GB" sz="1400" dirty="0">
                <a:solidFill>
                  <a:schemeClr val="dk1"/>
                </a:solidFill>
              </a:rPr>
              <a:t>. We use the re-trained results as chord labels for our research. Compared to manual annotations, this workflow provides high-quality annotations with a low cost. </a:t>
            </a:r>
            <a:endParaRPr sz="1400" dirty="0">
              <a:solidFill>
                <a:schemeClr val="dk1"/>
              </a:solidFill>
            </a:endParaRPr>
          </a:p>
        </p:txBody>
      </p:sp>
      <p:sp>
        <p:nvSpPr>
          <p:cNvPr id="231" name="Google Shape;231;g477898ce60_2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477898ce60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g477898ce60_1_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400"/>
              <a:t>Once we have chord labels, we can start looking at chord progressions; to do this, we use n-grams</a:t>
            </a:r>
            <a:endParaRPr sz="1400"/>
          </a:p>
          <a:p>
            <a:pPr marL="0" lvl="0" indent="0" algn="l" rtl="0">
              <a:spcBef>
                <a:spcPts val="0"/>
              </a:spcBef>
              <a:spcAft>
                <a:spcPts val="0"/>
              </a:spcAft>
              <a:buNone/>
            </a:pPr>
            <a:r>
              <a:rPr lang="en-GB" sz="1400"/>
              <a:t>An n-gram is a sequence of n items, in this case, chords</a:t>
            </a:r>
            <a:endParaRPr sz="1400"/>
          </a:p>
          <a:p>
            <a:pPr marL="0" lvl="0" indent="0" algn="l" rtl="0">
              <a:spcBef>
                <a:spcPts val="0"/>
              </a:spcBef>
              <a:spcAft>
                <a:spcPts val="0"/>
              </a:spcAft>
              <a:buNone/>
            </a:pPr>
            <a:r>
              <a:rPr lang="en-GB" sz="1400"/>
              <a:t>These three 2-grams are all different ways a composer might harmonize a descending minor third in the soprano</a:t>
            </a:r>
            <a:endParaRPr sz="1400"/>
          </a:p>
          <a:p>
            <a:pPr marL="0" lvl="0" indent="0" algn="l" rtl="0">
              <a:spcBef>
                <a:spcPts val="0"/>
              </a:spcBef>
              <a:spcAft>
                <a:spcPts val="0"/>
              </a:spcAft>
              <a:buNone/>
            </a:pPr>
            <a:r>
              <a:rPr lang="en-GB" sz="1400"/>
              <a:t>We count all the 2-grams to see which progressions are the most common and which progressions are the most tonally directed</a:t>
            </a:r>
            <a:endParaRPr sz="1400"/>
          </a:p>
        </p:txBody>
      </p:sp>
      <p:sp>
        <p:nvSpPr>
          <p:cNvPr id="246" name="Google Shape;246;g477898ce60_1_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0995ee6b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g60995ee6ba_0_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400"/>
              <a:t>What do I mean by tonally directed? The directedness of certain progressions, e.g., Tonic to Predominant and Predominant to Dominant, is one of the most important features of tonal music</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GB" sz="1400"/>
              <a:t>We predict that if a chorale is more “tonal” then certain progressions will appear more often in one direction than the other</a:t>
            </a:r>
            <a:endParaRPr sz="1400"/>
          </a:p>
        </p:txBody>
      </p:sp>
      <p:sp>
        <p:nvSpPr>
          <p:cNvPr id="257" name="Google Shape;257;g60995ee6ba_0_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477898ce60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g477898ce60_1_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400"/>
              <a:t>We have some preliminary results for 68 pieces in A minor and A natural.</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GB" sz="1400"/>
              <a:t>We look at the top 8 most common chord progressions for each composer, as well as the retrogrades of those progressions.</a:t>
            </a:r>
            <a:endParaRPr sz="1400"/>
          </a:p>
        </p:txBody>
      </p:sp>
      <p:sp>
        <p:nvSpPr>
          <p:cNvPr id="266" name="Google Shape;266;g477898ce60_1_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6376f747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chemeClr val="dk1"/>
                </a:solidFill>
              </a:rPr>
              <a:t>These graphs show the top eight 2-grams used by each composer. The numbers are percentages of the total 2-grams in all the chorales by that composer.</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GB" sz="1400">
                <a:solidFill>
                  <a:schemeClr val="dk1"/>
                </a:solidFill>
              </a:rPr>
              <a:t>(PRESS) Right away, Bach stands out for using more seventh chords; V7 to i, VII7 to III, i to ii7, ii7 to V, and even V7/iv to iv are all among the top eight most common 2-grams. These progressions give a strong sense of “being in a key” because the resolutions of their dissonances strengthen the progression from one harmonic function to the next. Schutz and Praetorius use far fewer sevenths than Bach.</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GB" sz="1400">
                <a:solidFill>
                  <a:schemeClr val="dk1"/>
                </a:solidFill>
              </a:rPr>
              <a:t>(PRESS) Bach also puts less emphasis on the relative major (C major) than the earlier composers. In their chorales with A finals, Praetorius and Schutz use progressions between G and C much more often than Bach.</a:t>
            </a:r>
            <a:endParaRPr sz="1400">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
        <p:nvSpPr>
          <p:cNvPr id="273" name="Google Shape;273;g6376f7472f_0_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2"/>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2"/>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2"/>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2"/>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2"/>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2"/>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2"/>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2"/>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2"/>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2"/>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2"/>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1" name="Google Shape;131;p26"/>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32" name="Google Shape;132;p2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33" name="Google Shape;133;p2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34" name="Google Shape;134;p2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5"/>
        <p:cNvGrpSpPr/>
        <p:nvPr/>
      </p:nvGrpSpPr>
      <p:grpSpPr>
        <a:xfrm>
          <a:off x="0" y="0"/>
          <a:ext cx="0" cy="0"/>
          <a:chOff x="0" y="0"/>
          <a:chExt cx="0" cy="0"/>
        </a:xfrm>
      </p:grpSpPr>
      <p:sp>
        <p:nvSpPr>
          <p:cNvPr id="136" name="Google Shape;136;p27"/>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7" name="Google Shape;137;p27"/>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Clr>
                <a:schemeClr val="dk1"/>
              </a:buClr>
              <a:buSzPts val="3200"/>
              <a:buNone/>
              <a:defRPr>
                <a:solidFill>
                  <a:schemeClr val="dk1"/>
                </a:solidFill>
                <a:latin typeface="Palatino Linotype"/>
                <a:ea typeface="Palatino Linotype"/>
                <a:cs typeface="Palatino Linotype"/>
                <a:sym typeface="Palatino Linotype"/>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38" name="Google Shape;138;p2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dk1"/>
                </a:solidFill>
                <a:latin typeface="Georgia"/>
                <a:ea typeface="Georgia"/>
                <a:cs typeface="Georgia"/>
                <a:sym typeface="Georgia"/>
              </a:defRPr>
            </a:lvl1pPr>
            <a:lvl2pPr marL="0" lvl="1" indent="0" algn="r" rtl="0">
              <a:spcBef>
                <a:spcPts val="0"/>
              </a:spcBef>
              <a:buNone/>
              <a:defRPr sz="1200">
                <a:solidFill>
                  <a:schemeClr val="dk1"/>
                </a:solidFill>
                <a:latin typeface="Georgia"/>
                <a:ea typeface="Georgia"/>
                <a:cs typeface="Georgia"/>
                <a:sym typeface="Georgia"/>
              </a:defRPr>
            </a:lvl2pPr>
            <a:lvl3pPr marL="0" lvl="2" indent="0" algn="r" rtl="0">
              <a:spcBef>
                <a:spcPts val="0"/>
              </a:spcBef>
              <a:buNone/>
              <a:defRPr sz="1200">
                <a:solidFill>
                  <a:schemeClr val="dk1"/>
                </a:solidFill>
                <a:latin typeface="Georgia"/>
                <a:ea typeface="Georgia"/>
                <a:cs typeface="Georgia"/>
                <a:sym typeface="Georgia"/>
              </a:defRPr>
            </a:lvl3pPr>
            <a:lvl4pPr marL="0" lvl="3" indent="0" algn="r" rtl="0">
              <a:spcBef>
                <a:spcPts val="0"/>
              </a:spcBef>
              <a:buNone/>
              <a:defRPr sz="1200">
                <a:solidFill>
                  <a:schemeClr val="dk1"/>
                </a:solidFill>
                <a:latin typeface="Georgia"/>
                <a:ea typeface="Georgia"/>
                <a:cs typeface="Georgia"/>
                <a:sym typeface="Georgia"/>
              </a:defRPr>
            </a:lvl4pPr>
            <a:lvl5pPr marL="0" lvl="4" indent="0" algn="r" rtl="0">
              <a:spcBef>
                <a:spcPts val="0"/>
              </a:spcBef>
              <a:buNone/>
              <a:defRPr sz="1200">
                <a:solidFill>
                  <a:schemeClr val="dk1"/>
                </a:solidFill>
                <a:latin typeface="Georgia"/>
                <a:ea typeface="Georgia"/>
                <a:cs typeface="Georgia"/>
                <a:sym typeface="Georgia"/>
              </a:defRPr>
            </a:lvl5pPr>
            <a:lvl6pPr marL="0" lvl="5" indent="0" algn="r" rtl="0">
              <a:spcBef>
                <a:spcPts val="0"/>
              </a:spcBef>
              <a:buNone/>
              <a:defRPr sz="1200">
                <a:solidFill>
                  <a:schemeClr val="dk1"/>
                </a:solidFill>
                <a:latin typeface="Georgia"/>
                <a:ea typeface="Georgia"/>
                <a:cs typeface="Georgia"/>
                <a:sym typeface="Georgia"/>
              </a:defRPr>
            </a:lvl6pPr>
            <a:lvl7pPr marL="0" lvl="6" indent="0" algn="r" rtl="0">
              <a:spcBef>
                <a:spcPts val="0"/>
              </a:spcBef>
              <a:buNone/>
              <a:defRPr sz="1200">
                <a:solidFill>
                  <a:schemeClr val="dk1"/>
                </a:solidFill>
                <a:latin typeface="Georgia"/>
                <a:ea typeface="Georgia"/>
                <a:cs typeface="Georgia"/>
                <a:sym typeface="Georgia"/>
              </a:defRPr>
            </a:lvl7pPr>
            <a:lvl8pPr marL="0" lvl="7" indent="0" algn="r" rtl="0">
              <a:spcBef>
                <a:spcPts val="0"/>
              </a:spcBef>
              <a:buNone/>
              <a:defRPr sz="1200">
                <a:solidFill>
                  <a:schemeClr val="dk1"/>
                </a:solidFill>
                <a:latin typeface="Georgia"/>
                <a:ea typeface="Georgia"/>
                <a:cs typeface="Georgia"/>
                <a:sym typeface="Georgia"/>
              </a:defRPr>
            </a:lvl8pPr>
            <a:lvl9pPr marL="0" lvl="8" indent="0" algn="r" rtl="0">
              <a:spcBef>
                <a:spcPts val="0"/>
              </a:spcBef>
              <a:buNone/>
              <a:defRPr sz="1200">
                <a:solidFill>
                  <a:schemeClr val="dk1"/>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9"/>
        <p:cNvGrpSpPr/>
        <p:nvPr/>
      </p:nvGrpSpPr>
      <p:grpSpPr>
        <a:xfrm>
          <a:off x="0" y="0"/>
          <a:ext cx="0" cy="0"/>
          <a:chOff x="0" y="0"/>
          <a:chExt cx="0" cy="0"/>
        </a:xfrm>
      </p:grpSpPr>
      <p:sp>
        <p:nvSpPr>
          <p:cNvPr id="140" name="Google Shape;140;p28"/>
          <p:cNvSpPr txBox="1">
            <a:spLocks noGrp="1"/>
          </p:cNvSpPr>
          <p:nvPr>
            <p:ph type="title"/>
          </p:nvPr>
        </p:nvSpPr>
        <p:spPr>
          <a:xfrm>
            <a:off x="722313" y="3305175"/>
            <a:ext cx="7772400" cy="10215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chemeClr val="dk1"/>
              </a:buClr>
              <a:buSzPts val="4000"/>
              <a:buFont typeface="Georgi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1" name="Google Shape;141;p28"/>
          <p:cNvSpPr txBox="1">
            <a:spLocks noGrp="1"/>
          </p:cNvSpPr>
          <p:nvPr>
            <p:ph type="body" idx="1"/>
          </p:nvPr>
        </p:nvSpPr>
        <p:spPr>
          <a:xfrm>
            <a:off x="722313" y="2180035"/>
            <a:ext cx="7772400" cy="1125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142" name="Google Shape;142;p2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43" name="Google Shape;143;p2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44" name="Google Shape;144;p2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5"/>
        <p:cNvGrpSpPr/>
        <p:nvPr/>
      </p:nvGrpSpPr>
      <p:grpSpPr>
        <a:xfrm>
          <a:off x="0" y="0"/>
          <a:ext cx="0" cy="0"/>
          <a:chOff x="0" y="0"/>
          <a:chExt cx="0" cy="0"/>
        </a:xfrm>
      </p:grpSpPr>
      <p:sp>
        <p:nvSpPr>
          <p:cNvPr id="146" name="Google Shape;146;p2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7" name="Google Shape;147;p29"/>
          <p:cNvSpPr txBox="1">
            <a:spLocks noGrp="1"/>
          </p:cNvSpPr>
          <p:nvPr>
            <p:ph type="body" idx="1"/>
          </p:nvPr>
        </p:nvSpPr>
        <p:spPr>
          <a:xfrm>
            <a:off x="457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48" name="Google Shape;148;p29"/>
          <p:cNvSpPr txBox="1">
            <a:spLocks noGrp="1"/>
          </p:cNvSpPr>
          <p:nvPr>
            <p:ph type="body" idx="2"/>
          </p:nvPr>
        </p:nvSpPr>
        <p:spPr>
          <a:xfrm>
            <a:off x="4648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49" name="Google Shape;149;p2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50" name="Google Shape;150;p2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51" name="Google Shape;151;p2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52"/>
        <p:cNvGrpSpPr/>
        <p:nvPr/>
      </p:nvGrpSpPr>
      <p:grpSpPr>
        <a:xfrm>
          <a:off x="0" y="0"/>
          <a:ext cx="0" cy="0"/>
          <a:chOff x="0" y="0"/>
          <a:chExt cx="0" cy="0"/>
        </a:xfrm>
      </p:grpSpPr>
      <p:sp>
        <p:nvSpPr>
          <p:cNvPr id="153" name="Google Shape;153;p3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4400"/>
              <a:buFont typeface="Georgia"/>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4" name="Google Shape;154;p30"/>
          <p:cNvSpPr txBox="1">
            <a:spLocks noGrp="1"/>
          </p:cNvSpPr>
          <p:nvPr>
            <p:ph type="body" idx="1"/>
          </p:nvPr>
        </p:nvSpPr>
        <p:spPr>
          <a:xfrm>
            <a:off x="457200" y="1151335"/>
            <a:ext cx="4040100" cy="4800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55" name="Google Shape;155;p30"/>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56" name="Google Shape;156;p30"/>
          <p:cNvSpPr txBox="1">
            <a:spLocks noGrp="1"/>
          </p:cNvSpPr>
          <p:nvPr>
            <p:ph type="body" idx="3"/>
          </p:nvPr>
        </p:nvSpPr>
        <p:spPr>
          <a:xfrm>
            <a:off x="4645025" y="1151335"/>
            <a:ext cx="4041900" cy="4800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57" name="Google Shape;157;p30"/>
          <p:cNvSpPr txBox="1">
            <a:spLocks noGrp="1"/>
          </p:cNvSpPr>
          <p:nvPr>
            <p:ph type="body" idx="4"/>
          </p:nvPr>
        </p:nvSpPr>
        <p:spPr>
          <a:xfrm>
            <a:off x="4645025" y="1631156"/>
            <a:ext cx="4041900" cy="29634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58" name="Google Shape;158;p3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59" name="Google Shape;159;p30"/>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60" name="Google Shape;160;p3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3" name="Google Shape;163;p3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64" name="Google Shape;164;p3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6"/>
        <p:cNvGrpSpPr/>
        <p:nvPr/>
      </p:nvGrpSpPr>
      <p:grpSpPr>
        <a:xfrm>
          <a:off x="0" y="0"/>
          <a:ext cx="0" cy="0"/>
          <a:chOff x="0" y="0"/>
          <a:chExt cx="0" cy="0"/>
        </a:xfrm>
      </p:grpSpPr>
      <p:sp>
        <p:nvSpPr>
          <p:cNvPr id="167" name="Google Shape;167;p3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68" name="Google Shape;168;p3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69" name="Google Shape;169;p3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0"/>
        <p:cNvGrpSpPr/>
        <p:nvPr/>
      </p:nvGrpSpPr>
      <p:grpSpPr>
        <a:xfrm>
          <a:off x="0" y="0"/>
          <a:ext cx="0" cy="0"/>
          <a:chOff x="0" y="0"/>
          <a:chExt cx="0" cy="0"/>
        </a:xfrm>
      </p:grpSpPr>
      <p:sp>
        <p:nvSpPr>
          <p:cNvPr id="171" name="Google Shape;171;p33"/>
          <p:cNvSpPr txBox="1">
            <a:spLocks noGrp="1"/>
          </p:cNvSpPr>
          <p:nvPr>
            <p:ph type="title"/>
          </p:nvPr>
        </p:nvSpPr>
        <p:spPr>
          <a:xfrm>
            <a:off x="457200" y="204788"/>
            <a:ext cx="3008400" cy="8715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dk1"/>
              </a:buClr>
              <a:buSzPts val="2000"/>
              <a:buFont typeface="Georgi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2" name="Google Shape;172;p33"/>
          <p:cNvSpPr txBox="1">
            <a:spLocks noGrp="1"/>
          </p:cNvSpPr>
          <p:nvPr>
            <p:ph type="body" idx="1"/>
          </p:nvPr>
        </p:nvSpPr>
        <p:spPr>
          <a:xfrm>
            <a:off x="3575050" y="204788"/>
            <a:ext cx="5111700" cy="43896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73" name="Google Shape;173;p33"/>
          <p:cNvSpPr txBox="1">
            <a:spLocks noGrp="1"/>
          </p:cNvSpPr>
          <p:nvPr>
            <p:ph type="body" idx="2"/>
          </p:nvPr>
        </p:nvSpPr>
        <p:spPr>
          <a:xfrm>
            <a:off x="457200" y="1076325"/>
            <a:ext cx="3008400" cy="35184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74" name="Google Shape;174;p3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75" name="Google Shape;175;p3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76" name="Google Shape;176;p3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dk1"/>
              </a:buClr>
              <a:buSzPts val="2000"/>
              <a:buFont typeface="Georgi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9" name="Google Shape;179;p34"/>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Palatino Linotype"/>
                <a:ea typeface="Palatino Linotype"/>
                <a:cs typeface="Palatino Linotype"/>
                <a:sym typeface="Palatino Linotype"/>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Palatino Linotype"/>
                <a:ea typeface="Palatino Linotype"/>
                <a:cs typeface="Palatino Linotype"/>
                <a:sym typeface="Palatino Linotype"/>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Palatino Linotype"/>
                <a:ea typeface="Palatino Linotype"/>
                <a:cs typeface="Palatino Linotype"/>
                <a:sym typeface="Palatino Linotype"/>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Palatino Linotype"/>
                <a:ea typeface="Palatino Linotype"/>
                <a:cs typeface="Palatino Linotype"/>
                <a:sym typeface="Palatino Linotype"/>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Palatino Linotype"/>
                <a:ea typeface="Palatino Linotype"/>
                <a:cs typeface="Palatino Linotype"/>
                <a:sym typeface="Palatino Linotype"/>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Georgia"/>
                <a:ea typeface="Georgia"/>
                <a:cs typeface="Georgia"/>
                <a:sym typeface="Georgia"/>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Georgia"/>
                <a:ea typeface="Georgia"/>
                <a:cs typeface="Georgia"/>
                <a:sym typeface="Georgia"/>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Georgia"/>
                <a:ea typeface="Georgia"/>
                <a:cs typeface="Georgia"/>
                <a:sym typeface="Georgia"/>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Georgia"/>
                <a:ea typeface="Georgia"/>
                <a:cs typeface="Georgia"/>
                <a:sym typeface="Georgia"/>
              </a:defRPr>
            </a:lvl9pPr>
          </a:lstStyle>
          <a:p>
            <a:endParaRPr/>
          </a:p>
        </p:txBody>
      </p:sp>
      <p:sp>
        <p:nvSpPr>
          <p:cNvPr id="180" name="Google Shape;180;p34"/>
          <p:cNvSpPr txBox="1">
            <a:spLocks noGrp="1"/>
          </p:cNvSpPr>
          <p:nvPr>
            <p:ph type="body" idx="1"/>
          </p:nvPr>
        </p:nvSpPr>
        <p:spPr>
          <a:xfrm>
            <a:off x="1792288" y="4025503"/>
            <a:ext cx="5486400" cy="6036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81" name="Google Shape;181;p3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83" name="Google Shape;183;p3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4"/>
        <p:cNvGrpSpPr/>
        <p:nvPr/>
      </p:nvGrpSpPr>
      <p:grpSpPr>
        <a:xfrm>
          <a:off x="0" y="0"/>
          <a:ext cx="0" cy="0"/>
          <a:chOff x="0" y="0"/>
          <a:chExt cx="0" cy="0"/>
        </a:xfrm>
      </p:grpSpPr>
      <p:sp>
        <p:nvSpPr>
          <p:cNvPr id="185" name="Google Shape;185;p3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6" name="Google Shape;186;p35"/>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87" name="Google Shape;187;p3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88" name="Google Shape;188;p3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89" name="Google Shape;189;p3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0"/>
        <p:cNvGrpSpPr/>
        <p:nvPr/>
      </p:nvGrpSpPr>
      <p:grpSpPr>
        <a:xfrm>
          <a:off x="0" y="0"/>
          <a:ext cx="0" cy="0"/>
          <a:chOff x="0" y="0"/>
          <a:chExt cx="0" cy="0"/>
        </a:xfrm>
      </p:grpSpPr>
      <p:sp>
        <p:nvSpPr>
          <p:cNvPr id="191" name="Google Shape;191;p36"/>
          <p:cNvSpPr txBox="1">
            <a:spLocks noGrp="1"/>
          </p:cNvSpPr>
          <p:nvPr>
            <p:ph type="title"/>
          </p:nvPr>
        </p:nvSpPr>
        <p:spPr>
          <a:xfrm rot="5400000">
            <a:off x="5463750" y="1371628"/>
            <a:ext cx="4388700" cy="20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2" name="Google Shape;192;p36"/>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93" name="Google Shape;193;p3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94" name="Google Shape;194;p3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2"/>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Georgia"/>
              <a:buNone/>
              <a:defRPr sz="4400" b="0" i="0" u="none" strike="noStrike" cap="none">
                <a:solidFill>
                  <a:schemeClr val="dk1"/>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27" name="Google Shape;127;p25"/>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Palatino Linotype"/>
                <a:ea typeface="Palatino Linotype"/>
                <a:cs typeface="Palatino Linotype"/>
                <a:sym typeface="Palatino Linotype"/>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Palatino Linotype"/>
                <a:ea typeface="Palatino Linotype"/>
                <a:cs typeface="Palatino Linotype"/>
                <a:sym typeface="Palatino Linotype"/>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Palatino Linotype"/>
                <a:ea typeface="Palatino Linotype"/>
                <a:cs typeface="Palatino Linotype"/>
                <a:sym typeface="Palatino Linotype"/>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Palatino Linotype"/>
                <a:ea typeface="Palatino Linotype"/>
                <a:cs typeface="Palatino Linotype"/>
                <a:sym typeface="Palatino Linotype"/>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Palatino Linotype"/>
                <a:ea typeface="Palatino Linotype"/>
                <a:cs typeface="Palatino Linotype"/>
                <a:sym typeface="Palatino Linotyp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9pPr>
          </a:lstStyle>
          <a:p>
            <a:endParaRPr/>
          </a:p>
        </p:txBody>
      </p:sp>
      <p:sp>
        <p:nvSpPr>
          <p:cNvPr id="128" name="Google Shape;128;p2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Georgia"/>
                <a:ea typeface="Georgia"/>
                <a:cs typeface="Georgia"/>
                <a:sym typeface="Georgia"/>
              </a:defRPr>
            </a:lvl1pPr>
            <a:lvl2pPr marL="0" marR="0" lvl="1" indent="0" algn="r" rtl="0">
              <a:spcBef>
                <a:spcPts val="0"/>
              </a:spcBef>
              <a:buNone/>
              <a:defRPr sz="1200" b="0" i="0" u="none" strike="noStrike" cap="none">
                <a:solidFill>
                  <a:srgbClr val="888888"/>
                </a:solidFill>
                <a:latin typeface="Georgia"/>
                <a:ea typeface="Georgia"/>
                <a:cs typeface="Georgia"/>
                <a:sym typeface="Georgia"/>
              </a:defRPr>
            </a:lvl2pPr>
            <a:lvl3pPr marL="0" marR="0" lvl="2" indent="0" algn="r" rtl="0">
              <a:spcBef>
                <a:spcPts val="0"/>
              </a:spcBef>
              <a:buNone/>
              <a:defRPr sz="1200" b="0" i="0" u="none" strike="noStrike" cap="none">
                <a:solidFill>
                  <a:srgbClr val="888888"/>
                </a:solidFill>
                <a:latin typeface="Georgia"/>
                <a:ea typeface="Georgia"/>
                <a:cs typeface="Georgia"/>
                <a:sym typeface="Georgia"/>
              </a:defRPr>
            </a:lvl3pPr>
            <a:lvl4pPr marL="0" marR="0" lvl="3" indent="0" algn="r" rtl="0">
              <a:spcBef>
                <a:spcPts val="0"/>
              </a:spcBef>
              <a:buNone/>
              <a:defRPr sz="1200" b="0" i="0" u="none" strike="noStrike" cap="none">
                <a:solidFill>
                  <a:srgbClr val="888888"/>
                </a:solidFill>
                <a:latin typeface="Georgia"/>
                <a:ea typeface="Georgia"/>
                <a:cs typeface="Georgia"/>
                <a:sym typeface="Georgia"/>
              </a:defRPr>
            </a:lvl4pPr>
            <a:lvl5pPr marL="0" marR="0" lvl="4" indent="0" algn="r" rtl="0">
              <a:spcBef>
                <a:spcPts val="0"/>
              </a:spcBef>
              <a:buNone/>
              <a:defRPr sz="1200" b="0" i="0" u="none" strike="noStrike" cap="none">
                <a:solidFill>
                  <a:srgbClr val="888888"/>
                </a:solidFill>
                <a:latin typeface="Georgia"/>
                <a:ea typeface="Georgia"/>
                <a:cs typeface="Georgia"/>
                <a:sym typeface="Georgia"/>
              </a:defRPr>
            </a:lvl5pPr>
            <a:lvl6pPr marL="0" marR="0" lvl="5" indent="0" algn="r" rtl="0">
              <a:spcBef>
                <a:spcPts val="0"/>
              </a:spcBef>
              <a:buNone/>
              <a:defRPr sz="1200" b="0" i="0" u="none" strike="noStrike" cap="none">
                <a:solidFill>
                  <a:srgbClr val="888888"/>
                </a:solidFill>
                <a:latin typeface="Georgia"/>
                <a:ea typeface="Georgia"/>
                <a:cs typeface="Georgia"/>
                <a:sym typeface="Georgia"/>
              </a:defRPr>
            </a:lvl6pPr>
            <a:lvl7pPr marL="0" marR="0" lvl="6" indent="0" algn="r" rtl="0">
              <a:spcBef>
                <a:spcPts val="0"/>
              </a:spcBef>
              <a:buNone/>
              <a:defRPr sz="1200" b="0" i="0" u="none" strike="noStrike" cap="none">
                <a:solidFill>
                  <a:srgbClr val="888888"/>
                </a:solidFill>
                <a:latin typeface="Georgia"/>
                <a:ea typeface="Georgia"/>
                <a:cs typeface="Georgia"/>
                <a:sym typeface="Georgia"/>
              </a:defRPr>
            </a:lvl7pPr>
            <a:lvl8pPr marL="0" marR="0" lvl="7" indent="0" algn="r" rtl="0">
              <a:spcBef>
                <a:spcPts val="0"/>
              </a:spcBef>
              <a:buNone/>
              <a:defRPr sz="1200" b="0" i="0" u="none" strike="noStrike" cap="none">
                <a:solidFill>
                  <a:srgbClr val="888888"/>
                </a:solidFill>
                <a:latin typeface="Georgia"/>
                <a:ea typeface="Georgia"/>
                <a:cs typeface="Georgia"/>
                <a:sym typeface="Georgia"/>
              </a:defRPr>
            </a:lvl8pPr>
            <a:lvl9pPr marL="0" marR="0" lvl="8" indent="0" algn="r" rtl="0">
              <a:spcBef>
                <a:spcPts val="0"/>
              </a:spcBef>
              <a:buNone/>
              <a:defRPr sz="1200" b="0" i="0" u="none" strike="noStrike" cap="none">
                <a:solidFill>
                  <a:srgbClr val="888888"/>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3.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image" Target="../media/image12.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hyperlink" Target="mailto:samuel.howes@mail.mcgill.ca" TargetMode="External"/><Relationship Id="rId2" Type="http://schemas.openxmlformats.org/officeDocument/2006/relationships/notesSlide" Target="../notesSlides/notesSlide13.xml"/><Relationship Id="rId1" Type="http://schemas.openxmlformats.org/officeDocument/2006/relationships/slideLayout" Target="../slideLayouts/slideLayout23.xml"/><Relationship Id="rId5" Type="http://schemas.openxmlformats.org/officeDocument/2006/relationships/image" Target="../media/image19.png"/><Relationship Id="rId4" Type="http://schemas.openxmlformats.org/officeDocument/2006/relationships/hyperlink" Target="mailto:yaolong.ju@mail.mcgill.ca"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3.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3.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Georgia"/>
              <a:buNone/>
            </a:pPr>
            <a:r>
              <a:rPr lang="en-GB" dirty="0"/>
              <a:t>Chord Progressions in Lutheran Chorales</a:t>
            </a:r>
            <a:endParaRPr dirty="0"/>
          </a:p>
        </p:txBody>
      </p:sp>
      <p:sp>
        <p:nvSpPr>
          <p:cNvPr id="201" name="Google Shape;201;p37"/>
          <p:cNvSpPr txBox="1">
            <a:spLocks noGrp="1"/>
          </p:cNvSpPr>
          <p:nvPr>
            <p:ph type="subTitle" idx="1"/>
          </p:nvPr>
        </p:nvSpPr>
        <p:spPr>
          <a:xfrm>
            <a:off x="1371600" y="2914650"/>
            <a:ext cx="6400800" cy="1673400"/>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Clr>
                <a:schemeClr val="dk1"/>
              </a:buClr>
              <a:buSzPts val="2720"/>
              <a:buNone/>
            </a:pPr>
            <a:r>
              <a:rPr lang="en-GB" sz="2720"/>
              <a:t>Sam Howes</a:t>
            </a:r>
            <a:endParaRPr/>
          </a:p>
          <a:p>
            <a:pPr marL="0" lvl="0" indent="0" algn="ctr" rtl="0">
              <a:lnSpc>
                <a:spcPct val="80000"/>
              </a:lnSpc>
              <a:spcBef>
                <a:spcPts val="544"/>
              </a:spcBef>
              <a:spcAft>
                <a:spcPts val="0"/>
              </a:spcAft>
              <a:buClr>
                <a:schemeClr val="dk1"/>
              </a:buClr>
              <a:buSzPts val="2720"/>
              <a:buNone/>
            </a:pPr>
            <a:r>
              <a:rPr lang="en-GB" sz="2720"/>
              <a:t>Yaolong Ju</a:t>
            </a:r>
            <a:endParaRPr sz="2720"/>
          </a:p>
          <a:p>
            <a:pPr marL="0" lvl="0" indent="0" algn="ctr" rtl="0">
              <a:lnSpc>
                <a:spcPct val="80000"/>
              </a:lnSpc>
              <a:spcBef>
                <a:spcPts val="544"/>
              </a:spcBef>
              <a:spcAft>
                <a:spcPts val="0"/>
              </a:spcAft>
              <a:buClr>
                <a:schemeClr val="dk1"/>
              </a:buClr>
              <a:buSzPts val="2720"/>
              <a:buNone/>
            </a:pPr>
            <a:endParaRPr sz="2720"/>
          </a:p>
          <a:p>
            <a:pPr marL="0" lvl="0" indent="0" algn="ctr" rtl="0">
              <a:lnSpc>
                <a:spcPct val="80000"/>
              </a:lnSpc>
              <a:spcBef>
                <a:spcPts val="544"/>
              </a:spcBef>
              <a:spcAft>
                <a:spcPts val="0"/>
              </a:spcAft>
              <a:buClr>
                <a:schemeClr val="dk1"/>
              </a:buClr>
              <a:buSzPts val="2720"/>
              <a:buNone/>
            </a:pPr>
            <a:r>
              <a:rPr lang="en-GB" sz="2720"/>
              <a:t>September 21, 2019</a:t>
            </a:r>
            <a:endParaRPr sz="2720"/>
          </a:p>
        </p:txBody>
      </p:sp>
      <p:sp>
        <p:nvSpPr>
          <p:cNvPr id="202" name="Google Shape;202;p3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Georgia"/>
              <a:buNone/>
            </a:pPr>
            <a:r>
              <a:rPr lang="en-GB"/>
              <a:t>Top Eight 2-grams</a:t>
            </a:r>
            <a:endParaRPr/>
          </a:p>
        </p:txBody>
      </p:sp>
      <p:pic>
        <p:nvPicPr>
          <p:cNvPr id="296" name="Google Shape;296;p46"/>
          <p:cNvPicPr preferRelativeResize="0"/>
          <p:nvPr/>
        </p:nvPicPr>
        <p:blipFill rotWithShape="1">
          <a:blip r:embed="rId3">
            <a:alphaModFix/>
          </a:blip>
          <a:srcRect/>
          <a:stretch/>
        </p:blipFill>
        <p:spPr>
          <a:xfrm>
            <a:off x="6219836" y="1128702"/>
            <a:ext cx="3000300" cy="3696900"/>
          </a:xfrm>
          <a:prstGeom prst="rect">
            <a:avLst/>
          </a:prstGeom>
          <a:noFill/>
          <a:ln>
            <a:noFill/>
          </a:ln>
        </p:spPr>
      </p:pic>
      <p:pic>
        <p:nvPicPr>
          <p:cNvPr id="297" name="Google Shape;297;p46"/>
          <p:cNvPicPr preferRelativeResize="0"/>
          <p:nvPr/>
        </p:nvPicPr>
        <p:blipFill rotWithShape="1">
          <a:blip r:embed="rId4">
            <a:alphaModFix/>
          </a:blip>
          <a:srcRect/>
          <a:stretch/>
        </p:blipFill>
        <p:spPr>
          <a:xfrm>
            <a:off x="2786050" y="1071552"/>
            <a:ext cx="3857700" cy="3696900"/>
          </a:xfrm>
          <a:prstGeom prst="rect">
            <a:avLst/>
          </a:prstGeom>
          <a:noFill/>
          <a:ln>
            <a:noFill/>
          </a:ln>
        </p:spPr>
      </p:pic>
      <p:pic>
        <p:nvPicPr>
          <p:cNvPr id="298" name="Google Shape;298;p46"/>
          <p:cNvPicPr preferRelativeResize="0"/>
          <p:nvPr/>
        </p:nvPicPr>
        <p:blipFill rotWithShape="1">
          <a:blip r:embed="rId5">
            <a:alphaModFix/>
          </a:blip>
          <a:srcRect/>
          <a:stretch/>
        </p:blipFill>
        <p:spPr>
          <a:xfrm>
            <a:off x="0" y="1071552"/>
            <a:ext cx="2857500" cy="3696900"/>
          </a:xfrm>
          <a:prstGeom prst="rect">
            <a:avLst/>
          </a:prstGeom>
          <a:noFill/>
          <a:ln>
            <a:noFill/>
          </a:ln>
        </p:spPr>
      </p:pic>
      <p:sp>
        <p:nvSpPr>
          <p:cNvPr id="299" name="Google Shape;299;p46"/>
          <p:cNvSpPr txBox="1"/>
          <p:nvPr/>
        </p:nvSpPr>
        <p:spPr>
          <a:xfrm>
            <a:off x="2000232" y="4651358"/>
            <a:ext cx="4921500" cy="438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200">
                <a:solidFill>
                  <a:srgbClr val="8CB3E3"/>
                </a:solidFill>
                <a:latin typeface="Georgia"/>
                <a:ea typeface="Georgia"/>
                <a:cs typeface="Georgia"/>
                <a:sym typeface="Georgia"/>
              </a:rPr>
              <a:t>T→PD</a:t>
            </a:r>
            <a:r>
              <a:rPr lang="en-GB" sz="3200">
                <a:solidFill>
                  <a:schemeClr val="dk1"/>
                </a:solidFill>
                <a:latin typeface="Georgia"/>
                <a:ea typeface="Georgia"/>
                <a:cs typeface="Georgia"/>
                <a:sym typeface="Georgia"/>
              </a:rPr>
              <a:t>      </a:t>
            </a:r>
            <a:r>
              <a:rPr lang="en-GB" sz="3200">
                <a:solidFill>
                  <a:schemeClr val="accent3"/>
                </a:solidFill>
                <a:latin typeface="Georgia"/>
                <a:ea typeface="Georgia"/>
                <a:cs typeface="Georgia"/>
                <a:sym typeface="Georgia"/>
              </a:rPr>
              <a:t>PD→D</a:t>
            </a:r>
            <a:r>
              <a:rPr lang="en-GB" sz="3200">
                <a:solidFill>
                  <a:schemeClr val="dk1"/>
                </a:solidFill>
                <a:latin typeface="Georgia"/>
                <a:ea typeface="Georgia"/>
                <a:cs typeface="Georgia"/>
                <a:sym typeface="Georgia"/>
              </a:rPr>
              <a:t>      </a:t>
            </a:r>
            <a:r>
              <a:rPr lang="en-GB" sz="3200">
                <a:solidFill>
                  <a:schemeClr val="accent2"/>
                </a:solidFill>
                <a:latin typeface="Georgia"/>
                <a:ea typeface="Georgia"/>
                <a:cs typeface="Georgia"/>
                <a:sym typeface="Georgia"/>
              </a:rPr>
              <a:t>D→T</a:t>
            </a:r>
            <a:endParaRPr sz="3200">
              <a:solidFill>
                <a:schemeClr val="accent2"/>
              </a:solidFill>
              <a:latin typeface="Georgia"/>
              <a:ea typeface="Georgia"/>
              <a:cs typeface="Georgia"/>
              <a:sym typeface="Georgia"/>
            </a:endParaRPr>
          </a:p>
        </p:txBody>
      </p:sp>
      <p:pic>
        <p:nvPicPr>
          <p:cNvPr id="300" name="Google Shape;300;p46"/>
          <p:cNvPicPr preferRelativeResize="0"/>
          <p:nvPr/>
        </p:nvPicPr>
        <p:blipFill>
          <a:blip r:embed="rId6">
            <a:alphaModFix/>
          </a:blip>
          <a:stretch>
            <a:fillRect/>
          </a:stretch>
        </p:blipFill>
        <p:spPr>
          <a:xfrm>
            <a:off x="5043500" y="1114444"/>
            <a:ext cx="68580" cy="185165"/>
          </a:xfrm>
          <a:prstGeom prst="rect">
            <a:avLst/>
          </a:prstGeom>
          <a:noFill/>
          <a:ln>
            <a:noFill/>
          </a:ln>
        </p:spPr>
      </p:pic>
      <p:pic>
        <p:nvPicPr>
          <p:cNvPr id="301" name="Google Shape;301;p46"/>
          <p:cNvPicPr preferRelativeResize="0"/>
          <p:nvPr/>
        </p:nvPicPr>
        <p:blipFill>
          <a:blip r:embed="rId6">
            <a:alphaModFix/>
          </a:blip>
          <a:stretch>
            <a:fillRect/>
          </a:stretch>
        </p:blipFill>
        <p:spPr>
          <a:xfrm>
            <a:off x="1909800" y="1114444"/>
            <a:ext cx="68580" cy="185165"/>
          </a:xfrm>
          <a:prstGeom prst="rect">
            <a:avLst/>
          </a:prstGeom>
          <a:noFill/>
          <a:ln>
            <a:noFill/>
          </a:ln>
        </p:spPr>
      </p:pic>
      <p:sp>
        <p:nvSpPr>
          <p:cNvPr id="302" name="Google Shape;302;p46"/>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7"/>
          <p:cNvSpPr txBox="1">
            <a:spLocks noGrp="1"/>
          </p:cNvSpPr>
          <p:nvPr>
            <p:ph type="title"/>
          </p:nvPr>
        </p:nvSpPr>
        <p:spPr>
          <a:xfrm>
            <a:off x="357158" y="205978"/>
            <a:ext cx="8429700" cy="857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Georgia"/>
              <a:buNone/>
            </a:pPr>
            <a:r>
              <a:rPr lang="en-GB" sz="3959"/>
              <a:t>Top Eight 2-grams with Retrogrades</a:t>
            </a:r>
            <a:endParaRPr sz="3959"/>
          </a:p>
        </p:txBody>
      </p:sp>
      <p:pic>
        <p:nvPicPr>
          <p:cNvPr id="308" name="Google Shape;308;p47"/>
          <p:cNvPicPr preferRelativeResize="0"/>
          <p:nvPr/>
        </p:nvPicPr>
        <p:blipFill rotWithShape="1">
          <a:blip r:embed="rId3">
            <a:alphaModFix/>
          </a:blip>
          <a:srcRect/>
          <a:stretch/>
        </p:blipFill>
        <p:spPr>
          <a:xfrm>
            <a:off x="-71470" y="1017974"/>
            <a:ext cx="3325500" cy="3750600"/>
          </a:xfrm>
          <a:prstGeom prst="rect">
            <a:avLst/>
          </a:prstGeom>
          <a:noFill/>
          <a:ln>
            <a:noFill/>
          </a:ln>
        </p:spPr>
      </p:pic>
      <p:pic>
        <p:nvPicPr>
          <p:cNvPr id="309" name="Google Shape;309;p47"/>
          <p:cNvPicPr preferRelativeResize="0"/>
          <p:nvPr/>
        </p:nvPicPr>
        <p:blipFill rotWithShape="1">
          <a:blip r:embed="rId4">
            <a:alphaModFix/>
          </a:blip>
          <a:srcRect/>
          <a:stretch/>
        </p:blipFill>
        <p:spPr>
          <a:xfrm>
            <a:off x="5857884" y="1075124"/>
            <a:ext cx="3800400" cy="3750600"/>
          </a:xfrm>
          <a:prstGeom prst="rect">
            <a:avLst/>
          </a:prstGeom>
          <a:noFill/>
          <a:ln>
            <a:noFill/>
          </a:ln>
        </p:spPr>
      </p:pic>
      <p:pic>
        <p:nvPicPr>
          <p:cNvPr id="310" name="Google Shape;310;p47"/>
          <p:cNvPicPr preferRelativeResize="0"/>
          <p:nvPr/>
        </p:nvPicPr>
        <p:blipFill rotWithShape="1">
          <a:blip r:embed="rId5">
            <a:alphaModFix/>
          </a:blip>
          <a:srcRect/>
          <a:stretch/>
        </p:blipFill>
        <p:spPr>
          <a:xfrm>
            <a:off x="2724125" y="1017975"/>
            <a:ext cx="3519900" cy="3750600"/>
          </a:xfrm>
          <a:prstGeom prst="rect">
            <a:avLst/>
          </a:prstGeom>
          <a:noFill/>
          <a:ln>
            <a:noFill/>
          </a:ln>
        </p:spPr>
      </p:pic>
      <p:sp>
        <p:nvSpPr>
          <p:cNvPr id="311" name="Google Shape;311;p47"/>
          <p:cNvSpPr txBox="1"/>
          <p:nvPr/>
        </p:nvSpPr>
        <p:spPr>
          <a:xfrm>
            <a:off x="2000232" y="4651358"/>
            <a:ext cx="4921500" cy="438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200">
                <a:solidFill>
                  <a:srgbClr val="8CB3E3"/>
                </a:solidFill>
                <a:latin typeface="Georgia"/>
                <a:ea typeface="Georgia"/>
                <a:cs typeface="Georgia"/>
                <a:sym typeface="Georgia"/>
              </a:rPr>
              <a:t>T→PD</a:t>
            </a:r>
            <a:r>
              <a:rPr lang="en-GB" sz="3200">
                <a:solidFill>
                  <a:schemeClr val="dk1"/>
                </a:solidFill>
                <a:latin typeface="Georgia"/>
                <a:ea typeface="Georgia"/>
                <a:cs typeface="Georgia"/>
                <a:sym typeface="Georgia"/>
              </a:rPr>
              <a:t>      </a:t>
            </a:r>
            <a:r>
              <a:rPr lang="en-GB" sz="3200">
                <a:solidFill>
                  <a:schemeClr val="accent3"/>
                </a:solidFill>
                <a:latin typeface="Georgia"/>
                <a:ea typeface="Georgia"/>
                <a:cs typeface="Georgia"/>
                <a:sym typeface="Georgia"/>
              </a:rPr>
              <a:t>PD→D</a:t>
            </a:r>
            <a:r>
              <a:rPr lang="en-GB" sz="3200">
                <a:solidFill>
                  <a:schemeClr val="dk1"/>
                </a:solidFill>
                <a:latin typeface="Georgia"/>
                <a:ea typeface="Georgia"/>
                <a:cs typeface="Georgia"/>
                <a:sym typeface="Georgia"/>
              </a:rPr>
              <a:t>      </a:t>
            </a:r>
            <a:r>
              <a:rPr lang="en-GB" sz="3200">
                <a:solidFill>
                  <a:schemeClr val="accent2"/>
                </a:solidFill>
                <a:latin typeface="Georgia"/>
                <a:ea typeface="Georgia"/>
                <a:cs typeface="Georgia"/>
                <a:sym typeface="Georgia"/>
              </a:rPr>
              <a:t>D→T</a:t>
            </a:r>
            <a:endParaRPr sz="3200">
              <a:solidFill>
                <a:schemeClr val="accent2"/>
              </a:solidFill>
              <a:latin typeface="Georgia"/>
              <a:ea typeface="Georgia"/>
              <a:cs typeface="Georgia"/>
              <a:sym typeface="Georgia"/>
            </a:endParaRPr>
          </a:p>
        </p:txBody>
      </p:sp>
      <p:pic>
        <p:nvPicPr>
          <p:cNvPr id="312" name="Google Shape;312;p47"/>
          <p:cNvPicPr preferRelativeResize="0"/>
          <p:nvPr/>
        </p:nvPicPr>
        <p:blipFill>
          <a:blip r:embed="rId6">
            <a:alphaModFix/>
          </a:blip>
          <a:stretch>
            <a:fillRect/>
          </a:stretch>
        </p:blipFill>
        <p:spPr>
          <a:xfrm>
            <a:off x="4795825" y="1063238"/>
            <a:ext cx="68580" cy="185165"/>
          </a:xfrm>
          <a:prstGeom prst="rect">
            <a:avLst/>
          </a:prstGeom>
          <a:noFill/>
          <a:ln>
            <a:noFill/>
          </a:ln>
        </p:spPr>
      </p:pic>
      <p:pic>
        <p:nvPicPr>
          <p:cNvPr id="313" name="Google Shape;313;p47"/>
          <p:cNvPicPr preferRelativeResize="0"/>
          <p:nvPr/>
        </p:nvPicPr>
        <p:blipFill>
          <a:blip r:embed="rId6">
            <a:alphaModFix/>
          </a:blip>
          <a:stretch>
            <a:fillRect/>
          </a:stretch>
        </p:blipFill>
        <p:spPr>
          <a:xfrm>
            <a:off x="2052675" y="1063238"/>
            <a:ext cx="68580" cy="185165"/>
          </a:xfrm>
          <a:prstGeom prst="rect">
            <a:avLst/>
          </a:prstGeom>
          <a:noFill/>
          <a:ln>
            <a:noFill/>
          </a:ln>
        </p:spPr>
      </p:pic>
      <p:sp>
        <p:nvSpPr>
          <p:cNvPr id="314" name="Google Shape;314;p47"/>
          <p:cNvSpPr/>
          <p:nvPr/>
        </p:nvSpPr>
        <p:spPr>
          <a:xfrm>
            <a:off x="21600" y="1548550"/>
            <a:ext cx="426600" cy="238500"/>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7"/>
          <p:cNvSpPr/>
          <p:nvPr/>
        </p:nvSpPr>
        <p:spPr>
          <a:xfrm>
            <a:off x="21825" y="2333238"/>
            <a:ext cx="483300" cy="238500"/>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7"/>
          <p:cNvSpPr/>
          <p:nvPr/>
        </p:nvSpPr>
        <p:spPr>
          <a:xfrm>
            <a:off x="21825" y="2736850"/>
            <a:ext cx="544800" cy="238500"/>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7"/>
          <p:cNvSpPr/>
          <p:nvPr/>
        </p:nvSpPr>
        <p:spPr>
          <a:xfrm>
            <a:off x="0" y="3953725"/>
            <a:ext cx="426600" cy="238500"/>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7"/>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fade">
                                      <p:cBhvr>
                                        <p:cTn id="7" dur="1000"/>
                                        <p:tgtEl>
                                          <p:spTgt spid="314"/>
                                        </p:tgtEl>
                                      </p:cBhvr>
                                    </p:animEffect>
                                  </p:childTnLst>
                                </p:cTn>
                              </p:par>
                              <p:par>
                                <p:cTn id="8" presetID="10" presetClass="entr" presetSubtype="0" fill="hold" nodeType="withEffect">
                                  <p:stCondLst>
                                    <p:cond delay="0"/>
                                  </p:stCondLst>
                                  <p:childTnLst>
                                    <p:set>
                                      <p:cBhvr>
                                        <p:cTn id="9" dur="1" fill="hold">
                                          <p:stCondLst>
                                            <p:cond delay="0"/>
                                          </p:stCondLst>
                                        </p:cTn>
                                        <p:tgtEl>
                                          <p:spTgt spid="315"/>
                                        </p:tgtEl>
                                        <p:attrNameLst>
                                          <p:attrName>style.visibility</p:attrName>
                                        </p:attrNameLst>
                                      </p:cBhvr>
                                      <p:to>
                                        <p:strVal val="visible"/>
                                      </p:to>
                                    </p:set>
                                    <p:animEffect transition="in" filter="fade">
                                      <p:cBhvr>
                                        <p:cTn id="10" dur="1000"/>
                                        <p:tgtEl>
                                          <p:spTgt spid="315"/>
                                        </p:tgtEl>
                                      </p:cBhvr>
                                    </p:animEffect>
                                  </p:childTnLst>
                                </p:cTn>
                              </p:par>
                              <p:par>
                                <p:cTn id="11" presetID="10" presetClass="entr" presetSubtype="0" fill="hold" nodeType="withEffect">
                                  <p:stCondLst>
                                    <p:cond delay="0"/>
                                  </p:stCondLst>
                                  <p:childTnLst>
                                    <p:set>
                                      <p:cBhvr>
                                        <p:cTn id="12" dur="1" fill="hold">
                                          <p:stCondLst>
                                            <p:cond delay="0"/>
                                          </p:stCondLst>
                                        </p:cTn>
                                        <p:tgtEl>
                                          <p:spTgt spid="316"/>
                                        </p:tgtEl>
                                        <p:attrNameLst>
                                          <p:attrName>style.visibility</p:attrName>
                                        </p:attrNameLst>
                                      </p:cBhvr>
                                      <p:to>
                                        <p:strVal val="visible"/>
                                      </p:to>
                                    </p:set>
                                    <p:animEffect transition="in" filter="fade">
                                      <p:cBhvr>
                                        <p:cTn id="13" dur="1000"/>
                                        <p:tgtEl>
                                          <p:spTgt spid="316"/>
                                        </p:tgtEl>
                                      </p:cBhvr>
                                    </p:animEffect>
                                  </p:childTnLst>
                                </p:cTn>
                              </p:par>
                              <p:par>
                                <p:cTn id="14" presetID="10" presetClass="entr" presetSubtype="0" fill="hold" nodeType="withEffect">
                                  <p:stCondLst>
                                    <p:cond delay="0"/>
                                  </p:stCondLst>
                                  <p:childTnLst>
                                    <p:set>
                                      <p:cBhvr>
                                        <p:cTn id="15" dur="1" fill="hold">
                                          <p:stCondLst>
                                            <p:cond delay="0"/>
                                          </p:stCondLst>
                                        </p:cTn>
                                        <p:tgtEl>
                                          <p:spTgt spid="317"/>
                                        </p:tgtEl>
                                        <p:attrNameLst>
                                          <p:attrName>style.visibility</p:attrName>
                                        </p:attrNameLst>
                                      </p:cBhvr>
                                      <p:to>
                                        <p:strVal val="visible"/>
                                      </p:to>
                                    </p:set>
                                    <p:animEffect transition="in" filter="fade">
                                      <p:cBhvr>
                                        <p:cTn id="16" dur="1000"/>
                                        <p:tgtEl>
                                          <p:spTgt spid="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Georgia"/>
              <a:buNone/>
            </a:pPr>
            <a:r>
              <a:rPr lang="en-GB"/>
              <a:t>Next Steps</a:t>
            </a:r>
            <a:endParaRPr/>
          </a:p>
        </p:txBody>
      </p:sp>
      <p:sp>
        <p:nvSpPr>
          <p:cNvPr id="324" name="Google Shape;324;p48"/>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p>
            <a:pPr marL="342900" lvl="0" indent="-406400" algn="l" rtl="0">
              <a:lnSpc>
                <a:spcPct val="90000"/>
              </a:lnSpc>
              <a:spcBef>
                <a:spcPts val="592"/>
              </a:spcBef>
              <a:spcAft>
                <a:spcPts val="0"/>
              </a:spcAft>
              <a:buSzPts val="2800"/>
              <a:buChar char="•"/>
            </a:pPr>
            <a:r>
              <a:rPr lang="en-GB" sz="2800"/>
              <a:t>Think more about keys and how to divide the corpus (final and signature vs. key… are these apples and oranges?)</a:t>
            </a:r>
            <a:endParaRPr sz="2800"/>
          </a:p>
          <a:p>
            <a:pPr marL="342900" lvl="0" indent="-332740" algn="l" rtl="0">
              <a:lnSpc>
                <a:spcPct val="90000"/>
              </a:lnSpc>
              <a:spcBef>
                <a:spcPts val="592"/>
              </a:spcBef>
              <a:spcAft>
                <a:spcPts val="0"/>
              </a:spcAft>
              <a:buClr>
                <a:schemeClr val="dk1"/>
              </a:buClr>
              <a:buSzPts val="2800"/>
              <a:buChar char="•"/>
            </a:pPr>
            <a:r>
              <a:rPr lang="en-GB" sz="2800"/>
              <a:t>Other specific musical features:</a:t>
            </a:r>
            <a:endParaRPr sz="2800"/>
          </a:p>
          <a:p>
            <a:pPr marL="742950" lvl="1" indent="-299085" algn="l" rtl="0">
              <a:lnSpc>
                <a:spcPct val="90000"/>
              </a:lnSpc>
              <a:spcBef>
                <a:spcPts val="518"/>
              </a:spcBef>
              <a:spcAft>
                <a:spcPts val="0"/>
              </a:spcAft>
              <a:buClr>
                <a:schemeClr val="dk1"/>
              </a:buClr>
              <a:buSzPts val="2800"/>
              <a:buChar char="–"/>
            </a:pPr>
            <a:r>
              <a:rPr lang="en-GB"/>
              <a:t>Search for final chords of phrases (most common cadences)</a:t>
            </a:r>
            <a:endParaRPr/>
          </a:p>
          <a:p>
            <a:pPr marL="742950" lvl="1" indent="-299085" algn="l" rtl="0">
              <a:lnSpc>
                <a:spcPct val="90000"/>
              </a:lnSpc>
              <a:spcBef>
                <a:spcPts val="518"/>
              </a:spcBef>
              <a:spcAft>
                <a:spcPts val="0"/>
              </a:spcAft>
              <a:buClr>
                <a:schemeClr val="dk1"/>
              </a:buClr>
              <a:buSzPts val="2800"/>
              <a:buChar char="–"/>
            </a:pPr>
            <a:r>
              <a:rPr lang="en-GB"/>
              <a:t>“Melodic” search (top note of each slice) for recurring melodic snippets</a:t>
            </a:r>
            <a:endParaRPr sz="2800"/>
          </a:p>
        </p:txBody>
      </p:sp>
      <p:sp>
        <p:nvSpPr>
          <p:cNvPr id="325" name="Google Shape;325;p4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9"/>
          <p:cNvSpPr txBox="1">
            <a:spLocks noGrp="1"/>
          </p:cNvSpPr>
          <p:nvPr>
            <p:ph type="title"/>
          </p:nvPr>
        </p:nvSpPr>
        <p:spPr>
          <a:xfrm>
            <a:off x="457200" y="112625"/>
            <a:ext cx="8229600" cy="1444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Georgia"/>
              <a:buNone/>
            </a:pPr>
            <a:r>
              <a:rPr lang="en-GB"/>
              <a:t>Thank you!</a:t>
            </a:r>
            <a:endParaRPr/>
          </a:p>
          <a:p>
            <a:pPr marL="0" lvl="0" indent="0" algn="ctr" rtl="0">
              <a:spcBef>
                <a:spcPts val="0"/>
              </a:spcBef>
              <a:spcAft>
                <a:spcPts val="0"/>
              </a:spcAft>
              <a:buClr>
                <a:schemeClr val="dk1"/>
              </a:buClr>
              <a:buSzPts val="4400"/>
              <a:buFont typeface="Georgia"/>
              <a:buNone/>
            </a:pPr>
            <a:r>
              <a:rPr lang="en-GB" sz="2000" u="sng">
                <a:solidFill>
                  <a:schemeClr val="hlink"/>
                </a:solidFill>
                <a:hlinkClick r:id="rId3"/>
              </a:rPr>
              <a:t>samuel.howes@mail.mcgill.ca</a:t>
            </a:r>
            <a:r>
              <a:rPr lang="en-GB" sz="2000"/>
              <a:t>                     </a:t>
            </a:r>
            <a:r>
              <a:rPr lang="en-GB" sz="2000" u="sng">
                <a:solidFill>
                  <a:schemeClr val="hlink"/>
                </a:solidFill>
                <a:hlinkClick r:id="rId4"/>
              </a:rPr>
              <a:t>yaolong.ju@mail.mcgill.ca</a:t>
            </a:r>
            <a:r>
              <a:rPr lang="en-GB" sz="1800"/>
              <a:t> </a:t>
            </a:r>
            <a:endParaRPr sz="1800"/>
          </a:p>
        </p:txBody>
      </p:sp>
      <p:sp>
        <p:nvSpPr>
          <p:cNvPr id="331" name="Google Shape;331;p4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13</a:t>
            </a:fld>
            <a:endParaRPr/>
          </a:p>
        </p:txBody>
      </p:sp>
      <p:pic>
        <p:nvPicPr>
          <p:cNvPr id="332" name="Google Shape;332;p49"/>
          <p:cNvPicPr preferRelativeResize="0"/>
          <p:nvPr/>
        </p:nvPicPr>
        <p:blipFill>
          <a:blip r:embed="rId5">
            <a:alphaModFix/>
          </a:blip>
          <a:stretch>
            <a:fillRect/>
          </a:stretch>
        </p:blipFill>
        <p:spPr>
          <a:xfrm>
            <a:off x="457200" y="1622730"/>
            <a:ext cx="8261509" cy="32134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337"/>
        <p:cNvGrpSpPr/>
        <p:nvPr/>
      </p:nvGrpSpPr>
      <p:grpSpPr>
        <a:xfrm>
          <a:off x="0" y="0"/>
          <a:ext cx="0" cy="0"/>
          <a:chOff x="0" y="0"/>
          <a:chExt cx="0" cy="0"/>
        </a:xfrm>
      </p:grpSpPr>
      <p:sp>
        <p:nvSpPr>
          <p:cNvPr id="338" name="Google Shape;338;p5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Georgia"/>
              <a:buNone/>
            </a:pPr>
            <a:r>
              <a:rPr lang="en-GB"/>
              <a:t>Predictions</a:t>
            </a:r>
            <a:endParaRPr/>
          </a:p>
        </p:txBody>
      </p:sp>
      <p:sp>
        <p:nvSpPr>
          <p:cNvPr id="339" name="Google Shape;339;p50"/>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p>
            <a:pPr marL="342900" lvl="0" indent="-292100" algn="l" rtl="0">
              <a:spcBef>
                <a:spcPts val="0"/>
              </a:spcBef>
              <a:spcAft>
                <a:spcPts val="0"/>
              </a:spcAft>
              <a:buClr>
                <a:schemeClr val="dk1"/>
              </a:buClr>
              <a:buSzPts val="2400"/>
              <a:buChar char="•"/>
            </a:pPr>
            <a:r>
              <a:rPr lang="en-GB" sz="2400"/>
              <a:t>Bach will look more “tonal”</a:t>
            </a:r>
            <a:endParaRPr sz="2400"/>
          </a:p>
          <a:p>
            <a:pPr marL="742950" lvl="1" indent="-260350" algn="l" rtl="0">
              <a:spcBef>
                <a:spcPts val="560"/>
              </a:spcBef>
              <a:spcAft>
                <a:spcPts val="0"/>
              </a:spcAft>
              <a:buClr>
                <a:schemeClr val="dk1"/>
              </a:buClr>
              <a:buSzPts val="2400"/>
              <a:buChar char="–"/>
            </a:pPr>
            <a:r>
              <a:rPr lang="en-GB" sz="2400"/>
              <a:t>Largest number of tonic (Am) and dominant (E and E7) chords, then predominants (Bo and Dm), then mediant (C) and submediant (F)</a:t>
            </a:r>
            <a:endParaRPr sz="2400"/>
          </a:p>
          <a:p>
            <a:pPr marL="742950" lvl="1" indent="-260350" algn="l" rtl="0">
              <a:spcBef>
                <a:spcPts val="560"/>
              </a:spcBef>
              <a:spcAft>
                <a:spcPts val="0"/>
              </a:spcAft>
              <a:buClr>
                <a:schemeClr val="dk1"/>
              </a:buClr>
              <a:buSzPts val="2400"/>
              <a:buChar char="–"/>
            </a:pPr>
            <a:r>
              <a:rPr lang="en-GB" sz="2400"/>
              <a:t>His chord progressions will be more directed (T→ P→D→T) than those of earlier composers</a:t>
            </a:r>
            <a:endParaRPr sz="2400"/>
          </a:p>
        </p:txBody>
      </p:sp>
      <p:sp>
        <p:nvSpPr>
          <p:cNvPr id="340" name="Google Shape;340;p5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344"/>
        <p:cNvGrpSpPr/>
        <p:nvPr/>
      </p:nvGrpSpPr>
      <p:grpSpPr>
        <a:xfrm>
          <a:off x="0" y="0"/>
          <a:ext cx="0" cy="0"/>
          <a:chOff x="0" y="0"/>
          <a:chExt cx="0" cy="0"/>
        </a:xfrm>
      </p:grpSpPr>
      <p:sp>
        <p:nvSpPr>
          <p:cNvPr id="345" name="Google Shape;345;p5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Georgia"/>
              <a:buNone/>
            </a:pPr>
            <a:r>
              <a:rPr lang="en-GB"/>
              <a:t>Most Common Chords</a:t>
            </a:r>
            <a:endParaRPr/>
          </a:p>
        </p:txBody>
      </p:sp>
      <p:sp>
        <p:nvSpPr>
          <p:cNvPr id="346" name="Google Shape;346;p5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15</a:t>
            </a:fld>
            <a:endParaRPr/>
          </a:p>
        </p:txBody>
      </p:sp>
      <p:pic>
        <p:nvPicPr>
          <p:cNvPr id="347" name="Google Shape;347;p51"/>
          <p:cNvPicPr preferRelativeResize="0"/>
          <p:nvPr/>
        </p:nvPicPr>
        <p:blipFill rotWithShape="1">
          <a:blip r:embed="rId3">
            <a:alphaModFix/>
          </a:blip>
          <a:srcRect/>
          <a:stretch/>
        </p:blipFill>
        <p:spPr>
          <a:xfrm>
            <a:off x="3071802" y="1017974"/>
            <a:ext cx="2643300" cy="4018200"/>
          </a:xfrm>
          <a:prstGeom prst="rect">
            <a:avLst/>
          </a:prstGeom>
          <a:noFill/>
          <a:ln>
            <a:noFill/>
          </a:ln>
        </p:spPr>
      </p:pic>
      <p:pic>
        <p:nvPicPr>
          <p:cNvPr id="348" name="Google Shape;348;p51"/>
          <p:cNvPicPr preferRelativeResize="0"/>
          <p:nvPr/>
        </p:nvPicPr>
        <p:blipFill rotWithShape="1">
          <a:blip r:embed="rId4">
            <a:alphaModFix/>
          </a:blip>
          <a:srcRect/>
          <a:stretch/>
        </p:blipFill>
        <p:spPr>
          <a:xfrm>
            <a:off x="142844" y="1017974"/>
            <a:ext cx="3143400" cy="4018200"/>
          </a:xfrm>
          <a:prstGeom prst="rect">
            <a:avLst/>
          </a:prstGeom>
          <a:noFill/>
          <a:ln>
            <a:noFill/>
          </a:ln>
        </p:spPr>
      </p:pic>
      <p:pic>
        <p:nvPicPr>
          <p:cNvPr id="349" name="Google Shape;349;p51"/>
          <p:cNvPicPr preferRelativeResize="0"/>
          <p:nvPr/>
        </p:nvPicPr>
        <p:blipFill rotWithShape="1">
          <a:blip r:embed="rId5">
            <a:alphaModFix/>
          </a:blip>
          <a:srcRect/>
          <a:stretch/>
        </p:blipFill>
        <p:spPr>
          <a:xfrm>
            <a:off x="6000760" y="1017974"/>
            <a:ext cx="2714700" cy="4018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353"/>
        <p:cNvGrpSpPr/>
        <p:nvPr/>
      </p:nvGrpSpPr>
      <p:grpSpPr>
        <a:xfrm>
          <a:off x="0" y="0"/>
          <a:ext cx="0" cy="0"/>
          <a:chOff x="0" y="0"/>
          <a:chExt cx="0" cy="0"/>
        </a:xfrm>
      </p:grpSpPr>
      <p:pic>
        <p:nvPicPr>
          <p:cNvPr id="354" name="Google Shape;354;p52"/>
          <p:cNvPicPr preferRelativeResize="0"/>
          <p:nvPr/>
        </p:nvPicPr>
        <p:blipFill rotWithShape="1">
          <a:blip r:embed="rId3">
            <a:alphaModFix/>
          </a:blip>
          <a:srcRect/>
          <a:stretch/>
        </p:blipFill>
        <p:spPr>
          <a:xfrm>
            <a:off x="85525" y="627525"/>
            <a:ext cx="3518700" cy="4100700"/>
          </a:xfrm>
          <a:prstGeom prst="rect">
            <a:avLst/>
          </a:prstGeom>
          <a:noFill/>
          <a:ln>
            <a:noFill/>
          </a:ln>
        </p:spPr>
      </p:pic>
      <p:pic>
        <p:nvPicPr>
          <p:cNvPr id="355" name="Google Shape;355;p52"/>
          <p:cNvPicPr preferRelativeResize="0"/>
          <p:nvPr/>
        </p:nvPicPr>
        <p:blipFill rotWithShape="1">
          <a:blip r:embed="rId4">
            <a:alphaModFix/>
          </a:blip>
          <a:srcRect/>
          <a:stretch/>
        </p:blipFill>
        <p:spPr>
          <a:xfrm>
            <a:off x="3059825" y="627525"/>
            <a:ext cx="3240300" cy="4100700"/>
          </a:xfrm>
          <a:prstGeom prst="rect">
            <a:avLst/>
          </a:prstGeom>
          <a:noFill/>
          <a:ln>
            <a:noFill/>
          </a:ln>
        </p:spPr>
      </p:pic>
      <p:pic>
        <p:nvPicPr>
          <p:cNvPr id="356" name="Google Shape;356;p52"/>
          <p:cNvPicPr preferRelativeResize="0"/>
          <p:nvPr/>
        </p:nvPicPr>
        <p:blipFill rotWithShape="1">
          <a:blip r:embed="rId5">
            <a:alphaModFix/>
          </a:blip>
          <a:srcRect/>
          <a:stretch/>
        </p:blipFill>
        <p:spPr>
          <a:xfrm>
            <a:off x="6300200" y="627525"/>
            <a:ext cx="3046200" cy="4100700"/>
          </a:xfrm>
          <a:prstGeom prst="rect">
            <a:avLst/>
          </a:prstGeom>
          <a:noFill/>
          <a:ln>
            <a:noFill/>
          </a:ln>
        </p:spPr>
      </p:pic>
      <p:sp>
        <p:nvSpPr>
          <p:cNvPr id="357" name="Google Shape;357;p52"/>
          <p:cNvSpPr txBox="1"/>
          <p:nvPr/>
        </p:nvSpPr>
        <p:spPr>
          <a:xfrm>
            <a:off x="2123723" y="50324"/>
            <a:ext cx="6091800" cy="57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0" i="0" u="none" strike="noStrike" cap="none">
                <a:solidFill>
                  <a:schemeClr val="dk1"/>
                </a:solidFill>
                <a:latin typeface="Georgia"/>
                <a:ea typeface="Georgia"/>
                <a:cs typeface="Georgia"/>
                <a:sym typeface="Georgia"/>
              </a:rPr>
              <a:t>Most Common 2-grams</a:t>
            </a:r>
            <a:endParaRPr sz="3600">
              <a:solidFill>
                <a:schemeClr val="dk1"/>
              </a:solidFill>
              <a:latin typeface="Georgia"/>
              <a:ea typeface="Georgia"/>
              <a:cs typeface="Georgia"/>
              <a:sym typeface="Georgia"/>
            </a:endParaRPr>
          </a:p>
        </p:txBody>
      </p:sp>
      <p:sp>
        <p:nvSpPr>
          <p:cNvPr id="358" name="Google Shape;358;p52"/>
          <p:cNvSpPr txBox="1"/>
          <p:nvPr/>
        </p:nvSpPr>
        <p:spPr>
          <a:xfrm>
            <a:off x="2047528" y="4623978"/>
            <a:ext cx="4921500" cy="438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200">
                <a:solidFill>
                  <a:schemeClr val="accent1"/>
                </a:solidFill>
                <a:latin typeface="Georgia"/>
                <a:ea typeface="Georgia"/>
                <a:cs typeface="Georgia"/>
                <a:sym typeface="Georgia"/>
              </a:rPr>
              <a:t>T→PD</a:t>
            </a:r>
            <a:r>
              <a:rPr lang="en-GB" sz="3200">
                <a:solidFill>
                  <a:schemeClr val="dk1"/>
                </a:solidFill>
                <a:latin typeface="Georgia"/>
                <a:ea typeface="Georgia"/>
                <a:cs typeface="Georgia"/>
                <a:sym typeface="Georgia"/>
              </a:rPr>
              <a:t>      </a:t>
            </a:r>
            <a:r>
              <a:rPr lang="en-GB" sz="3200">
                <a:solidFill>
                  <a:srgbClr val="76923C"/>
                </a:solidFill>
                <a:latin typeface="Georgia"/>
                <a:ea typeface="Georgia"/>
                <a:cs typeface="Georgia"/>
                <a:sym typeface="Georgia"/>
              </a:rPr>
              <a:t>PD→D</a:t>
            </a:r>
            <a:r>
              <a:rPr lang="en-GB" sz="3200">
                <a:solidFill>
                  <a:schemeClr val="dk1"/>
                </a:solidFill>
                <a:latin typeface="Georgia"/>
                <a:ea typeface="Georgia"/>
                <a:cs typeface="Georgia"/>
                <a:sym typeface="Georgia"/>
              </a:rPr>
              <a:t>      </a:t>
            </a:r>
            <a:r>
              <a:rPr lang="en-GB" sz="3200">
                <a:solidFill>
                  <a:schemeClr val="accent2"/>
                </a:solidFill>
                <a:latin typeface="Georgia"/>
                <a:ea typeface="Georgia"/>
                <a:cs typeface="Georgia"/>
                <a:sym typeface="Georgia"/>
              </a:rPr>
              <a:t>D→T</a:t>
            </a:r>
            <a:endParaRPr sz="3200">
              <a:solidFill>
                <a:schemeClr val="accent2"/>
              </a:solidFill>
              <a:latin typeface="Georgia"/>
              <a:ea typeface="Georgia"/>
              <a:cs typeface="Georgia"/>
              <a:sym typeface="Georgia"/>
            </a:endParaRPr>
          </a:p>
        </p:txBody>
      </p:sp>
      <p:sp>
        <p:nvSpPr>
          <p:cNvPr id="359" name="Google Shape;359;p52"/>
          <p:cNvSpPr txBox="1"/>
          <p:nvPr/>
        </p:nvSpPr>
        <p:spPr>
          <a:xfrm>
            <a:off x="8627175" y="4566098"/>
            <a:ext cx="516600" cy="5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11</a:t>
            </a:r>
            <a:endParaRPr/>
          </a:p>
        </p:txBody>
      </p:sp>
      <p:sp>
        <p:nvSpPr>
          <p:cNvPr id="360" name="Google Shape;360;p52"/>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364"/>
        <p:cNvGrpSpPr/>
        <p:nvPr/>
      </p:nvGrpSpPr>
      <p:grpSpPr>
        <a:xfrm>
          <a:off x="0" y="0"/>
          <a:ext cx="0" cy="0"/>
          <a:chOff x="0" y="0"/>
          <a:chExt cx="0" cy="0"/>
        </a:xfrm>
      </p:grpSpPr>
      <p:sp>
        <p:nvSpPr>
          <p:cNvPr id="365" name="Google Shape;365;p53"/>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GB"/>
              <a:t>Possible question</a:t>
            </a:r>
            <a:endParaRPr/>
          </a:p>
        </p:txBody>
      </p:sp>
      <p:sp>
        <p:nvSpPr>
          <p:cNvPr id="366" name="Google Shape;366;p53"/>
          <p:cNvSpPr txBox="1">
            <a:spLocks noGrp="1"/>
          </p:cNvSpPr>
          <p:nvPr>
            <p:ph type="body" idx="1"/>
          </p:nvPr>
        </p:nvSpPr>
        <p:spPr>
          <a:xfrm>
            <a:off x="457200" y="1200150"/>
            <a:ext cx="8229600" cy="3394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GB" sz="2400"/>
              <a:t>93.5%</a:t>
            </a:r>
            <a:endParaRPr sz="2400"/>
          </a:p>
          <a:p>
            <a:pPr marL="457200" lvl="0" indent="-381000" algn="l" rtl="0">
              <a:spcBef>
                <a:spcPts val="360"/>
              </a:spcBef>
              <a:spcAft>
                <a:spcPts val="0"/>
              </a:spcAft>
              <a:buSzPts val="2400"/>
              <a:buAutoNum type="arabicParenBoth"/>
            </a:pPr>
            <a:r>
              <a:rPr lang="en-GB" sz="2400"/>
              <a:t>Not all of them are wrong (metrics are very simple)</a:t>
            </a:r>
            <a:endParaRPr sz="2400"/>
          </a:p>
          <a:p>
            <a:pPr marL="457200" lvl="0" indent="-381000" algn="l" rtl="0">
              <a:spcBef>
                <a:spcPts val="0"/>
              </a:spcBef>
              <a:spcAft>
                <a:spcPts val="0"/>
              </a:spcAft>
              <a:buSzPts val="2400"/>
              <a:buAutoNum type="arabicParenBoth"/>
            </a:pPr>
            <a:r>
              <a:rPr lang="en-GB" sz="2400"/>
              <a:t>To draw conclusions about harmonic vocabulary, we look at the most common chords and chord progressions</a:t>
            </a:r>
            <a:endParaRPr sz="2400"/>
          </a:p>
          <a:p>
            <a:pPr marL="457200" lvl="0" indent="-381000" algn="l" rtl="0">
              <a:spcBef>
                <a:spcPts val="0"/>
              </a:spcBef>
              <a:spcAft>
                <a:spcPts val="0"/>
              </a:spcAft>
              <a:buSzPts val="2400"/>
              <a:buAutoNum type="arabicParenBoth"/>
            </a:pPr>
            <a:r>
              <a:rPr lang="en-GB" sz="2400"/>
              <a:t>Other chorales are easier</a:t>
            </a:r>
            <a:endParaRPr sz="2400"/>
          </a:p>
          <a:p>
            <a:pPr marL="457200" lvl="0" indent="-381000" algn="l" rtl="0">
              <a:spcBef>
                <a:spcPts val="0"/>
              </a:spcBef>
              <a:spcAft>
                <a:spcPts val="0"/>
              </a:spcAft>
              <a:buSzPts val="2400"/>
              <a:buAutoNum type="arabicParenBoth"/>
            </a:pPr>
            <a:r>
              <a:rPr lang="en-GB" sz="2400"/>
              <a:t>The “errors” represent minorities (rare chords) </a:t>
            </a:r>
            <a:endParaRPr sz="2400"/>
          </a:p>
        </p:txBody>
      </p:sp>
      <p:sp>
        <p:nvSpPr>
          <p:cNvPr id="367" name="Google Shape;367;p53"/>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372"/>
        <p:cNvGrpSpPr/>
        <p:nvPr/>
      </p:nvGrpSpPr>
      <p:grpSpPr>
        <a:xfrm>
          <a:off x="0" y="0"/>
          <a:ext cx="0" cy="0"/>
          <a:chOff x="0" y="0"/>
          <a:chExt cx="0" cy="0"/>
        </a:xfrm>
      </p:grpSpPr>
      <p:pic>
        <p:nvPicPr>
          <p:cNvPr id="373" name="Google Shape;373;p54"/>
          <p:cNvPicPr preferRelativeResize="0"/>
          <p:nvPr/>
        </p:nvPicPr>
        <p:blipFill rotWithShape="1">
          <a:blip r:embed="rId3">
            <a:alphaModFix/>
          </a:blip>
          <a:srcRect/>
          <a:stretch/>
        </p:blipFill>
        <p:spPr>
          <a:xfrm>
            <a:off x="779296" y="1022694"/>
            <a:ext cx="7464445" cy="2008400"/>
          </a:xfrm>
          <a:prstGeom prst="rect">
            <a:avLst/>
          </a:prstGeom>
          <a:noFill/>
          <a:ln>
            <a:noFill/>
          </a:ln>
        </p:spPr>
      </p:pic>
      <p:sp>
        <p:nvSpPr>
          <p:cNvPr id="374" name="Google Shape;374;p5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Arial"/>
              <a:buNone/>
            </a:pPr>
            <a:r>
              <a:rPr lang="en-GB" sz="1800">
                <a:latin typeface="Palatino Linotype"/>
                <a:ea typeface="Palatino Linotype"/>
                <a:cs typeface="Palatino Linotype"/>
                <a:sym typeface="Palatino Linotype"/>
              </a:rPr>
              <a:t>Part 1: Pre-training</a:t>
            </a:r>
            <a:endParaRPr sz="1800">
              <a:latin typeface="Palatino Linotype"/>
              <a:ea typeface="Palatino Linotype"/>
              <a:cs typeface="Palatino Linotype"/>
              <a:sym typeface="Palatino Linotype"/>
            </a:endParaRPr>
          </a:p>
        </p:txBody>
      </p:sp>
      <p:sp>
        <p:nvSpPr>
          <p:cNvPr id="375" name="Google Shape;375;p54"/>
          <p:cNvSpPr txBox="1">
            <a:spLocks noGrp="1"/>
          </p:cNvSpPr>
          <p:nvPr>
            <p:ph type="body" idx="1"/>
          </p:nvPr>
        </p:nvSpPr>
        <p:spPr>
          <a:xfrm>
            <a:off x="627483" y="1047059"/>
            <a:ext cx="8283300" cy="39651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800"/>
              </a:spcBef>
              <a:spcAft>
                <a:spcPts val="0"/>
              </a:spcAft>
              <a:buClr>
                <a:schemeClr val="dk1"/>
              </a:buClr>
              <a:buSzPts val="2100"/>
              <a:buNone/>
            </a:pPr>
            <a:endParaRPr sz="1100">
              <a:latin typeface="Palatino Linotype"/>
              <a:ea typeface="Palatino Linotype"/>
              <a:cs typeface="Palatino Linotype"/>
              <a:sym typeface="Palatino Linotype"/>
            </a:endParaRPr>
          </a:p>
          <a:p>
            <a:pPr marL="0" lvl="0" indent="0" algn="l" rtl="0">
              <a:lnSpc>
                <a:spcPct val="90000"/>
              </a:lnSpc>
              <a:spcBef>
                <a:spcPts val="800"/>
              </a:spcBef>
              <a:spcAft>
                <a:spcPts val="0"/>
              </a:spcAft>
              <a:buClr>
                <a:schemeClr val="dk1"/>
              </a:buClr>
              <a:buSzPts val="2100"/>
              <a:buNone/>
            </a:pPr>
            <a:endParaRPr sz="1100">
              <a:latin typeface="Palatino Linotype"/>
              <a:ea typeface="Palatino Linotype"/>
              <a:cs typeface="Palatino Linotype"/>
              <a:sym typeface="Palatino Linotype"/>
            </a:endParaRPr>
          </a:p>
          <a:p>
            <a:pPr marL="0" lvl="0" indent="0" algn="l" rtl="0">
              <a:lnSpc>
                <a:spcPct val="90000"/>
              </a:lnSpc>
              <a:spcBef>
                <a:spcPts val="800"/>
              </a:spcBef>
              <a:spcAft>
                <a:spcPts val="0"/>
              </a:spcAft>
              <a:buClr>
                <a:schemeClr val="dk1"/>
              </a:buClr>
              <a:buSzPts val="2100"/>
              <a:buNone/>
            </a:pPr>
            <a:endParaRPr sz="1100">
              <a:latin typeface="Palatino Linotype"/>
              <a:ea typeface="Palatino Linotype"/>
              <a:cs typeface="Palatino Linotype"/>
              <a:sym typeface="Palatino Linotype"/>
            </a:endParaRPr>
          </a:p>
          <a:p>
            <a:pPr marL="0" lvl="0" indent="0" algn="l" rtl="0">
              <a:lnSpc>
                <a:spcPct val="90000"/>
              </a:lnSpc>
              <a:spcBef>
                <a:spcPts val="800"/>
              </a:spcBef>
              <a:spcAft>
                <a:spcPts val="0"/>
              </a:spcAft>
              <a:buClr>
                <a:schemeClr val="dk1"/>
              </a:buClr>
              <a:buSzPts val="2100"/>
              <a:buNone/>
            </a:pPr>
            <a:endParaRPr sz="1100">
              <a:latin typeface="Palatino Linotype"/>
              <a:ea typeface="Palatino Linotype"/>
              <a:cs typeface="Palatino Linotype"/>
              <a:sym typeface="Palatino Linotype"/>
            </a:endParaRPr>
          </a:p>
          <a:p>
            <a:pPr marL="0" lvl="0" indent="0" algn="l" rtl="0">
              <a:lnSpc>
                <a:spcPct val="90000"/>
              </a:lnSpc>
              <a:spcBef>
                <a:spcPts val="800"/>
              </a:spcBef>
              <a:spcAft>
                <a:spcPts val="0"/>
              </a:spcAft>
              <a:buClr>
                <a:schemeClr val="dk1"/>
              </a:buClr>
              <a:buSzPts val="2100"/>
              <a:buNone/>
            </a:pPr>
            <a:endParaRPr sz="1100">
              <a:latin typeface="Palatino Linotype"/>
              <a:ea typeface="Palatino Linotype"/>
              <a:cs typeface="Palatino Linotype"/>
              <a:sym typeface="Palatino Linotype"/>
            </a:endParaRPr>
          </a:p>
          <a:p>
            <a:pPr marL="0" lvl="0" indent="0" algn="l" rtl="0">
              <a:lnSpc>
                <a:spcPct val="90000"/>
              </a:lnSpc>
              <a:spcBef>
                <a:spcPts val="800"/>
              </a:spcBef>
              <a:spcAft>
                <a:spcPts val="0"/>
              </a:spcAft>
              <a:buClr>
                <a:schemeClr val="dk1"/>
              </a:buClr>
              <a:buSzPts val="2100"/>
              <a:buNone/>
            </a:pPr>
            <a:endParaRPr sz="1100">
              <a:latin typeface="Palatino Linotype"/>
              <a:ea typeface="Palatino Linotype"/>
              <a:cs typeface="Palatino Linotype"/>
              <a:sym typeface="Palatino Linotype"/>
            </a:endParaRPr>
          </a:p>
          <a:p>
            <a:pPr marL="0" lvl="0" indent="0" algn="l" rtl="0">
              <a:lnSpc>
                <a:spcPct val="90000"/>
              </a:lnSpc>
              <a:spcBef>
                <a:spcPts val="800"/>
              </a:spcBef>
              <a:spcAft>
                <a:spcPts val="0"/>
              </a:spcAft>
              <a:buClr>
                <a:schemeClr val="dk1"/>
              </a:buClr>
              <a:buSzPts val="2100"/>
              <a:buNone/>
            </a:pPr>
            <a:endParaRPr sz="1100">
              <a:latin typeface="Palatino Linotype"/>
              <a:ea typeface="Palatino Linotype"/>
              <a:cs typeface="Palatino Linotype"/>
              <a:sym typeface="Palatino Linotype"/>
            </a:endParaRPr>
          </a:p>
          <a:p>
            <a:pPr marL="0" lvl="0" indent="0" algn="l" rtl="0">
              <a:lnSpc>
                <a:spcPct val="90000"/>
              </a:lnSpc>
              <a:spcBef>
                <a:spcPts val="800"/>
              </a:spcBef>
              <a:spcAft>
                <a:spcPts val="0"/>
              </a:spcAft>
              <a:buClr>
                <a:schemeClr val="dk1"/>
              </a:buClr>
              <a:buSzPts val="2100"/>
              <a:buNone/>
            </a:pPr>
            <a:endParaRPr sz="1100">
              <a:latin typeface="Palatino Linotype"/>
              <a:ea typeface="Palatino Linotype"/>
              <a:cs typeface="Palatino Linotype"/>
              <a:sym typeface="Palatino Linotype"/>
            </a:endParaRPr>
          </a:p>
          <a:p>
            <a:pPr marL="0" lvl="0" indent="0" algn="l" rtl="0">
              <a:lnSpc>
                <a:spcPct val="90000"/>
              </a:lnSpc>
              <a:spcBef>
                <a:spcPts val="800"/>
              </a:spcBef>
              <a:spcAft>
                <a:spcPts val="0"/>
              </a:spcAft>
              <a:buClr>
                <a:schemeClr val="dk1"/>
              </a:buClr>
              <a:buSzPts val="2100"/>
              <a:buNone/>
            </a:pPr>
            <a:r>
              <a:rPr lang="en-GB" sz="1800">
                <a:latin typeface="Palatino Linotype"/>
                <a:ea typeface="Palatino Linotype"/>
                <a:cs typeface="Palatino Linotype"/>
                <a:sym typeface="Palatino Linotype"/>
              </a:rPr>
              <a:t>These analyses are used to pre-train three machine learning models (Model 1, 2, and 3), which together with the rule-based model form an algorithm ensemble</a:t>
            </a:r>
            <a:endParaRPr sz="1800">
              <a:latin typeface="Palatino Linotype"/>
              <a:ea typeface="Palatino Linotype"/>
              <a:cs typeface="Palatino Linotype"/>
              <a:sym typeface="Palatino Linotype"/>
            </a:endParaRPr>
          </a:p>
          <a:p>
            <a:pPr marL="723900" lvl="1" indent="-381000" algn="l" rtl="0">
              <a:lnSpc>
                <a:spcPct val="90000"/>
              </a:lnSpc>
              <a:spcBef>
                <a:spcPts val="400"/>
              </a:spcBef>
              <a:spcAft>
                <a:spcPts val="0"/>
              </a:spcAft>
              <a:buClr>
                <a:schemeClr val="dk1"/>
              </a:buClr>
              <a:buSzPts val="1800"/>
              <a:buFont typeface="Palatino Linotype"/>
              <a:buAutoNum type="alphaLcParenR"/>
            </a:pPr>
            <a:r>
              <a:rPr lang="en-GB">
                <a:latin typeface="Palatino Linotype"/>
                <a:ea typeface="Palatino Linotype"/>
                <a:cs typeface="Palatino Linotype"/>
                <a:sym typeface="Palatino Linotype"/>
              </a:rPr>
              <a:t>Each model within the ensemble labels all the chords</a:t>
            </a:r>
            <a:endParaRPr>
              <a:latin typeface="Palatino Linotype"/>
              <a:ea typeface="Palatino Linotype"/>
              <a:cs typeface="Palatino Linotype"/>
              <a:sym typeface="Palatino Linotype"/>
            </a:endParaRPr>
          </a:p>
          <a:p>
            <a:pPr marL="723900" lvl="1" indent="-381000" algn="l" rtl="0">
              <a:lnSpc>
                <a:spcPct val="90000"/>
              </a:lnSpc>
              <a:spcBef>
                <a:spcPts val="400"/>
              </a:spcBef>
              <a:spcAft>
                <a:spcPts val="0"/>
              </a:spcAft>
              <a:buClr>
                <a:schemeClr val="dk1"/>
              </a:buClr>
              <a:buSzPts val="1800"/>
              <a:buFont typeface="Palatino Linotype"/>
              <a:buAutoNum type="alphaLcParenR"/>
            </a:pPr>
            <a:r>
              <a:rPr lang="en-GB">
                <a:latin typeface="Palatino Linotype"/>
                <a:ea typeface="Palatino Linotype"/>
                <a:cs typeface="Palatino Linotype"/>
                <a:sym typeface="Palatino Linotype"/>
              </a:rPr>
              <a:t>Among these labels, the most-preferred ones through voting are then output as the pre-trained results</a:t>
            </a:r>
            <a:endParaRPr>
              <a:latin typeface="Palatino Linotype"/>
              <a:ea typeface="Palatino Linotype"/>
              <a:cs typeface="Palatino Linotype"/>
              <a:sym typeface="Palatino Linotype"/>
            </a:endParaRPr>
          </a:p>
          <a:p>
            <a:pPr marL="0" lvl="0" indent="0" algn="l" rtl="0">
              <a:lnSpc>
                <a:spcPct val="90000"/>
              </a:lnSpc>
              <a:spcBef>
                <a:spcPts val="800"/>
              </a:spcBef>
              <a:spcAft>
                <a:spcPts val="0"/>
              </a:spcAft>
              <a:buClr>
                <a:schemeClr val="dk1"/>
              </a:buClr>
              <a:buSzPts val="2100"/>
              <a:buNone/>
            </a:pPr>
            <a:endParaRPr sz="1100">
              <a:latin typeface="Palatino Linotype"/>
              <a:ea typeface="Palatino Linotype"/>
              <a:cs typeface="Palatino Linotype"/>
              <a:sym typeface="Palatino Linotype"/>
            </a:endParaRPr>
          </a:p>
          <a:p>
            <a:pPr marL="177800" lvl="0" indent="-38100" algn="l" rtl="0">
              <a:lnSpc>
                <a:spcPct val="90000"/>
              </a:lnSpc>
              <a:spcBef>
                <a:spcPts val="800"/>
              </a:spcBef>
              <a:spcAft>
                <a:spcPts val="0"/>
              </a:spcAft>
              <a:buClr>
                <a:schemeClr val="dk1"/>
              </a:buClr>
              <a:buSzPts val="2100"/>
              <a:buNone/>
            </a:pPr>
            <a:endParaRPr sz="1100">
              <a:latin typeface="Palatino Linotype"/>
              <a:ea typeface="Palatino Linotype"/>
              <a:cs typeface="Palatino Linotype"/>
              <a:sym typeface="Palatino Linotype"/>
            </a:endParaRPr>
          </a:p>
          <a:p>
            <a:pPr marL="177800" lvl="0" indent="-38100" algn="l" rtl="0">
              <a:lnSpc>
                <a:spcPct val="90000"/>
              </a:lnSpc>
              <a:spcBef>
                <a:spcPts val="800"/>
              </a:spcBef>
              <a:spcAft>
                <a:spcPts val="0"/>
              </a:spcAft>
              <a:buClr>
                <a:schemeClr val="dk1"/>
              </a:buClr>
              <a:buSzPts val="2100"/>
              <a:buNone/>
            </a:pPr>
            <a:endParaRPr sz="1100">
              <a:latin typeface="Palatino Linotype"/>
              <a:ea typeface="Palatino Linotype"/>
              <a:cs typeface="Palatino Linotype"/>
              <a:sym typeface="Palatino Linotype"/>
            </a:endParaRPr>
          </a:p>
          <a:p>
            <a:pPr marL="177800" lvl="0" indent="-38100" algn="l" rtl="0">
              <a:lnSpc>
                <a:spcPct val="90000"/>
              </a:lnSpc>
              <a:spcBef>
                <a:spcPts val="800"/>
              </a:spcBef>
              <a:spcAft>
                <a:spcPts val="0"/>
              </a:spcAft>
              <a:buClr>
                <a:schemeClr val="dk1"/>
              </a:buClr>
              <a:buSzPts val="2100"/>
              <a:buNone/>
            </a:pPr>
            <a:endParaRPr sz="1100">
              <a:latin typeface="Palatino Linotype"/>
              <a:ea typeface="Palatino Linotype"/>
              <a:cs typeface="Palatino Linotype"/>
              <a:sym typeface="Palatino Linotype"/>
            </a:endParaRPr>
          </a:p>
          <a:p>
            <a:pPr marL="177800" lvl="0" indent="-38100" algn="l" rtl="0">
              <a:lnSpc>
                <a:spcPct val="90000"/>
              </a:lnSpc>
              <a:spcBef>
                <a:spcPts val="800"/>
              </a:spcBef>
              <a:spcAft>
                <a:spcPts val="0"/>
              </a:spcAft>
              <a:buClr>
                <a:schemeClr val="dk1"/>
              </a:buClr>
              <a:buSzPts val="2100"/>
              <a:buNone/>
            </a:pPr>
            <a:endParaRPr sz="1100">
              <a:latin typeface="Palatino Linotype"/>
              <a:ea typeface="Palatino Linotype"/>
              <a:cs typeface="Palatino Linotype"/>
              <a:sym typeface="Palatino Linotype"/>
            </a:endParaRPr>
          </a:p>
        </p:txBody>
      </p:sp>
      <p:sp>
        <p:nvSpPr>
          <p:cNvPr id="376" name="Google Shape;376;p54"/>
          <p:cNvSpPr txBox="1">
            <a:spLocks noGrp="1"/>
          </p:cNvSpPr>
          <p:nvPr>
            <p:ph type="sldNum" idx="12"/>
          </p:nvPr>
        </p:nvSpPr>
        <p:spPr>
          <a:xfrm>
            <a:off x="6457950" y="4767262"/>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sz="1100"/>
              <a:t>18</a:t>
            </a:fld>
            <a:endParaRPr sz="1100"/>
          </a:p>
        </p:txBody>
      </p:sp>
      <p:sp>
        <p:nvSpPr>
          <p:cNvPr id="377" name="Google Shape;377;p54"/>
          <p:cNvSpPr/>
          <p:nvPr/>
        </p:nvSpPr>
        <p:spPr>
          <a:xfrm>
            <a:off x="1809946" y="1065524"/>
            <a:ext cx="4998600" cy="1755300"/>
          </a:xfrm>
          <a:prstGeom prst="rect">
            <a:avLst/>
          </a:prstGeom>
          <a:noFill/>
          <a:ln w="57150" cap="flat" cmpd="sng">
            <a:solidFill>
              <a:srgbClr val="FF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pic>
        <p:nvPicPr>
          <p:cNvPr id="378" name="Google Shape;378;p54"/>
          <p:cNvPicPr preferRelativeResize="0"/>
          <p:nvPr/>
        </p:nvPicPr>
        <p:blipFill rotWithShape="1">
          <a:blip r:embed="rId4">
            <a:alphaModFix/>
          </a:blip>
          <a:srcRect/>
          <a:stretch/>
        </p:blipFill>
        <p:spPr>
          <a:xfrm>
            <a:off x="779305" y="1022708"/>
            <a:ext cx="7689548" cy="193374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383"/>
        <p:cNvGrpSpPr/>
        <p:nvPr/>
      </p:nvGrpSpPr>
      <p:grpSpPr>
        <a:xfrm>
          <a:off x="0" y="0"/>
          <a:ext cx="0" cy="0"/>
          <a:chOff x="0" y="0"/>
          <a:chExt cx="0" cy="0"/>
        </a:xfrm>
      </p:grpSpPr>
      <p:sp>
        <p:nvSpPr>
          <p:cNvPr id="384" name="Google Shape;384;p5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Arial"/>
              <a:buNone/>
            </a:pPr>
            <a:r>
              <a:rPr lang="en-GB" sz="1800">
                <a:latin typeface="Palatino Linotype"/>
                <a:ea typeface="Palatino Linotype"/>
                <a:cs typeface="Palatino Linotype"/>
                <a:sym typeface="Palatino Linotype"/>
              </a:rPr>
              <a:t>Part 2: Manual correction</a:t>
            </a:r>
            <a:endParaRPr sz="1800">
              <a:latin typeface="Palatino Linotype"/>
              <a:ea typeface="Palatino Linotype"/>
              <a:cs typeface="Palatino Linotype"/>
              <a:sym typeface="Palatino Linotype"/>
            </a:endParaRPr>
          </a:p>
        </p:txBody>
      </p:sp>
      <p:sp>
        <p:nvSpPr>
          <p:cNvPr id="385" name="Google Shape;385;p55"/>
          <p:cNvSpPr txBox="1">
            <a:spLocks noGrp="1"/>
          </p:cNvSpPr>
          <p:nvPr>
            <p:ph type="body" idx="1"/>
          </p:nvPr>
        </p:nvSpPr>
        <p:spPr>
          <a:xfrm>
            <a:off x="574881" y="1107996"/>
            <a:ext cx="8031000" cy="4098300"/>
          </a:xfrm>
          <a:prstGeom prst="rect">
            <a:avLst/>
          </a:prstGeom>
          <a:noFill/>
          <a:ln>
            <a:noFill/>
          </a:ln>
        </p:spPr>
        <p:txBody>
          <a:bodyPr spcFirstLastPara="1" wrap="square" lIns="68575" tIns="34275" rIns="68575" bIns="34275" anchor="t" anchorCtr="0">
            <a:noAutofit/>
          </a:bodyPr>
          <a:lstStyle/>
          <a:p>
            <a:pPr marL="177800" lvl="0" indent="-38100" algn="l" rtl="0">
              <a:lnSpc>
                <a:spcPct val="90000"/>
              </a:lnSpc>
              <a:spcBef>
                <a:spcPts val="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0" lvl="0" indent="0" algn="l" rtl="0">
              <a:lnSpc>
                <a:spcPct val="90000"/>
              </a:lnSpc>
              <a:spcBef>
                <a:spcPts val="800"/>
              </a:spcBef>
              <a:spcAft>
                <a:spcPts val="0"/>
              </a:spcAft>
              <a:buClr>
                <a:schemeClr val="dk1"/>
              </a:buClr>
              <a:buSzPts val="2100"/>
              <a:buNone/>
            </a:pPr>
            <a:endParaRPr sz="1100"/>
          </a:p>
          <a:p>
            <a:pPr marL="0" lvl="0" indent="0" algn="l" rtl="0">
              <a:lnSpc>
                <a:spcPct val="90000"/>
              </a:lnSpc>
              <a:spcBef>
                <a:spcPts val="800"/>
              </a:spcBef>
              <a:spcAft>
                <a:spcPts val="0"/>
              </a:spcAft>
              <a:buClr>
                <a:schemeClr val="dk1"/>
              </a:buClr>
              <a:buSzPts val="2100"/>
              <a:buNone/>
            </a:pPr>
            <a:endParaRPr sz="1100"/>
          </a:p>
          <a:p>
            <a:pPr marL="0" lvl="0" indent="0" algn="l" rtl="0">
              <a:lnSpc>
                <a:spcPct val="90000"/>
              </a:lnSpc>
              <a:spcBef>
                <a:spcPts val="800"/>
              </a:spcBef>
              <a:spcAft>
                <a:spcPts val="0"/>
              </a:spcAft>
              <a:buClr>
                <a:schemeClr val="dk1"/>
              </a:buClr>
              <a:buSzPts val="2100"/>
              <a:buNone/>
            </a:pPr>
            <a:endParaRPr sz="1800">
              <a:latin typeface="Palatino Linotype"/>
              <a:ea typeface="Palatino Linotype"/>
              <a:cs typeface="Palatino Linotype"/>
              <a:sym typeface="Palatino Linotype"/>
            </a:endParaRPr>
          </a:p>
          <a:p>
            <a:pPr marL="0" lvl="0" indent="0" algn="l" rtl="0">
              <a:lnSpc>
                <a:spcPct val="90000"/>
              </a:lnSpc>
              <a:spcBef>
                <a:spcPts val="800"/>
              </a:spcBef>
              <a:spcAft>
                <a:spcPts val="0"/>
              </a:spcAft>
              <a:buClr>
                <a:schemeClr val="dk1"/>
              </a:buClr>
              <a:buSzPts val="2100"/>
              <a:buNone/>
            </a:pPr>
            <a:endParaRPr sz="1800">
              <a:latin typeface="Palatino Linotype"/>
              <a:ea typeface="Palatino Linotype"/>
              <a:cs typeface="Palatino Linotype"/>
              <a:sym typeface="Palatino Linotype"/>
            </a:endParaRPr>
          </a:p>
          <a:p>
            <a:pPr marL="0" lvl="0" indent="0" algn="l" rtl="0">
              <a:lnSpc>
                <a:spcPct val="90000"/>
              </a:lnSpc>
              <a:spcBef>
                <a:spcPts val="800"/>
              </a:spcBef>
              <a:spcAft>
                <a:spcPts val="0"/>
              </a:spcAft>
              <a:buClr>
                <a:schemeClr val="dk1"/>
              </a:buClr>
              <a:buSzPts val="2100"/>
              <a:buNone/>
            </a:pPr>
            <a:r>
              <a:rPr lang="en-GB" sz="1800">
                <a:latin typeface="Palatino Linotype"/>
                <a:ea typeface="Palatino Linotype"/>
                <a:cs typeface="Palatino Linotype"/>
                <a:sym typeface="Palatino Linotype"/>
              </a:rPr>
              <a:t>To improve the quality of the pre-trained results, a human expert only examines the non-unanimous results (within the ensemble) and provide manual analyses</a:t>
            </a:r>
            <a:endParaRPr sz="1800">
              <a:latin typeface="Palatino Linotype"/>
              <a:ea typeface="Palatino Linotype"/>
              <a:cs typeface="Palatino Linotype"/>
              <a:sym typeface="Palatino Linotype"/>
            </a:endParaRPr>
          </a:p>
          <a:p>
            <a:pPr marL="0" lvl="0" indent="0" algn="l" rtl="0">
              <a:lnSpc>
                <a:spcPct val="90000"/>
              </a:lnSpc>
              <a:spcBef>
                <a:spcPts val="800"/>
              </a:spcBef>
              <a:spcAft>
                <a:spcPts val="0"/>
              </a:spcAft>
              <a:buClr>
                <a:schemeClr val="dk1"/>
              </a:buClr>
              <a:buSzPts val="2100"/>
              <a:buNone/>
            </a:pPr>
            <a:r>
              <a:rPr lang="en-GB" sz="1800">
                <a:latin typeface="Palatino Linotype"/>
                <a:ea typeface="Palatino Linotype"/>
                <a:cs typeface="Palatino Linotype"/>
                <a:sym typeface="Palatino Linotype"/>
              </a:rPr>
              <a:t>Compared to annotating chorales from scratch, the amount of required work for the expert is significantly reduced</a:t>
            </a:r>
            <a:endParaRPr sz="1800">
              <a:latin typeface="Palatino Linotype"/>
              <a:ea typeface="Palatino Linotype"/>
              <a:cs typeface="Palatino Linotype"/>
              <a:sym typeface="Palatino Linotype"/>
            </a:endParaRPr>
          </a:p>
          <a:p>
            <a:pPr marL="177800" lvl="0" indent="-38100" algn="l" rtl="0">
              <a:lnSpc>
                <a:spcPct val="90000"/>
              </a:lnSpc>
              <a:spcBef>
                <a:spcPts val="800"/>
              </a:spcBef>
              <a:spcAft>
                <a:spcPts val="0"/>
              </a:spcAft>
              <a:buClr>
                <a:schemeClr val="dk1"/>
              </a:buClr>
              <a:buSzPts val="2100"/>
              <a:buNone/>
            </a:pPr>
            <a:endParaRPr sz="1100"/>
          </a:p>
        </p:txBody>
      </p:sp>
      <p:sp>
        <p:nvSpPr>
          <p:cNvPr id="386" name="Google Shape;386;p55"/>
          <p:cNvSpPr txBox="1">
            <a:spLocks noGrp="1"/>
          </p:cNvSpPr>
          <p:nvPr>
            <p:ph type="sldNum" idx="12"/>
          </p:nvPr>
        </p:nvSpPr>
        <p:spPr>
          <a:xfrm>
            <a:off x="6457950" y="4767262"/>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sz="1100"/>
              <a:t>19</a:t>
            </a:fld>
            <a:endParaRPr sz="1100"/>
          </a:p>
        </p:txBody>
      </p:sp>
      <p:pic>
        <p:nvPicPr>
          <p:cNvPr id="387" name="Google Shape;387;p55"/>
          <p:cNvPicPr preferRelativeResize="0"/>
          <p:nvPr/>
        </p:nvPicPr>
        <p:blipFill rotWithShape="1">
          <a:blip r:embed="rId3">
            <a:alphaModFix/>
          </a:blip>
          <a:srcRect/>
          <a:stretch/>
        </p:blipFill>
        <p:spPr>
          <a:xfrm>
            <a:off x="1018484" y="1344096"/>
            <a:ext cx="7143750" cy="1893094"/>
          </a:xfrm>
          <a:prstGeom prst="rect">
            <a:avLst/>
          </a:prstGeom>
          <a:noFill/>
          <a:ln>
            <a:noFill/>
          </a:ln>
        </p:spPr>
      </p:pic>
      <p:pic>
        <p:nvPicPr>
          <p:cNvPr id="388" name="Google Shape;388;p55"/>
          <p:cNvPicPr preferRelativeResize="0"/>
          <p:nvPr/>
        </p:nvPicPr>
        <p:blipFill rotWithShape="1">
          <a:blip r:embed="rId4">
            <a:alphaModFix/>
          </a:blip>
          <a:srcRect/>
          <a:stretch/>
        </p:blipFill>
        <p:spPr>
          <a:xfrm>
            <a:off x="628648" y="1268052"/>
            <a:ext cx="7418094" cy="2937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Georgia"/>
              <a:buNone/>
            </a:pPr>
            <a:r>
              <a:rPr lang="en-GB"/>
              <a:t>Research Question</a:t>
            </a:r>
            <a:endParaRPr/>
          </a:p>
        </p:txBody>
      </p:sp>
      <p:sp>
        <p:nvSpPr>
          <p:cNvPr id="208" name="Google Shape;208;p38"/>
          <p:cNvSpPr txBox="1">
            <a:spLocks noGrp="1"/>
          </p:cNvSpPr>
          <p:nvPr>
            <p:ph type="body" idx="1"/>
          </p:nvPr>
        </p:nvSpPr>
        <p:spPr>
          <a:xfrm>
            <a:off x="457200" y="1200150"/>
            <a:ext cx="8229600" cy="4019700"/>
          </a:xfrm>
          <a:prstGeom prst="rect">
            <a:avLst/>
          </a:prstGeom>
          <a:noFill/>
          <a:ln>
            <a:noFill/>
          </a:ln>
        </p:spPr>
        <p:txBody>
          <a:bodyPr spcFirstLastPara="1" wrap="square" lIns="91425" tIns="45700" rIns="91425" bIns="45700" anchor="t" anchorCtr="0">
            <a:noAutofit/>
          </a:bodyPr>
          <a:lstStyle/>
          <a:p>
            <a:pPr marL="342900" lvl="0" indent="-292100" algn="l" rtl="0">
              <a:spcBef>
                <a:spcPts val="0"/>
              </a:spcBef>
              <a:spcAft>
                <a:spcPts val="0"/>
              </a:spcAft>
              <a:buClr>
                <a:schemeClr val="dk1"/>
              </a:buClr>
              <a:buSzPts val="2400"/>
              <a:buChar char="•"/>
            </a:pPr>
            <a:r>
              <a:rPr lang="en-GB" sz="2400"/>
              <a:t>Theorists agree that harmony was standardized sometime during the seventeenth century. While this theory is widely accepted, it has not been tested empirically.</a:t>
            </a:r>
            <a:endParaRPr sz="2400"/>
          </a:p>
          <a:p>
            <a:pPr marL="342900" lvl="0" indent="-292100" algn="l" rtl="0">
              <a:spcBef>
                <a:spcPts val="640"/>
              </a:spcBef>
              <a:spcAft>
                <a:spcPts val="0"/>
              </a:spcAft>
              <a:buClr>
                <a:schemeClr val="dk1"/>
              </a:buClr>
              <a:buSzPts val="2400"/>
              <a:buChar char="•"/>
            </a:pPr>
            <a:r>
              <a:rPr lang="en-GB" sz="2400"/>
              <a:t>We ask: when and how did this standardization occur? Can we measure the change?</a:t>
            </a:r>
            <a:endParaRPr sz="2400"/>
          </a:p>
          <a:p>
            <a:pPr marL="342900" lvl="0" indent="-292100" algn="l" rtl="0">
              <a:spcBef>
                <a:spcPts val="640"/>
              </a:spcBef>
              <a:spcAft>
                <a:spcPts val="0"/>
              </a:spcAft>
              <a:buSzPts val="2400"/>
              <a:buChar char="•"/>
            </a:pPr>
            <a:r>
              <a:rPr lang="en-GB" sz="2400"/>
              <a:t>We analyze chord progressions in 697 chorale settings by three different Lutheran composers: Michael Praetorius (200), Heinrich Schutz (150), and J. S. Bach (347)</a:t>
            </a:r>
            <a:endParaRPr sz="2400"/>
          </a:p>
        </p:txBody>
      </p:sp>
      <p:sp>
        <p:nvSpPr>
          <p:cNvPr id="209" name="Google Shape;209;p3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393"/>
        <p:cNvGrpSpPr/>
        <p:nvPr/>
      </p:nvGrpSpPr>
      <p:grpSpPr>
        <a:xfrm>
          <a:off x="0" y="0"/>
          <a:ext cx="0" cy="0"/>
          <a:chOff x="0" y="0"/>
          <a:chExt cx="0" cy="0"/>
        </a:xfrm>
      </p:grpSpPr>
      <p:sp>
        <p:nvSpPr>
          <p:cNvPr id="394" name="Google Shape;394;p5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Arial"/>
              <a:buNone/>
            </a:pPr>
            <a:r>
              <a:rPr lang="en-GB" sz="1800">
                <a:latin typeface="Palatino Linotype"/>
                <a:ea typeface="Palatino Linotype"/>
                <a:cs typeface="Palatino Linotype"/>
                <a:sym typeface="Palatino Linotype"/>
              </a:rPr>
              <a:t>Machine Learning Models</a:t>
            </a:r>
            <a:endParaRPr sz="1800">
              <a:latin typeface="Palatino Linotype"/>
              <a:ea typeface="Palatino Linotype"/>
              <a:cs typeface="Palatino Linotype"/>
              <a:sym typeface="Palatino Linotype"/>
            </a:endParaRPr>
          </a:p>
        </p:txBody>
      </p:sp>
      <p:sp>
        <p:nvSpPr>
          <p:cNvPr id="395" name="Google Shape;395;p56"/>
          <p:cNvSpPr txBox="1">
            <a:spLocks noGrp="1"/>
          </p:cNvSpPr>
          <p:nvPr>
            <p:ph type="body" idx="1"/>
          </p:nvPr>
        </p:nvSpPr>
        <p:spPr>
          <a:xfrm>
            <a:off x="540591" y="1107996"/>
            <a:ext cx="5680296" cy="376166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2100"/>
              <a:buNone/>
            </a:pPr>
            <a:r>
              <a:rPr lang="en-GB" sz="1600">
                <a:latin typeface="Palatino Linotype"/>
                <a:ea typeface="Palatino Linotype"/>
                <a:cs typeface="Palatino Linotype"/>
                <a:sym typeface="Palatino Linotype"/>
              </a:rPr>
              <a:t>Three models (Model 1, 2 and 3) to train:</a:t>
            </a:r>
            <a:endParaRPr sz="1600">
              <a:latin typeface="Palatino Linotype"/>
              <a:ea typeface="Palatino Linotype"/>
              <a:cs typeface="Palatino Linotype"/>
              <a:sym typeface="Palatino Linotype"/>
            </a:endParaRPr>
          </a:p>
          <a:p>
            <a:pPr marL="520700" lvl="1" indent="-165100" algn="l" rtl="0">
              <a:lnSpc>
                <a:spcPct val="90000"/>
              </a:lnSpc>
              <a:spcBef>
                <a:spcPts val="400"/>
              </a:spcBef>
              <a:spcAft>
                <a:spcPts val="0"/>
              </a:spcAft>
              <a:buClr>
                <a:schemeClr val="dk1"/>
              </a:buClr>
              <a:buSzPts val="1600"/>
              <a:buFont typeface="Palatino Linotype"/>
              <a:buChar char="•"/>
            </a:pPr>
            <a:r>
              <a:rPr lang="en-GB" sz="1600">
                <a:latin typeface="Palatino Linotype"/>
                <a:ea typeface="Palatino Linotype"/>
                <a:cs typeface="Palatino Linotype"/>
                <a:sym typeface="Palatino Linotype"/>
              </a:rPr>
              <a:t>Model 1 and Model 2 first identifies and removes the non-chord tones, then infers chord labels from the remaining chord tones</a:t>
            </a:r>
            <a:endParaRPr sz="1600">
              <a:latin typeface="Palatino Linotype"/>
              <a:ea typeface="Palatino Linotype"/>
              <a:cs typeface="Palatino Linotype"/>
              <a:sym typeface="Palatino Linotype"/>
            </a:endParaRPr>
          </a:p>
          <a:p>
            <a:pPr marL="863600" lvl="2" indent="-177800" algn="l" rtl="0">
              <a:lnSpc>
                <a:spcPct val="90000"/>
              </a:lnSpc>
              <a:spcBef>
                <a:spcPts val="400"/>
              </a:spcBef>
              <a:spcAft>
                <a:spcPts val="0"/>
              </a:spcAft>
              <a:buClr>
                <a:schemeClr val="dk1"/>
              </a:buClr>
              <a:buSzPts val="1600"/>
              <a:buFont typeface="Palatino Linotype"/>
              <a:buChar char="•"/>
            </a:pPr>
            <a:r>
              <a:rPr lang="en-GB" sz="1600">
                <a:latin typeface="Palatino Linotype"/>
                <a:ea typeface="Palatino Linotype"/>
                <a:cs typeface="Palatino Linotype"/>
                <a:sym typeface="Palatino Linotype"/>
              </a:rPr>
              <a:t>The only difference between Model 1 and Model 2 is that Model 1 uses heuristics to infer chord labels, and Model 2 uses machine learning to do so</a:t>
            </a:r>
            <a:endParaRPr sz="1600">
              <a:latin typeface="Palatino Linotype"/>
              <a:ea typeface="Palatino Linotype"/>
              <a:cs typeface="Palatino Linotype"/>
              <a:sym typeface="Palatino Linotype"/>
            </a:endParaRPr>
          </a:p>
          <a:p>
            <a:pPr marL="520700" lvl="1" indent="-165100" algn="l" rtl="0">
              <a:lnSpc>
                <a:spcPct val="90000"/>
              </a:lnSpc>
              <a:spcBef>
                <a:spcPts val="400"/>
              </a:spcBef>
              <a:spcAft>
                <a:spcPts val="0"/>
              </a:spcAft>
              <a:buClr>
                <a:schemeClr val="dk1"/>
              </a:buClr>
              <a:buSzPts val="1600"/>
              <a:buFont typeface="Palatino Linotype"/>
              <a:buChar char="•"/>
            </a:pPr>
            <a:r>
              <a:rPr lang="en-GB" sz="1600">
                <a:latin typeface="Palatino Linotype"/>
                <a:ea typeface="Palatino Linotype"/>
                <a:cs typeface="Palatino Linotype"/>
                <a:sym typeface="Palatino Linotype"/>
              </a:rPr>
              <a:t>Model 3 directly identifies chords from the pitch-class collections </a:t>
            </a:r>
            <a:endParaRPr sz="1100"/>
          </a:p>
          <a:p>
            <a:pPr marL="520700" lvl="1" indent="-63500" algn="l" rtl="0">
              <a:lnSpc>
                <a:spcPct val="90000"/>
              </a:lnSpc>
              <a:spcBef>
                <a:spcPts val="400"/>
              </a:spcBef>
              <a:spcAft>
                <a:spcPts val="0"/>
              </a:spcAft>
              <a:buClr>
                <a:schemeClr val="dk1"/>
              </a:buClr>
              <a:buSzPts val="1800"/>
              <a:buNone/>
            </a:pPr>
            <a:endParaRPr sz="1100"/>
          </a:p>
        </p:txBody>
      </p:sp>
      <p:pic>
        <p:nvPicPr>
          <p:cNvPr id="396" name="Google Shape;396;p56"/>
          <p:cNvPicPr preferRelativeResize="0"/>
          <p:nvPr/>
        </p:nvPicPr>
        <p:blipFill rotWithShape="1">
          <a:blip r:embed="rId3">
            <a:alphaModFix/>
          </a:blip>
          <a:srcRect/>
          <a:stretch/>
        </p:blipFill>
        <p:spPr>
          <a:xfrm>
            <a:off x="6297146" y="825170"/>
            <a:ext cx="2455267" cy="3797480"/>
          </a:xfrm>
          <a:prstGeom prst="rect">
            <a:avLst/>
          </a:prstGeom>
          <a:noFill/>
          <a:ln>
            <a:noFill/>
          </a:ln>
        </p:spPr>
      </p:pic>
      <p:pic>
        <p:nvPicPr>
          <p:cNvPr id="397" name="Google Shape;397;p56"/>
          <p:cNvPicPr preferRelativeResize="0"/>
          <p:nvPr/>
        </p:nvPicPr>
        <p:blipFill rotWithShape="1">
          <a:blip r:embed="rId4">
            <a:alphaModFix/>
          </a:blip>
          <a:srcRect/>
          <a:stretch/>
        </p:blipFill>
        <p:spPr>
          <a:xfrm>
            <a:off x="6150424" y="1484096"/>
            <a:ext cx="2601990" cy="2274053"/>
          </a:xfrm>
          <a:prstGeom prst="rect">
            <a:avLst/>
          </a:prstGeom>
          <a:noFill/>
          <a:ln>
            <a:noFill/>
          </a:ln>
        </p:spPr>
      </p:pic>
      <p:sp>
        <p:nvSpPr>
          <p:cNvPr id="398" name="Google Shape;398;p56"/>
          <p:cNvSpPr txBox="1">
            <a:spLocks noGrp="1"/>
          </p:cNvSpPr>
          <p:nvPr>
            <p:ph type="sldNum" idx="12"/>
          </p:nvPr>
        </p:nvSpPr>
        <p:spPr>
          <a:xfrm>
            <a:off x="6457950" y="4767262"/>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sz="1100"/>
              <a:t>20</a:t>
            </a:fld>
            <a:endParaRPr sz="1100"/>
          </a:p>
        </p:txBody>
      </p:sp>
      <p:grpSp>
        <p:nvGrpSpPr>
          <p:cNvPr id="399" name="Google Shape;399;p56"/>
          <p:cNvGrpSpPr/>
          <p:nvPr/>
        </p:nvGrpSpPr>
        <p:grpSpPr>
          <a:xfrm>
            <a:off x="547735" y="3384510"/>
            <a:ext cx="5666012" cy="1485145"/>
            <a:chOff x="-726787" y="3651084"/>
            <a:chExt cx="9952594" cy="2677867"/>
          </a:xfrm>
        </p:grpSpPr>
        <p:pic>
          <p:nvPicPr>
            <p:cNvPr id="400" name="Google Shape;400;p56"/>
            <p:cNvPicPr preferRelativeResize="0"/>
            <p:nvPr/>
          </p:nvPicPr>
          <p:blipFill rotWithShape="1">
            <a:blip r:embed="rId5">
              <a:alphaModFix/>
            </a:blip>
            <a:srcRect/>
            <a:stretch/>
          </p:blipFill>
          <p:spPr>
            <a:xfrm>
              <a:off x="-726787" y="3651084"/>
              <a:ext cx="9952594" cy="2677867"/>
            </a:xfrm>
            <a:prstGeom prst="rect">
              <a:avLst/>
            </a:prstGeom>
            <a:noFill/>
            <a:ln>
              <a:noFill/>
            </a:ln>
          </p:spPr>
        </p:pic>
        <p:sp>
          <p:nvSpPr>
            <p:cNvPr id="401" name="Google Shape;401;p56"/>
            <p:cNvSpPr/>
            <p:nvPr/>
          </p:nvSpPr>
          <p:spPr>
            <a:xfrm>
              <a:off x="3503617" y="3864443"/>
              <a:ext cx="1971208" cy="1772427"/>
            </a:xfrm>
            <a:prstGeom prst="rect">
              <a:avLst/>
            </a:prstGeom>
            <a:noFill/>
            <a:ln w="57150" cap="flat" cmpd="sng">
              <a:solidFill>
                <a:srgbClr val="FF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39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1"/>
                                          </p:stCondLst>
                                        </p:cTn>
                                        <p:tgtEl>
                                          <p:spTgt spid="39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1"/>
                                          </p:stCondLst>
                                        </p:cTn>
                                        <p:tgtEl>
                                          <p:spTgt spid="3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406"/>
        <p:cNvGrpSpPr/>
        <p:nvPr/>
      </p:nvGrpSpPr>
      <p:grpSpPr>
        <a:xfrm>
          <a:off x="0" y="0"/>
          <a:ext cx="0" cy="0"/>
          <a:chOff x="0" y="0"/>
          <a:chExt cx="0" cy="0"/>
        </a:xfrm>
      </p:grpSpPr>
      <p:sp>
        <p:nvSpPr>
          <p:cNvPr id="407" name="Google Shape;407;p57"/>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Georgia"/>
              <a:buNone/>
            </a:pPr>
            <a:r>
              <a:rPr lang="en-GB"/>
              <a:t>XML to CSV</a:t>
            </a:r>
            <a:endParaRPr/>
          </a:p>
        </p:txBody>
      </p:sp>
      <p:pic>
        <p:nvPicPr>
          <p:cNvPr id="408" name="Google Shape;408;p57" descr="Schu_003 table.png"/>
          <p:cNvPicPr preferRelativeResize="0">
            <a:picLocks noGrp="1"/>
          </p:cNvPicPr>
          <p:nvPr>
            <p:ph type="body" idx="1"/>
          </p:nvPr>
        </p:nvPicPr>
        <p:blipFill rotWithShape="1">
          <a:blip r:embed="rId3">
            <a:alphaModFix/>
          </a:blip>
          <a:srcRect/>
          <a:stretch/>
        </p:blipFill>
        <p:spPr>
          <a:xfrm>
            <a:off x="457250" y="1101000"/>
            <a:ext cx="8229600" cy="3437700"/>
          </a:xfrm>
          <a:prstGeom prst="rect">
            <a:avLst/>
          </a:prstGeom>
          <a:noFill/>
          <a:ln>
            <a:noFill/>
          </a:ln>
        </p:spPr>
      </p:pic>
      <p:sp>
        <p:nvSpPr>
          <p:cNvPr id="409" name="Google Shape;409;p5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414"/>
        <p:cNvGrpSpPr/>
        <p:nvPr/>
      </p:nvGrpSpPr>
      <p:grpSpPr>
        <a:xfrm>
          <a:off x="0" y="0"/>
          <a:ext cx="0" cy="0"/>
          <a:chOff x="0" y="0"/>
          <a:chExt cx="0" cy="0"/>
        </a:xfrm>
      </p:grpSpPr>
      <p:sp>
        <p:nvSpPr>
          <p:cNvPr id="415" name="Google Shape;415;p5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Georgia"/>
              <a:buNone/>
            </a:pPr>
            <a:r>
              <a:rPr lang="en-GB"/>
              <a:t>Repeated Chords</a:t>
            </a:r>
            <a:endParaRPr/>
          </a:p>
        </p:txBody>
      </p:sp>
      <p:sp>
        <p:nvSpPr>
          <p:cNvPr id="416" name="Google Shape;416;p58"/>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GB"/>
              <a:t>We can </a:t>
            </a:r>
            <a:r>
              <a:rPr lang="en-GB" b="1"/>
              <a:t>allow</a:t>
            </a:r>
            <a:r>
              <a:rPr lang="en-GB"/>
              <a:t>, </a:t>
            </a:r>
            <a:r>
              <a:rPr lang="en-GB" b="1"/>
              <a:t>ban</a:t>
            </a:r>
            <a:r>
              <a:rPr lang="en-GB"/>
              <a:t>, or </a:t>
            </a:r>
            <a:r>
              <a:rPr lang="en-GB" b="1"/>
              <a:t>combine</a:t>
            </a:r>
            <a:r>
              <a:rPr lang="en-GB"/>
              <a:t> repetitions when generating n-grams</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342900" algn="l" rtl="0">
              <a:spcBef>
                <a:spcPts val="680"/>
              </a:spcBef>
              <a:spcAft>
                <a:spcPts val="0"/>
              </a:spcAft>
              <a:buClr>
                <a:schemeClr val="dk1"/>
              </a:buClr>
              <a:buSzPts val="3400"/>
              <a:buNone/>
            </a:pPr>
            <a:r>
              <a:rPr lang="en-GB" sz="3000"/>
              <a:t>Am Em Am F F C C C G Dm E E E A A A.</a:t>
            </a:r>
            <a:endParaRPr sz="3000"/>
          </a:p>
        </p:txBody>
      </p:sp>
      <p:sp>
        <p:nvSpPr>
          <p:cNvPr id="417" name="Google Shape;417;p5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422"/>
        <p:cNvGrpSpPr/>
        <p:nvPr/>
      </p:nvGrpSpPr>
      <p:grpSpPr>
        <a:xfrm>
          <a:off x="0" y="0"/>
          <a:ext cx="0" cy="0"/>
          <a:chOff x="0" y="0"/>
          <a:chExt cx="0" cy="0"/>
        </a:xfrm>
      </p:grpSpPr>
      <p:sp>
        <p:nvSpPr>
          <p:cNvPr id="423" name="Google Shape;423;p5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Georgia"/>
              <a:buNone/>
            </a:pPr>
            <a:r>
              <a:rPr lang="en-GB"/>
              <a:t>Repeated Chords</a:t>
            </a:r>
            <a:endParaRPr/>
          </a:p>
        </p:txBody>
      </p:sp>
      <p:sp>
        <p:nvSpPr>
          <p:cNvPr id="424" name="Google Shape;424;p59"/>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GB"/>
              <a:t>We can </a:t>
            </a:r>
            <a:r>
              <a:rPr lang="en-GB" b="1"/>
              <a:t>allow</a:t>
            </a:r>
            <a:r>
              <a:rPr lang="en-GB"/>
              <a:t>, </a:t>
            </a:r>
            <a:r>
              <a:rPr lang="en-GB" b="1"/>
              <a:t>ban</a:t>
            </a:r>
            <a:r>
              <a:rPr lang="en-GB"/>
              <a:t>, or </a:t>
            </a:r>
            <a:r>
              <a:rPr lang="en-GB" b="1"/>
              <a:t>combine</a:t>
            </a:r>
            <a:r>
              <a:rPr lang="en-GB"/>
              <a:t> repetitions when generating n-grams</a:t>
            </a:r>
            <a:endParaRPr sz="3400"/>
          </a:p>
        </p:txBody>
      </p:sp>
      <p:sp>
        <p:nvSpPr>
          <p:cNvPr id="425" name="Google Shape;425;p5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23</a:t>
            </a:fld>
            <a:endParaRPr/>
          </a:p>
        </p:txBody>
      </p:sp>
      <p:pic>
        <p:nvPicPr>
          <p:cNvPr id="426" name="Google Shape;426;p59" descr="C:\Users\Sam\Desktop\walking bass.png"/>
          <p:cNvPicPr preferRelativeResize="0"/>
          <p:nvPr/>
        </p:nvPicPr>
        <p:blipFill rotWithShape="1">
          <a:blip r:embed="rId3">
            <a:alphaModFix/>
          </a:blip>
          <a:srcRect/>
          <a:stretch/>
        </p:blipFill>
        <p:spPr>
          <a:xfrm>
            <a:off x="1129466" y="2612831"/>
            <a:ext cx="6619215" cy="152509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431"/>
        <p:cNvGrpSpPr/>
        <p:nvPr/>
      </p:nvGrpSpPr>
      <p:grpSpPr>
        <a:xfrm>
          <a:off x="0" y="0"/>
          <a:ext cx="0" cy="0"/>
          <a:chOff x="0" y="0"/>
          <a:chExt cx="0" cy="0"/>
        </a:xfrm>
      </p:grpSpPr>
      <p:sp>
        <p:nvSpPr>
          <p:cNvPr id="432" name="Google Shape;432;p6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Georgia"/>
              <a:buNone/>
            </a:pPr>
            <a:r>
              <a:rPr lang="en-GB"/>
              <a:t>N-Grams We Don’t Want</a:t>
            </a:r>
            <a:endParaRPr/>
          </a:p>
        </p:txBody>
      </p:sp>
      <p:sp>
        <p:nvSpPr>
          <p:cNvPr id="433" name="Google Shape;433;p60"/>
          <p:cNvSpPr txBox="1">
            <a:spLocks noGrp="1"/>
          </p:cNvSpPr>
          <p:nvPr>
            <p:ph type="body" idx="1"/>
          </p:nvPr>
        </p:nvSpPr>
        <p:spPr>
          <a:xfrm>
            <a:off x="457200" y="1200150"/>
            <a:ext cx="8229600" cy="3567000"/>
          </a:xfrm>
          <a:prstGeom prst="rect">
            <a:avLst/>
          </a:prstGeom>
          <a:noFill/>
          <a:ln>
            <a:noFill/>
          </a:ln>
        </p:spPr>
        <p:txBody>
          <a:bodyPr spcFirstLastPara="1" wrap="square" lIns="91425" tIns="45700" rIns="91425" bIns="45700" anchor="t" anchorCtr="0">
            <a:noAutofit/>
          </a:bodyPr>
          <a:lstStyle/>
          <a:p>
            <a:pPr marL="342900" lvl="0" indent="-330200" algn="l" rtl="0">
              <a:spcBef>
                <a:spcPts val="0"/>
              </a:spcBef>
              <a:spcAft>
                <a:spcPts val="0"/>
              </a:spcAft>
              <a:buClr>
                <a:schemeClr val="dk1"/>
              </a:buClr>
              <a:buSzPts val="3000"/>
              <a:buChar char="•"/>
            </a:pPr>
            <a:r>
              <a:rPr lang="en-GB" sz="3000"/>
              <a:t>Slices with three or four voices keep their chord label</a:t>
            </a:r>
            <a:endParaRPr sz="3000"/>
          </a:p>
          <a:p>
            <a:pPr marL="342900" lvl="0" indent="-330200" algn="l" rtl="0">
              <a:spcBef>
                <a:spcPts val="640"/>
              </a:spcBef>
              <a:spcAft>
                <a:spcPts val="0"/>
              </a:spcAft>
              <a:buClr>
                <a:schemeClr val="dk1"/>
              </a:buClr>
              <a:buSzPts val="3000"/>
              <a:buChar char="•"/>
            </a:pPr>
            <a:r>
              <a:rPr lang="en-GB" sz="3000"/>
              <a:t>Slices with one or two voices are labeled “NSV”</a:t>
            </a:r>
            <a:endParaRPr sz="3000"/>
          </a:p>
          <a:p>
            <a:pPr marL="342900" lvl="0" indent="-330200" algn="l" rtl="0">
              <a:spcBef>
                <a:spcPts val="640"/>
              </a:spcBef>
              <a:spcAft>
                <a:spcPts val="0"/>
              </a:spcAft>
              <a:buClr>
                <a:schemeClr val="dk1"/>
              </a:buClr>
              <a:buSzPts val="3000"/>
              <a:buChar char="•"/>
            </a:pPr>
            <a:r>
              <a:rPr lang="en-GB" sz="3000"/>
              <a:t>Slices with zero voices are labeled “REST”</a:t>
            </a:r>
            <a:endParaRPr sz="3000"/>
          </a:p>
          <a:p>
            <a:pPr marL="342900" lvl="0" indent="-330200" algn="l" rtl="0">
              <a:spcBef>
                <a:spcPts val="640"/>
              </a:spcBef>
              <a:spcAft>
                <a:spcPts val="0"/>
              </a:spcAft>
              <a:buClr>
                <a:schemeClr val="dk1"/>
              </a:buClr>
              <a:buSzPts val="3000"/>
              <a:buChar char="•"/>
            </a:pPr>
            <a:r>
              <a:rPr lang="en-GB" sz="3000"/>
              <a:t>n-grams containing any NSVs, RESTs, or final chords in non-final positions are discarded</a:t>
            </a:r>
            <a:endParaRPr sz="3000"/>
          </a:p>
        </p:txBody>
      </p:sp>
      <p:sp>
        <p:nvSpPr>
          <p:cNvPr id="434" name="Google Shape;434;p6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438"/>
        <p:cNvGrpSpPr/>
        <p:nvPr/>
      </p:nvGrpSpPr>
      <p:grpSpPr>
        <a:xfrm>
          <a:off x="0" y="0"/>
          <a:ext cx="0" cy="0"/>
          <a:chOff x="0" y="0"/>
          <a:chExt cx="0" cy="0"/>
        </a:xfrm>
      </p:grpSpPr>
      <p:sp>
        <p:nvSpPr>
          <p:cNvPr id="439" name="Google Shape;439;p6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25</a:t>
            </a:fld>
            <a:endParaRPr/>
          </a:p>
        </p:txBody>
      </p:sp>
      <p:pic>
        <p:nvPicPr>
          <p:cNvPr id="440" name="Google Shape;440;p61" descr="Prae_085.png"/>
          <p:cNvPicPr preferRelativeResize="0">
            <a:picLocks noGrp="1"/>
          </p:cNvPicPr>
          <p:nvPr>
            <p:ph type="body" idx="1"/>
          </p:nvPr>
        </p:nvPicPr>
        <p:blipFill rotWithShape="1">
          <a:blip r:embed="rId3">
            <a:alphaModFix/>
          </a:blip>
          <a:srcRect/>
          <a:stretch/>
        </p:blipFill>
        <p:spPr>
          <a:xfrm>
            <a:off x="1527175" y="428600"/>
            <a:ext cx="6389700" cy="4286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444"/>
        <p:cNvGrpSpPr/>
        <p:nvPr/>
      </p:nvGrpSpPr>
      <p:grpSpPr>
        <a:xfrm>
          <a:off x="0" y="0"/>
          <a:ext cx="0" cy="0"/>
          <a:chOff x="0" y="0"/>
          <a:chExt cx="0" cy="0"/>
        </a:xfrm>
      </p:grpSpPr>
      <p:sp>
        <p:nvSpPr>
          <p:cNvPr id="445" name="Google Shape;445;p6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Georgia"/>
              <a:buNone/>
            </a:pPr>
            <a:r>
              <a:rPr lang="en-GB"/>
              <a:t>Root Motions</a:t>
            </a:r>
            <a:endParaRPr/>
          </a:p>
        </p:txBody>
      </p:sp>
      <p:sp>
        <p:nvSpPr>
          <p:cNvPr id="446" name="Google Shape;446;p6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26</a:t>
            </a:fld>
            <a:endParaRPr/>
          </a:p>
        </p:txBody>
      </p:sp>
      <p:pic>
        <p:nvPicPr>
          <p:cNvPr id="447" name="Google Shape;447;p62"/>
          <p:cNvPicPr preferRelativeResize="0"/>
          <p:nvPr/>
        </p:nvPicPr>
        <p:blipFill rotWithShape="1">
          <a:blip r:embed="rId3">
            <a:alphaModFix/>
          </a:blip>
          <a:srcRect/>
          <a:stretch/>
        </p:blipFill>
        <p:spPr>
          <a:xfrm>
            <a:off x="214275" y="964400"/>
            <a:ext cx="8715300" cy="4076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Georgia"/>
              <a:buNone/>
            </a:pPr>
            <a:r>
              <a:rPr lang="en-GB"/>
              <a:t>Chord Labeling</a:t>
            </a:r>
            <a:endParaRPr/>
          </a:p>
        </p:txBody>
      </p:sp>
      <p:pic>
        <p:nvPicPr>
          <p:cNvPr id="216" name="Google Shape;216;p39" descr="Schu_003.png"/>
          <p:cNvPicPr preferRelativeResize="0">
            <a:picLocks noGrp="1"/>
          </p:cNvPicPr>
          <p:nvPr>
            <p:ph type="body" idx="1"/>
          </p:nvPr>
        </p:nvPicPr>
        <p:blipFill rotWithShape="1">
          <a:blip r:embed="rId3">
            <a:alphaModFix/>
          </a:blip>
          <a:srcRect/>
          <a:stretch/>
        </p:blipFill>
        <p:spPr>
          <a:xfrm>
            <a:off x="705400" y="951575"/>
            <a:ext cx="7715100" cy="4191900"/>
          </a:xfrm>
          <a:prstGeom prst="rect">
            <a:avLst/>
          </a:prstGeom>
          <a:noFill/>
          <a:ln>
            <a:noFill/>
          </a:ln>
        </p:spPr>
      </p:pic>
      <p:sp>
        <p:nvSpPr>
          <p:cNvPr id="217" name="Google Shape;217;p3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0"/>
          <p:cNvSpPr txBox="1">
            <a:spLocks noGrp="1"/>
          </p:cNvSpPr>
          <p:nvPr>
            <p:ph type="body" idx="1"/>
          </p:nvPr>
        </p:nvSpPr>
        <p:spPr>
          <a:xfrm>
            <a:off x="628650" y="1085116"/>
            <a:ext cx="7886700" cy="37425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endParaRPr sz="3200">
              <a:latin typeface="Palatino Linotype"/>
              <a:ea typeface="Palatino Linotype"/>
              <a:cs typeface="Palatino Linotype"/>
              <a:sym typeface="Palatino Linotype"/>
            </a:endParaRPr>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0" lvl="0" indent="0" algn="l" rtl="0">
              <a:lnSpc>
                <a:spcPct val="90000"/>
              </a:lnSpc>
              <a:spcBef>
                <a:spcPts val="800"/>
              </a:spcBef>
              <a:spcAft>
                <a:spcPts val="0"/>
              </a:spcAft>
              <a:buClr>
                <a:schemeClr val="dk1"/>
              </a:buClr>
              <a:buSzPts val="2100"/>
              <a:buNone/>
            </a:pPr>
            <a:r>
              <a:rPr lang="en-GB" sz="1400">
                <a:latin typeface="Palatino Linotype"/>
                <a:ea typeface="Palatino Linotype"/>
                <a:cs typeface="Palatino Linotype"/>
                <a:sym typeface="Palatino Linotype"/>
              </a:rPr>
              <a:t>We combine </a:t>
            </a:r>
            <a:r>
              <a:rPr lang="en-GB" sz="1400">
                <a:solidFill>
                  <a:srgbClr val="FF0000"/>
                </a:solidFill>
                <a:latin typeface="Palatino Linotype"/>
                <a:ea typeface="Palatino Linotype"/>
                <a:cs typeface="Palatino Linotype"/>
                <a:sym typeface="Palatino Linotype"/>
              </a:rPr>
              <a:t>the strengths </a:t>
            </a:r>
            <a:r>
              <a:rPr lang="en-GB" sz="1400">
                <a:latin typeface="Palatino Linotype"/>
                <a:ea typeface="Palatino Linotype"/>
                <a:cs typeface="Palatino Linotype"/>
                <a:sym typeface="Palatino Linotype"/>
              </a:rPr>
              <a:t>of these approaches to address </a:t>
            </a:r>
            <a:r>
              <a:rPr lang="en-GB" sz="1400">
                <a:solidFill>
                  <a:srgbClr val="FF0000"/>
                </a:solidFill>
                <a:latin typeface="Palatino Linotype"/>
                <a:ea typeface="Palatino Linotype"/>
                <a:cs typeface="Palatino Linotype"/>
                <a:sym typeface="Palatino Linotype"/>
              </a:rPr>
              <a:t>the</a:t>
            </a:r>
            <a:r>
              <a:rPr lang="en-GB" sz="1400">
                <a:latin typeface="Palatino Linotype"/>
                <a:ea typeface="Palatino Linotype"/>
                <a:cs typeface="Palatino Linotype"/>
                <a:sym typeface="Palatino Linotype"/>
              </a:rPr>
              <a:t> </a:t>
            </a:r>
            <a:r>
              <a:rPr lang="en-GB" sz="1400">
                <a:solidFill>
                  <a:srgbClr val="FF0000"/>
                </a:solidFill>
                <a:latin typeface="Palatino Linotype"/>
                <a:ea typeface="Palatino Linotype"/>
                <a:cs typeface="Palatino Linotype"/>
                <a:sym typeface="Palatino Linotype"/>
              </a:rPr>
              <a:t>common problems</a:t>
            </a:r>
            <a:r>
              <a:rPr lang="en-GB" sz="1400">
                <a:latin typeface="Palatino Linotype"/>
                <a:ea typeface="Palatino Linotype"/>
                <a:cs typeface="Palatino Linotype"/>
                <a:sym typeface="Palatino Linotype"/>
              </a:rPr>
              <a:t> </a:t>
            </a:r>
            <a:r>
              <a:rPr lang="en-GB" sz="1400">
                <a:solidFill>
                  <a:srgbClr val="FF0000"/>
                </a:solidFill>
                <a:latin typeface="Palatino Linotype"/>
                <a:ea typeface="Palatino Linotype"/>
                <a:cs typeface="Palatino Linotype"/>
                <a:sym typeface="Palatino Linotype"/>
              </a:rPr>
              <a:t>of harmonic analysis</a:t>
            </a:r>
            <a:r>
              <a:rPr lang="en-GB" sz="1400">
                <a:latin typeface="Palatino Linotype"/>
                <a:ea typeface="Palatino Linotype"/>
                <a:cs typeface="Palatino Linotype"/>
                <a:sym typeface="Palatino Linotype"/>
              </a:rPr>
              <a:t> within a single </a:t>
            </a:r>
            <a:r>
              <a:rPr lang="en-GB" sz="1400">
                <a:solidFill>
                  <a:srgbClr val="FF0000"/>
                </a:solidFill>
                <a:latin typeface="Palatino Linotype"/>
                <a:ea typeface="Palatino Linotype"/>
                <a:cs typeface="Palatino Linotype"/>
                <a:sym typeface="Palatino Linotype"/>
              </a:rPr>
              <a:t>interactive workflow</a:t>
            </a:r>
            <a:r>
              <a:rPr lang="en-GB" sz="1400">
                <a:latin typeface="Palatino Linotype"/>
                <a:ea typeface="Palatino Linotype"/>
                <a:cs typeface="Palatino Linotype"/>
                <a:sym typeface="Palatino Linotype"/>
              </a:rPr>
              <a:t>.</a:t>
            </a:r>
            <a:endParaRPr sz="1400">
              <a:latin typeface="Palatino Linotype"/>
              <a:ea typeface="Palatino Linotype"/>
              <a:cs typeface="Palatino Linotype"/>
              <a:sym typeface="Palatino Linotype"/>
            </a:endParaRPr>
          </a:p>
        </p:txBody>
      </p:sp>
      <p:graphicFrame>
        <p:nvGraphicFramePr>
          <p:cNvPr id="224" name="Google Shape;224;p40"/>
          <p:cNvGraphicFramePr/>
          <p:nvPr/>
        </p:nvGraphicFramePr>
        <p:xfrm>
          <a:off x="838811" y="1694783"/>
          <a:ext cx="7600925" cy="2238105"/>
        </p:xfrm>
        <a:graphic>
          <a:graphicData uri="http://schemas.openxmlformats.org/drawingml/2006/table">
            <a:tbl>
              <a:tblPr firstRow="1" bandRow="1">
                <a:noFill/>
                <a:tableStyleId>{16CCD281-6E54-420D-B406-A56956F88C0D}</a:tableStyleId>
              </a:tblPr>
              <a:tblGrid>
                <a:gridCol w="1622000">
                  <a:extLst>
                    <a:ext uri="{9D8B030D-6E8A-4147-A177-3AD203B41FA5}">
                      <a16:colId xmlns:a16="http://schemas.microsoft.com/office/drawing/2014/main" val="20000"/>
                    </a:ext>
                  </a:extLst>
                </a:gridCol>
                <a:gridCol w="1995050">
                  <a:extLst>
                    <a:ext uri="{9D8B030D-6E8A-4147-A177-3AD203B41FA5}">
                      <a16:colId xmlns:a16="http://schemas.microsoft.com/office/drawing/2014/main" val="20001"/>
                    </a:ext>
                  </a:extLst>
                </a:gridCol>
                <a:gridCol w="3983875">
                  <a:extLst>
                    <a:ext uri="{9D8B030D-6E8A-4147-A177-3AD203B41FA5}">
                      <a16:colId xmlns:a16="http://schemas.microsoft.com/office/drawing/2014/main" val="20002"/>
                    </a:ext>
                  </a:extLst>
                </a:gridCol>
              </a:tblGrid>
              <a:tr h="325425">
                <a:tc>
                  <a:txBody>
                    <a:bodyPr/>
                    <a:lstStyle/>
                    <a:p>
                      <a:pPr marL="0" marR="0" lvl="0" indent="0" algn="l" rtl="0">
                        <a:spcBef>
                          <a:spcPts val="0"/>
                        </a:spcBef>
                        <a:spcAft>
                          <a:spcPts val="0"/>
                        </a:spcAft>
                        <a:buNone/>
                      </a:pPr>
                      <a:r>
                        <a:rPr lang="en-GB" sz="1400" u="none" strike="noStrike" cap="none">
                          <a:latin typeface="Palatino Linotype"/>
                          <a:ea typeface="Palatino Linotype"/>
                          <a:cs typeface="Palatino Linotype"/>
                          <a:sym typeface="Palatino Linotype"/>
                        </a:rPr>
                        <a:t>Approach Name</a:t>
                      </a:r>
                      <a:endParaRPr sz="1400">
                        <a:latin typeface="Palatino Linotype"/>
                        <a:ea typeface="Palatino Linotype"/>
                        <a:cs typeface="Palatino Linotype"/>
                        <a:sym typeface="Palatino Linotype"/>
                      </a:endParaRPr>
                    </a:p>
                  </a:txBody>
                  <a:tcPr marL="68600" marR="68600" marT="34300" marB="34300"/>
                </a:tc>
                <a:tc>
                  <a:txBody>
                    <a:bodyPr/>
                    <a:lstStyle/>
                    <a:p>
                      <a:pPr marL="0" marR="0" lvl="0" indent="0" algn="l" rtl="0">
                        <a:spcBef>
                          <a:spcPts val="0"/>
                        </a:spcBef>
                        <a:spcAft>
                          <a:spcPts val="0"/>
                        </a:spcAft>
                        <a:buNone/>
                      </a:pPr>
                      <a:r>
                        <a:rPr lang="en-GB" sz="1400">
                          <a:latin typeface="Palatino Linotype"/>
                          <a:ea typeface="Palatino Linotype"/>
                          <a:cs typeface="Palatino Linotype"/>
                          <a:sym typeface="Palatino Linotype"/>
                        </a:rPr>
                        <a:t>Strengths</a:t>
                      </a:r>
                      <a:endParaRPr sz="1400">
                        <a:latin typeface="Palatino Linotype"/>
                        <a:ea typeface="Palatino Linotype"/>
                        <a:cs typeface="Palatino Linotype"/>
                        <a:sym typeface="Palatino Linotype"/>
                      </a:endParaRPr>
                    </a:p>
                  </a:txBody>
                  <a:tcPr marL="68600" marR="68600" marT="34300" marB="34300"/>
                </a:tc>
                <a:tc>
                  <a:txBody>
                    <a:bodyPr/>
                    <a:lstStyle/>
                    <a:p>
                      <a:pPr marL="0" marR="0" lvl="0" indent="0" algn="l" rtl="0">
                        <a:spcBef>
                          <a:spcPts val="0"/>
                        </a:spcBef>
                        <a:spcAft>
                          <a:spcPts val="0"/>
                        </a:spcAft>
                        <a:buNone/>
                      </a:pPr>
                      <a:r>
                        <a:rPr lang="en-GB" sz="1400">
                          <a:latin typeface="Palatino Linotype"/>
                          <a:ea typeface="Palatino Linotype"/>
                          <a:cs typeface="Palatino Linotype"/>
                          <a:sym typeface="Palatino Linotype"/>
                        </a:rPr>
                        <a:t>Weaknesses</a:t>
                      </a:r>
                      <a:endParaRPr sz="1400">
                        <a:latin typeface="Palatino Linotype"/>
                        <a:ea typeface="Palatino Linotype"/>
                        <a:cs typeface="Palatino Linotype"/>
                        <a:sym typeface="Palatino Linotype"/>
                      </a:endParaRPr>
                    </a:p>
                  </a:txBody>
                  <a:tcPr marL="68600" marR="68600" marT="34300" marB="34300"/>
                </a:tc>
                <a:extLst>
                  <a:ext uri="{0D108BD9-81ED-4DB2-BD59-A6C34878D82A}">
                    <a16:rowId xmlns:a16="http://schemas.microsoft.com/office/drawing/2014/main" val="10000"/>
                  </a:ext>
                </a:extLst>
              </a:tr>
              <a:tr h="454200">
                <a:tc>
                  <a:txBody>
                    <a:bodyPr/>
                    <a:lstStyle/>
                    <a:p>
                      <a:pPr marL="0" marR="0" lvl="0" indent="0" algn="l" rtl="0">
                        <a:spcBef>
                          <a:spcPts val="0"/>
                        </a:spcBef>
                        <a:spcAft>
                          <a:spcPts val="0"/>
                        </a:spcAft>
                        <a:buNone/>
                      </a:pPr>
                      <a:r>
                        <a:rPr lang="en-GB" sz="1400">
                          <a:latin typeface="Palatino Linotype"/>
                          <a:ea typeface="Palatino Linotype"/>
                          <a:cs typeface="Palatino Linotype"/>
                          <a:sym typeface="Palatino Linotype"/>
                        </a:rPr>
                        <a:t>Manual annotation</a:t>
                      </a:r>
                      <a:endParaRPr sz="1400">
                        <a:latin typeface="Palatino Linotype"/>
                        <a:ea typeface="Palatino Linotype"/>
                        <a:cs typeface="Palatino Linotype"/>
                        <a:sym typeface="Palatino Linotype"/>
                      </a:endParaRPr>
                    </a:p>
                  </a:txBody>
                  <a:tcPr marL="68600" marR="68600" marT="34300" marB="34300"/>
                </a:tc>
                <a:tc>
                  <a:txBody>
                    <a:bodyPr/>
                    <a:lstStyle/>
                    <a:p>
                      <a:pPr marL="215900" marR="0" lvl="0" indent="-215900" algn="l" rtl="0">
                        <a:spcBef>
                          <a:spcPts val="0"/>
                        </a:spcBef>
                        <a:spcAft>
                          <a:spcPts val="0"/>
                        </a:spcAft>
                        <a:buClr>
                          <a:schemeClr val="dk1"/>
                        </a:buClr>
                        <a:buSzPts val="1400"/>
                        <a:buFont typeface="Palatino Linotype"/>
                        <a:buChar char="•"/>
                      </a:pPr>
                      <a:r>
                        <a:rPr lang="en-GB" sz="1400">
                          <a:latin typeface="Palatino Linotype"/>
                          <a:ea typeface="Palatino Linotype"/>
                          <a:cs typeface="Palatino Linotype"/>
                          <a:sym typeface="Palatino Linotype"/>
                        </a:rPr>
                        <a:t>Nuanced analyses</a:t>
                      </a:r>
                      <a:endParaRPr sz="1400">
                        <a:latin typeface="Palatino Linotype"/>
                        <a:ea typeface="Palatino Linotype"/>
                        <a:cs typeface="Palatino Linotype"/>
                        <a:sym typeface="Palatino Linotype"/>
                      </a:endParaRPr>
                    </a:p>
                  </a:txBody>
                  <a:tcPr marL="68600" marR="68600" marT="34300" marB="34300"/>
                </a:tc>
                <a:tc>
                  <a:txBody>
                    <a:bodyPr/>
                    <a:lstStyle/>
                    <a:p>
                      <a:pPr marL="215900" marR="0" lvl="0" indent="-215900" algn="l" rtl="0">
                        <a:spcBef>
                          <a:spcPts val="0"/>
                        </a:spcBef>
                        <a:spcAft>
                          <a:spcPts val="0"/>
                        </a:spcAft>
                        <a:buClr>
                          <a:schemeClr val="dk1"/>
                        </a:buClr>
                        <a:buSzPts val="1400"/>
                        <a:buFont typeface="Palatino Linotype"/>
                        <a:buChar char="•"/>
                      </a:pPr>
                      <a:r>
                        <a:rPr lang="en-GB" sz="1400">
                          <a:latin typeface="Palatino Linotype"/>
                          <a:ea typeface="Palatino Linotype"/>
                          <a:cs typeface="Palatino Linotype"/>
                          <a:sym typeface="Palatino Linotype"/>
                        </a:rPr>
                        <a:t>Time consuming to build</a:t>
                      </a:r>
                      <a:endParaRPr sz="1100">
                        <a:latin typeface="Palatino Linotype"/>
                        <a:ea typeface="Palatino Linotype"/>
                        <a:cs typeface="Palatino Linotype"/>
                        <a:sym typeface="Palatino Linotype"/>
                      </a:endParaRPr>
                    </a:p>
                  </a:txBody>
                  <a:tcPr marL="68600" marR="68600" marT="34300" marB="34300"/>
                </a:tc>
                <a:extLst>
                  <a:ext uri="{0D108BD9-81ED-4DB2-BD59-A6C34878D82A}">
                    <a16:rowId xmlns:a16="http://schemas.microsoft.com/office/drawing/2014/main" val="10001"/>
                  </a:ext>
                </a:extLst>
              </a:tr>
              <a:tr h="454200">
                <a:tc>
                  <a:txBody>
                    <a:bodyPr/>
                    <a:lstStyle/>
                    <a:p>
                      <a:pPr marL="0" marR="0" lvl="0" indent="0" algn="l" rtl="0">
                        <a:lnSpc>
                          <a:spcPct val="100000"/>
                        </a:lnSpc>
                        <a:spcBef>
                          <a:spcPts val="0"/>
                        </a:spcBef>
                        <a:spcAft>
                          <a:spcPts val="0"/>
                        </a:spcAft>
                        <a:buClr>
                          <a:schemeClr val="dk1"/>
                        </a:buClr>
                        <a:buSzPts val="1400"/>
                        <a:buFont typeface="Arial"/>
                        <a:buNone/>
                      </a:pPr>
                      <a:r>
                        <a:rPr lang="en-GB" sz="1400">
                          <a:latin typeface="Palatino Linotype"/>
                          <a:ea typeface="Palatino Linotype"/>
                          <a:cs typeface="Palatino Linotype"/>
                          <a:sym typeface="Palatino Linotype"/>
                        </a:rPr>
                        <a:t>Rule-based</a:t>
                      </a:r>
                      <a:endParaRPr sz="1400">
                        <a:latin typeface="Palatino Linotype"/>
                        <a:ea typeface="Palatino Linotype"/>
                        <a:cs typeface="Palatino Linotype"/>
                        <a:sym typeface="Palatino Linotype"/>
                      </a:endParaRPr>
                    </a:p>
                    <a:p>
                      <a:pPr marL="0" marR="0" lvl="0" indent="0" algn="l" rtl="0">
                        <a:spcBef>
                          <a:spcPts val="0"/>
                        </a:spcBef>
                        <a:spcAft>
                          <a:spcPts val="0"/>
                        </a:spcAft>
                        <a:buNone/>
                      </a:pPr>
                      <a:endParaRPr sz="1400">
                        <a:latin typeface="Palatino Linotype"/>
                        <a:ea typeface="Palatino Linotype"/>
                        <a:cs typeface="Palatino Linotype"/>
                        <a:sym typeface="Palatino Linotype"/>
                      </a:endParaRPr>
                    </a:p>
                  </a:txBody>
                  <a:tcPr marL="68600" marR="68600" marT="34300" marB="34300"/>
                </a:tc>
                <a:tc>
                  <a:txBody>
                    <a:bodyPr/>
                    <a:lstStyle/>
                    <a:p>
                      <a:pPr marL="215900" marR="0" lvl="0" indent="-215900" algn="l" rtl="0">
                        <a:spcBef>
                          <a:spcPts val="0"/>
                        </a:spcBef>
                        <a:spcAft>
                          <a:spcPts val="0"/>
                        </a:spcAft>
                        <a:buClr>
                          <a:schemeClr val="dk1"/>
                        </a:buClr>
                        <a:buSzPts val="1400"/>
                        <a:buFont typeface="Palatino Linotype"/>
                        <a:buChar char="•"/>
                      </a:pPr>
                      <a:r>
                        <a:rPr lang="en-GB" sz="1400">
                          <a:latin typeface="Palatino Linotype"/>
                          <a:ea typeface="Palatino Linotype"/>
                          <a:cs typeface="Palatino Linotype"/>
                          <a:sym typeface="Palatino Linotype"/>
                        </a:rPr>
                        <a:t>Automatic</a:t>
                      </a:r>
                      <a:endParaRPr sz="1100">
                        <a:latin typeface="Palatino Linotype"/>
                        <a:ea typeface="Palatino Linotype"/>
                        <a:cs typeface="Palatino Linotype"/>
                        <a:sym typeface="Palatino Linotype"/>
                      </a:endParaRPr>
                    </a:p>
                    <a:p>
                      <a:pPr marL="215900" marR="0" lvl="0" indent="-215900" algn="l" rtl="0">
                        <a:spcBef>
                          <a:spcPts val="0"/>
                        </a:spcBef>
                        <a:spcAft>
                          <a:spcPts val="0"/>
                        </a:spcAft>
                        <a:buClr>
                          <a:schemeClr val="dk1"/>
                        </a:buClr>
                        <a:buSzPts val="1400"/>
                        <a:buFont typeface="Palatino Linotype"/>
                        <a:buChar char="•"/>
                      </a:pPr>
                      <a:r>
                        <a:rPr lang="en-GB" sz="1400">
                          <a:latin typeface="Palatino Linotype"/>
                          <a:ea typeface="Palatino Linotype"/>
                          <a:cs typeface="Palatino Linotype"/>
                          <a:sym typeface="Palatino Linotype"/>
                        </a:rPr>
                        <a:t>Consistent</a:t>
                      </a:r>
                      <a:endParaRPr sz="1400">
                        <a:latin typeface="Palatino Linotype"/>
                        <a:ea typeface="Palatino Linotype"/>
                        <a:cs typeface="Palatino Linotype"/>
                        <a:sym typeface="Palatino Linotype"/>
                      </a:endParaRPr>
                    </a:p>
                  </a:txBody>
                  <a:tcPr marL="68600" marR="68600" marT="34300" marB="34300"/>
                </a:tc>
                <a:tc>
                  <a:txBody>
                    <a:bodyPr/>
                    <a:lstStyle/>
                    <a:p>
                      <a:pPr marL="215900" marR="0" lvl="0" indent="-215900" algn="l" rtl="0">
                        <a:lnSpc>
                          <a:spcPct val="100000"/>
                        </a:lnSpc>
                        <a:spcBef>
                          <a:spcPts val="0"/>
                        </a:spcBef>
                        <a:spcAft>
                          <a:spcPts val="0"/>
                        </a:spcAft>
                        <a:buClr>
                          <a:schemeClr val="dk1"/>
                        </a:buClr>
                        <a:buSzPts val="1400"/>
                        <a:buFont typeface="Palatino Linotype"/>
                        <a:buChar char="•"/>
                      </a:pPr>
                      <a:r>
                        <a:rPr lang="en-GB" sz="1400">
                          <a:latin typeface="Palatino Linotype"/>
                          <a:ea typeface="Palatino Linotype"/>
                          <a:cs typeface="Palatino Linotype"/>
                          <a:sym typeface="Palatino Linotype"/>
                        </a:rPr>
                        <a:t>Inadequate to produce correct analyses for exceptional passages</a:t>
                      </a:r>
                      <a:endParaRPr sz="1400">
                        <a:latin typeface="Palatino Linotype"/>
                        <a:ea typeface="Palatino Linotype"/>
                        <a:cs typeface="Palatino Linotype"/>
                        <a:sym typeface="Palatino Linotype"/>
                      </a:endParaRPr>
                    </a:p>
                  </a:txBody>
                  <a:tcPr marL="68600" marR="68600" marT="34300" marB="34300"/>
                </a:tc>
                <a:extLst>
                  <a:ext uri="{0D108BD9-81ED-4DB2-BD59-A6C34878D82A}">
                    <a16:rowId xmlns:a16="http://schemas.microsoft.com/office/drawing/2014/main" val="10002"/>
                  </a:ext>
                </a:extLst>
              </a:tr>
              <a:tr h="361575">
                <a:tc>
                  <a:txBody>
                    <a:bodyPr/>
                    <a:lstStyle/>
                    <a:p>
                      <a:pPr marL="0" marR="0" lvl="0" indent="0" algn="l" rtl="0">
                        <a:spcBef>
                          <a:spcPts val="0"/>
                        </a:spcBef>
                        <a:spcAft>
                          <a:spcPts val="0"/>
                        </a:spcAft>
                        <a:buNone/>
                      </a:pPr>
                      <a:r>
                        <a:rPr lang="en-GB" sz="1400">
                          <a:latin typeface="Palatino Linotype"/>
                          <a:ea typeface="Palatino Linotype"/>
                          <a:cs typeface="Palatino Linotype"/>
                          <a:sym typeface="Palatino Linotype"/>
                        </a:rPr>
                        <a:t>Machine learning</a:t>
                      </a:r>
                      <a:endParaRPr sz="1400">
                        <a:latin typeface="Palatino Linotype"/>
                        <a:ea typeface="Palatino Linotype"/>
                        <a:cs typeface="Palatino Linotype"/>
                        <a:sym typeface="Palatino Linotype"/>
                      </a:endParaRPr>
                    </a:p>
                  </a:txBody>
                  <a:tcPr marL="68600" marR="68600" marT="34300" marB="34300"/>
                </a:tc>
                <a:tc>
                  <a:txBody>
                    <a:bodyPr/>
                    <a:lstStyle/>
                    <a:p>
                      <a:pPr marL="215900" marR="0" lvl="0" indent="-215900" algn="l" rtl="0">
                        <a:spcBef>
                          <a:spcPts val="0"/>
                        </a:spcBef>
                        <a:spcAft>
                          <a:spcPts val="0"/>
                        </a:spcAft>
                        <a:buClr>
                          <a:schemeClr val="dk1"/>
                        </a:buClr>
                        <a:buSzPts val="1400"/>
                        <a:buFont typeface="Palatino Linotype"/>
                        <a:buChar char="•"/>
                      </a:pPr>
                      <a:r>
                        <a:rPr lang="en-GB" sz="1400">
                          <a:latin typeface="Palatino Linotype"/>
                          <a:ea typeface="Palatino Linotype"/>
                          <a:cs typeface="Palatino Linotype"/>
                          <a:sym typeface="Palatino Linotype"/>
                        </a:rPr>
                        <a:t>Automatic</a:t>
                      </a:r>
                      <a:endParaRPr sz="1100">
                        <a:latin typeface="Palatino Linotype"/>
                        <a:ea typeface="Palatino Linotype"/>
                        <a:cs typeface="Palatino Linotype"/>
                        <a:sym typeface="Palatino Linotype"/>
                      </a:endParaRPr>
                    </a:p>
                    <a:p>
                      <a:pPr marL="215900" marR="0" lvl="0" indent="-215900" algn="l" rtl="0">
                        <a:spcBef>
                          <a:spcPts val="0"/>
                        </a:spcBef>
                        <a:spcAft>
                          <a:spcPts val="0"/>
                        </a:spcAft>
                        <a:buClr>
                          <a:schemeClr val="dk1"/>
                        </a:buClr>
                        <a:buSzPts val="1400"/>
                        <a:buFont typeface="Palatino Linotype"/>
                        <a:buChar char="•"/>
                      </a:pPr>
                      <a:r>
                        <a:rPr lang="en-GB" sz="1400">
                          <a:latin typeface="Palatino Linotype"/>
                          <a:ea typeface="Palatino Linotype"/>
                          <a:cs typeface="Palatino Linotype"/>
                          <a:sym typeface="Palatino Linotype"/>
                        </a:rPr>
                        <a:t>Easy to adapt to other genres of music</a:t>
                      </a:r>
                      <a:endParaRPr sz="1400">
                        <a:latin typeface="Palatino Linotype"/>
                        <a:ea typeface="Palatino Linotype"/>
                        <a:cs typeface="Palatino Linotype"/>
                        <a:sym typeface="Palatino Linotype"/>
                      </a:endParaRPr>
                    </a:p>
                  </a:txBody>
                  <a:tcPr marL="68600" marR="68600" marT="34300" marB="34300"/>
                </a:tc>
                <a:tc>
                  <a:txBody>
                    <a:bodyPr/>
                    <a:lstStyle/>
                    <a:p>
                      <a:pPr marL="215900" marR="0" lvl="0" indent="-215900" algn="l" rtl="0">
                        <a:spcBef>
                          <a:spcPts val="0"/>
                        </a:spcBef>
                        <a:spcAft>
                          <a:spcPts val="0"/>
                        </a:spcAft>
                        <a:buClr>
                          <a:schemeClr val="dk1"/>
                        </a:buClr>
                        <a:buSzPts val="1400"/>
                        <a:buFont typeface="Palatino Linotype"/>
                        <a:buChar char="•"/>
                      </a:pPr>
                      <a:r>
                        <a:rPr lang="en-GB" sz="1400">
                          <a:latin typeface="Palatino Linotype"/>
                          <a:ea typeface="Palatino Linotype"/>
                          <a:cs typeface="Palatino Linotype"/>
                          <a:sym typeface="Palatino Linotype"/>
                        </a:rPr>
                        <a:t>Could be difficult to train and evaluate due to inconsistent manual annotations</a:t>
                      </a:r>
                      <a:endParaRPr sz="1400">
                        <a:latin typeface="Palatino Linotype"/>
                        <a:ea typeface="Palatino Linotype"/>
                        <a:cs typeface="Palatino Linotype"/>
                        <a:sym typeface="Palatino Linotype"/>
                      </a:endParaRPr>
                    </a:p>
                  </a:txBody>
                  <a:tcPr marL="68600" marR="68600" marT="34300" marB="34300"/>
                </a:tc>
                <a:extLst>
                  <a:ext uri="{0D108BD9-81ED-4DB2-BD59-A6C34878D82A}">
                    <a16:rowId xmlns:a16="http://schemas.microsoft.com/office/drawing/2014/main" val="10003"/>
                  </a:ext>
                </a:extLst>
              </a:tr>
            </a:tbl>
          </a:graphicData>
        </a:graphic>
      </p:graphicFrame>
      <p:sp>
        <p:nvSpPr>
          <p:cNvPr id="225" name="Google Shape;225;p40"/>
          <p:cNvSpPr txBox="1">
            <a:spLocks noGrp="1"/>
          </p:cNvSpPr>
          <p:nvPr>
            <p:ph type="sldNum" idx="12"/>
          </p:nvPr>
        </p:nvSpPr>
        <p:spPr>
          <a:xfrm>
            <a:off x="6457950" y="4767262"/>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sz="1100"/>
              <a:t>4</a:t>
            </a:fld>
            <a:endParaRPr sz="1100"/>
          </a:p>
        </p:txBody>
      </p:sp>
      <p:sp>
        <p:nvSpPr>
          <p:cNvPr id="226" name="Google Shape;226;p4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400"/>
              <a:buFont typeface="Georgia"/>
              <a:buNone/>
            </a:pPr>
            <a:r>
              <a:rPr lang="en-GB" sz="4400">
                <a:latin typeface="Georgia"/>
                <a:ea typeface="Georgia"/>
                <a:cs typeface="Georgia"/>
                <a:sym typeface="Georgia"/>
              </a:rPr>
              <a:t>Obtaining Chord Labels</a:t>
            </a:r>
            <a:endParaRPr sz="4400">
              <a:latin typeface="Georgia"/>
              <a:ea typeface="Georgia"/>
              <a:cs typeface="Georgia"/>
              <a:sym typeface="Georgia"/>
            </a:endParaRPr>
          </a:p>
        </p:txBody>
      </p:sp>
      <p:sp>
        <p:nvSpPr>
          <p:cNvPr id="227" name="Google Shape;227;p40"/>
          <p:cNvSpPr txBox="1">
            <a:spLocks noGrp="1"/>
          </p:cNvSpPr>
          <p:nvPr>
            <p:ph type="body" idx="1"/>
          </p:nvPr>
        </p:nvSpPr>
        <p:spPr>
          <a:xfrm>
            <a:off x="695913" y="1001367"/>
            <a:ext cx="7886700" cy="505500"/>
          </a:xfrm>
          <a:prstGeom prst="rect">
            <a:avLst/>
          </a:prstGeom>
          <a:noFill/>
          <a:ln>
            <a:noFill/>
          </a:ln>
        </p:spPr>
        <p:txBody>
          <a:bodyPr spcFirstLastPara="1" wrap="square" lIns="68575" tIns="34275" rIns="68575" bIns="34275" anchor="t" anchorCtr="0">
            <a:noAutofit/>
          </a:bodyPr>
          <a:lstStyle/>
          <a:p>
            <a:pPr marL="342900" lvl="0" indent="-342900" algn="l" rtl="0">
              <a:lnSpc>
                <a:spcPct val="100000"/>
              </a:lnSpc>
              <a:spcBef>
                <a:spcPts val="0"/>
              </a:spcBef>
              <a:spcAft>
                <a:spcPts val="0"/>
              </a:spcAft>
              <a:buSzPts val="3200"/>
              <a:buChar char="•"/>
            </a:pPr>
            <a:r>
              <a:rPr lang="en-GB" sz="3200">
                <a:latin typeface="Palatino Linotype"/>
                <a:ea typeface="Palatino Linotype"/>
                <a:cs typeface="Palatino Linotype"/>
                <a:sym typeface="Palatino Linotype"/>
              </a:rPr>
              <a:t>Three approaches</a:t>
            </a: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0" lvl="0" indent="0" algn="l" rtl="0">
              <a:lnSpc>
                <a:spcPct val="90000"/>
              </a:lnSpc>
              <a:spcBef>
                <a:spcPts val="800"/>
              </a:spcBef>
              <a:spcAft>
                <a:spcPts val="0"/>
              </a:spcAft>
              <a:buClr>
                <a:schemeClr val="dk1"/>
              </a:buClr>
              <a:buSzPts val="2100"/>
              <a:buNone/>
            </a:pPr>
            <a:endParaRPr sz="1400">
              <a:latin typeface="Palatino Linotype"/>
              <a:ea typeface="Palatino Linotype"/>
              <a:cs typeface="Palatino Linotype"/>
              <a:sym typeface="Palatino Linotyp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41"/>
          <p:cNvPicPr preferRelativeResize="0"/>
          <p:nvPr/>
        </p:nvPicPr>
        <p:blipFill rotWithShape="1">
          <a:blip r:embed="rId3">
            <a:alphaModFix/>
          </a:blip>
          <a:srcRect/>
          <a:stretch/>
        </p:blipFill>
        <p:spPr>
          <a:xfrm>
            <a:off x="1002703" y="4012046"/>
            <a:ext cx="4604174" cy="892137"/>
          </a:xfrm>
          <a:prstGeom prst="rect">
            <a:avLst/>
          </a:prstGeom>
          <a:noFill/>
          <a:ln>
            <a:noFill/>
          </a:ln>
        </p:spPr>
      </p:pic>
      <p:sp>
        <p:nvSpPr>
          <p:cNvPr id="234" name="Google Shape;234;p41"/>
          <p:cNvSpPr txBox="1">
            <a:spLocks noGrp="1"/>
          </p:cNvSpPr>
          <p:nvPr>
            <p:ph type="body" idx="1"/>
          </p:nvPr>
        </p:nvSpPr>
        <p:spPr>
          <a:xfrm>
            <a:off x="361800" y="957392"/>
            <a:ext cx="7886700" cy="4386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400"/>
              </a:spcBef>
              <a:spcAft>
                <a:spcPts val="0"/>
              </a:spcAft>
              <a:buNone/>
            </a:pPr>
            <a:r>
              <a:rPr lang="en-GB" sz="1800">
                <a:latin typeface="Palatino Linotype"/>
                <a:ea typeface="Palatino Linotype"/>
                <a:cs typeface="Palatino Linotype"/>
                <a:sym typeface="Palatino Linotype"/>
              </a:rPr>
              <a:t>Part 1: Training</a:t>
            </a:r>
            <a:endParaRPr sz="1800">
              <a:latin typeface="Palatino Linotype"/>
              <a:ea typeface="Palatino Linotype"/>
              <a:cs typeface="Palatino Linotype"/>
              <a:sym typeface="Palatino Linotype"/>
            </a:endParaRPr>
          </a:p>
          <a:p>
            <a:pPr marL="0" lvl="1" indent="0" algn="l" rtl="0">
              <a:lnSpc>
                <a:spcPct val="90000"/>
              </a:lnSpc>
              <a:spcBef>
                <a:spcPts val="400"/>
              </a:spcBef>
              <a:spcAft>
                <a:spcPts val="0"/>
              </a:spcAft>
              <a:buClr>
                <a:schemeClr val="dk1"/>
              </a:buClr>
              <a:buSzPts val="1800"/>
              <a:buNone/>
            </a:pPr>
            <a:endParaRPr sz="1100"/>
          </a:p>
          <a:p>
            <a:pPr marL="0" lvl="1" indent="0" algn="l" rtl="0">
              <a:lnSpc>
                <a:spcPct val="90000"/>
              </a:lnSpc>
              <a:spcBef>
                <a:spcPts val="400"/>
              </a:spcBef>
              <a:spcAft>
                <a:spcPts val="0"/>
              </a:spcAft>
              <a:buClr>
                <a:schemeClr val="dk1"/>
              </a:buClr>
              <a:buSzPts val="1800"/>
              <a:buNone/>
            </a:pPr>
            <a:endParaRPr sz="1100"/>
          </a:p>
          <a:p>
            <a:pPr marL="0" lvl="1" indent="0" algn="l" rtl="0">
              <a:lnSpc>
                <a:spcPct val="90000"/>
              </a:lnSpc>
              <a:spcBef>
                <a:spcPts val="400"/>
              </a:spcBef>
              <a:spcAft>
                <a:spcPts val="0"/>
              </a:spcAft>
              <a:buClr>
                <a:schemeClr val="dk1"/>
              </a:buClr>
              <a:buSzPts val="1800"/>
              <a:buNone/>
            </a:pPr>
            <a:endParaRPr sz="1100"/>
          </a:p>
          <a:p>
            <a:pPr marL="0" lvl="1" indent="0" algn="l" rtl="0">
              <a:lnSpc>
                <a:spcPct val="90000"/>
              </a:lnSpc>
              <a:spcBef>
                <a:spcPts val="400"/>
              </a:spcBef>
              <a:spcAft>
                <a:spcPts val="0"/>
              </a:spcAft>
              <a:buClr>
                <a:schemeClr val="dk1"/>
              </a:buClr>
              <a:buSzPts val="1800"/>
              <a:buNone/>
            </a:pPr>
            <a:endParaRPr sz="1100"/>
          </a:p>
          <a:p>
            <a:pPr marL="342900" lvl="1" indent="0" algn="l" rtl="0">
              <a:lnSpc>
                <a:spcPct val="90000"/>
              </a:lnSpc>
              <a:spcBef>
                <a:spcPts val="400"/>
              </a:spcBef>
              <a:spcAft>
                <a:spcPts val="0"/>
              </a:spcAft>
              <a:buClr>
                <a:schemeClr val="dk1"/>
              </a:buClr>
              <a:buSzPts val="1800"/>
              <a:buNone/>
            </a:pPr>
            <a:endParaRPr sz="1100"/>
          </a:p>
          <a:p>
            <a:pPr marL="520700" lvl="1" indent="-63500" algn="l" rtl="0">
              <a:lnSpc>
                <a:spcPct val="90000"/>
              </a:lnSpc>
              <a:spcBef>
                <a:spcPts val="400"/>
              </a:spcBef>
              <a:spcAft>
                <a:spcPts val="0"/>
              </a:spcAft>
              <a:buClr>
                <a:schemeClr val="dk1"/>
              </a:buClr>
              <a:buSzPts val="1800"/>
              <a:buNone/>
            </a:pPr>
            <a:endParaRPr sz="1100"/>
          </a:p>
          <a:p>
            <a:pPr marL="0" lvl="0" indent="0" algn="l" rtl="0">
              <a:lnSpc>
                <a:spcPct val="90000"/>
              </a:lnSpc>
              <a:spcBef>
                <a:spcPts val="400"/>
              </a:spcBef>
              <a:spcAft>
                <a:spcPts val="0"/>
              </a:spcAft>
              <a:buNone/>
            </a:pPr>
            <a:endParaRPr sz="1800"/>
          </a:p>
          <a:p>
            <a:pPr marL="0" lvl="0" indent="0" algn="l" rtl="0">
              <a:lnSpc>
                <a:spcPct val="90000"/>
              </a:lnSpc>
              <a:spcBef>
                <a:spcPts val="400"/>
              </a:spcBef>
              <a:spcAft>
                <a:spcPts val="0"/>
              </a:spcAft>
              <a:buNone/>
            </a:pPr>
            <a:endParaRPr sz="1100"/>
          </a:p>
          <a:p>
            <a:pPr marL="863600" lvl="2" indent="-76200" algn="l" rtl="0">
              <a:lnSpc>
                <a:spcPct val="90000"/>
              </a:lnSpc>
              <a:spcBef>
                <a:spcPts val="400"/>
              </a:spcBef>
              <a:spcAft>
                <a:spcPts val="0"/>
              </a:spcAft>
              <a:buClr>
                <a:schemeClr val="dk1"/>
              </a:buClr>
              <a:buSzPts val="1500"/>
              <a:buNone/>
            </a:pPr>
            <a:endParaRPr sz="1100"/>
          </a:p>
          <a:p>
            <a:pPr marL="520700" lvl="1" indent="-63500" algn="l" rtl="0">
              <a:lnSpc>
                <a:spcPct val="90000"/>
              </a:lnSpc>
              <a:spcBef>
                <a:spcPts val="400"/>
              </a:spcBef>
              <a:spcAft>
                <a:spcPts val="0"/>
              </a:spcAft>
              <a:buClr>
                <a:schemeClr val="dk1"/>
              </a:buClr>
              <a:buSzPts val="18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p:txBody>
      </p:sp>
      <p:sp>
        <p:nvSpPr>
          <p:cNvPr id="235" name="Google Shape;235;p41"/>
          <p:cNvSpPr txBox="1">
            <a:spLocks noGrp="1"/>
          </p:cNvSpPr>
          <p:nvPr>
            <p:ph type="sldNum" idx="12"/>
          </p:nvPr>
        </p:nvSpPr>
        <p:spPr>
          <a:xfrm>
            <a:off x="6457950" y="4767262"/>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sz="1100"/>
              <a:t>5</a:t>
            </a:fld>
            <a:endParaRPr sz="1100"/>
          </a:p>
        </p:txBody>
      </p:sp>
      <p:sp>
        <p:nvSpPr>
          <p:cNvPr id="236" name="Google Shape;236;p41"/>
          <p:cNvSpPr/>
          <p:nvPr/>
        </p:nvSpPr>
        <p:spPr>
          <a:xfrm>
            <a:off x="4150453" y="4056248"/>
            <a:ext cx="1456500" cy="803700"/>
          </a:xfrm>
          <a:prstGeom prst="rect">
            <a:avLst/>
          </a:prstGeom>
          <a:noFill/>
          <a:ln w="57150" cap="flat" cmpd="sng">
            <a:solidFill>
              <a:srgbClr val="FF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37" name="Google Shape;237;p41"/>
          <p:cNvSpPr txBox="1"/>
          <p:nvPr/>
        </p:nvSpPr>
        <p:spPr>
          <a:xfrm>
            <a:off x="5867278" y="4261300"/>
            <a:ext cx="9912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2400">
                <a:solidFill>
                  <a:schemeClr val="dk1"/>
                </a:solidFill>
                <a:latin typeface="Palatino Linotype"/>
                <a:ea typeface="Palatino Linotype"/>
                <a:cs typeface="Palatino Linotype"/>
                <a:sym typeface="Palatino Linotype"/>
              </a:rPr>
              <a:t>93.5%</a:t>
            </a:r>
            <a:endParaRPr sz="2400">
              <a:solidFill>
                <a:schemeClr val="dk1"/>
              </a:solidFill>
              <a:latin typeface="Palatino Linotype"/>
              <a:ea typeface="Palatino Linotype"/>
              <a:cs typeface="Palatino Linotype"/>
              <a:sym typeface="Palatino Linotype"/>
            </a:endParaRPr>
          </a:p>
        </p:txBody>
      </p:sp>
      <p:sp>
        <p:nvSpPr>
          <p:cNvPr id="238" name="Google Shape;238;p41"/>
          <p:cNvSpPr txBox="1">
            <a:spLocks noGrp="1"/>
          </p:cNvSpPr>
          <p:nvPr>
            <p:ph type="title"/>
          </p:nvPr>
        </p:nvSpPr>
        <p:spPr>
          <a:xfrm>
            <a:off x="457200" y="167353"/>
            <a:ext cx="8229600" cy="857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400"/>
              <a:buFont typeface="Georgia"/>
              <a:buNone/>
            </a:pPr>
            <a:r>
              <a:rPr lang="en-GB" sz="4400">
                <a:latin typeface="Georgia"/>
                <a:ea typeface="Georgia"/>
                <a:cs typeface="Georgia"/>
                <a:sym typeface="Georgia"/>
              </a:rPr>
              <a:t>The Interactive Workflow</a:t>
            </a:r>
            <a:endParaRPr sz="4400">
              <a:latin typeface="Georgia"/>
              <a:ea typeface="Georgia"/>
              <a:cs typeface="Georgia"/>
              <a:sym typeface="Georgia"/>
            </a:endParaRPr>
          </a:p>
        </p:txBody>
      </p:sp>
      <p:sp>
        <p:nvSpPr>
          <p:cNvPr id="239" name="Google Shape;239;p41"/>
          <p:cNvSpPr txBox="1">
            <a:spLocks noGrp="1"/>
          </p:cNvSpPr>
          <p:nvPr>
            <p:ph type="body" idx="1"/>
          </p:nvPr>
        </p:nvSpPr>
        <p:spPr>
          <a:xfrm>
            <a:off x="381000" y="2362554"/>
            <a:ext cx="7886700" cy="4386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400"/>
              </a:spcBef>
              <a:spcAft>
                <a:spcPts val="0"/>
              </a:spcAft>
              <a:buNone/>
            </a:pPr>
            <a:r>
              <a:rPr lang="en-GB" sz="1800">
                <a:latin typeface="Palatino Linotype"/>
                <a:ea typeface="Palatino Linotype"/>
                <a:cs typeface="Palatino Linotype"/>
                <a:sym typeface="Palatino Linotype"/>
              </a:rPr>
              <a:t>Part 2: Manual correction</a:t>
            </a:r>
            <a:endParaRPr sz="1800">
              <a:latin typeface="Palatino Linotype"/>
              <a:ea typeface="Palatino Linotype"/>
              <a:cs typeface="Palatino Linotype"/>
              <a:sym typeface="Palatino Linotype"/>
            </a:endParaRPr>
          </a:p>
          <a:p>
            <a:pPr marL="0" lvl="1" indent="0" algn="l" rtl="0">
              <a:lnSpc>
                <a:spcPct val="90000"/>
              </a:lnSpc>
              <a:spcBef>
                <a:spcPts val="400"/>
              </a:spcBef>
              <a:spcAft>
                <a:spcPts val="0"/>
              </a:spcAft>
              <a:buClr>
                <a:schemeClr val="dk1"/>
              </a:buClr>
              <a:buSzPts val="1800"/>
              <a:buNone/>
            </a:pPr>
            <a:endParaRPr sz="1100"/>
          </a:p>
          <a:p>
            <a:pPr marL="0" lvl="1" indent="0" algn="l" rtl="0">
              <a:lnSpc>
                <a:spcPct val="90000"/>
              </a:lnSpc>
              <a:spcBef>
                <a:spcPts val="400"/>
              </a:spcBef>
              <a:spcAft>
                <a:spcPts val="0"/>
              </a:spcAft>
              <a:buClr>
                <a:schemeClr val="dk1"/>
              </a:buClr>
              <a:buSzPts val="1800"/>
              <a:buNone/>
            </a:pPr>
            <a:endParaRPr sz="1100"/>
          </a:p>
          <a:p>
            <a:pPr marL="0" lvl="1" indent="0" algn="l" rtl="0">
              <a:lnSpc>
                <a:spcPct val="90000"/>
              </a:lnSpc>
              <a:spcBef>
                <a:spcPts val="400"/>
              </a:spcBef>
              <a:spcAft>
                <a:spcPts val="0"/>
              </a:spcAft>
              <a:buClr>
                <a:schemeClr val="dk1"/>
              </a:buClr>
              <a:buSzPts val="1800"/>
              <a:buNone/>
            </a:pPr>
            <a:endParaRPr sz="1100"/>
          </a:p>
          <a:p>
            <a:pPr marL="0" lvl="1" indent="0" algn="l" rtl="0">
              <a:lnSpc>
                <a:spcPct val="90000"/>
              </a:lnSpc>
              <a:spcBef>
                <a:spcPts val="400"/>
              </a:spcBef>
              <a:spcAft>
                <a:spcPts val="0"/>
              </a:spcAft>
              <a:buClr>
                <a:schemeClr val="dk1"/>
              </a:buClr>
              <a:buSzPts val="1800"/>
              <a:buNone/>
            </a:pPr>
            <a:endParaRPr sz="1100"/>
          </a:p>
          <a:p>
            <a:pPr marL="342900" lvl="1" indent="0" algn="l" rtl="0">
              <a:lnSpc>
                <a:spcPct val="90000"/>
              </a:lnSpc>
              <a:spcBef>
                <a:spcPts val="400"/>
              </a:spcBef>
              <a:spcAft>
                <a:spcPts val="0"/>
              </a:spcAft>
              <a:buClr>
                <a:schemeClr val="dk1"/>
              </a:buClr>
              <a:buSzPts val="1800"/>
              <a:buNone/>
            </a:pPr>
            <a:endParaRPr sz="1100"/>
          </a:p>
          <a:p>
            <a:pPr marL="520700" lvl="1" indent="-63500" algn="l" rtl="0">
              <a:lnSpc>
                <a:spcPct val="90000"/>
              </a:lnSpc>
              <a:spcBef>
                <a:spcPts val="400"/>
              </a:spcBef>
              <a:spcAft>
                <a:spcPts val="0"/>
              </a:spcAft>
              <a:buClr>
                <a:schemeClr val="dk1"/>
              </a:buClr>
              <a:buSzPts val="1800"/>
              <a:buNone/>
            </a:pPr>
            <a:endParaRPr sz="1100"/>
          </a:p>
          <a:p>
            <a:pPr marL="0" lvl="0" indent="0" algn="l" rtl="0">
              <a:lnSpc>
                <a:spcPct val="90000"/>
              </a:lnSpc>
              <a:spcBef>
                <a:spcPts val="400"/>
              </a:spcBef>
              <a:spcAft>
                <a:spcPts val="0"/>
              </a:spcAft>
              <a:buNone/>
            </a:pPr>
            <a:endParaRPr sz="1800"/>
          </a:p>
          <a:p>
            <a:pPr marL="0" lvl="0" indent="0" algn="l" rtl="0">
              <a:lnSpc>
                <a:spcPct val="90000"/>
              </a:lnSpc>
              <a:spcBef>
                <a:spcPts val="400"/>
              </a:spcBef>
              <a:spcAft>
                <a:spcPts val="0"/>
              </a:spcAft>
              <a:buNone/>
            </a:pPr>
            <a:endParaRPr sz="1100"/>
          </a:p>
          <a:p>
            <a:pPr marL="863600" lvl="2" indent="-76200" algn="l" rtl="0">
              <a:lnSpc>
                <a:spcPct val="90000"/>
              </a:lnSpc>
              <a:spcBef>
                <a:spcPts val="400"/>
              </a:spcBef>
              <a:spcAft>
                <a:spcPts val="0"/>
              </a:spcAft>
              <a:buClr>
                <a:schemeClr val="dk1"/>
              </a:buClr>
              <a:buSzPts val="1500"/>
              <a:buNone/>
            </a:pPr>
            <a:endParaRPr sz="1100"/>
          </a:p>
          <a:p>
            <a:pPr marL="520700" lvl="1" indent="-63500" algn="l" rtl="0">
              <a:lnSpc>
                <a:spcPct val="90000"/>
              </a:lnSpc>
              <a:spcBef>
                <a:spcPts val="400"/>
              </a:spcBef>
              <a:spcAft>
                <a:spcPts val="0"/>
              </a:spcAft>
              <a:buClr>
                <a:schemeClr val="dk1"/>
              </a:buClr>
              <a:buSzPts val="18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p:txBody>
      </p:sp>
      <p:sp>
        <p:nvSpPr>
          <p:cNvPr id="240" name="Google Shape;240;p41"/>
          <p:cNvSpPr txBox="1">
            <a:spLocks noGrp="1"/>
          </p:cNvSpPr>
          <p:nvPr>
            <p:ph type="body" idx="1"/>
          </p:nvPr>
        </p:nvSpPr>
        <p:spPr>
          <a:xfrm>
            <a:off x="400050" y="3641104"/>
            <a:ext cx="7886700" cy="4386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400"/>
              </a:spcBef>
              <a:spcAft>
                <a:spcPts val="0"/>
              </a:spcAft>
              <a:buNone/>
            </a:pPr>
            <a:r>
              <a:rPr lang="en-GB" sz="1800">
                <a:latin typeface="Palatino Linotype"/>
                <a:ea typeface="Palatino Linotype"/>
                <a:cs typeface="Palatino Linotype"/>
                <a:sym typeface="Palatino Linotype"/>
              </a:rPr>
              <a:t>Part 3: Re-training</a:t>
            </a:r>
            <a:endParaRPr sz="1800">
              <a:latin typeface="Palatino Linotype"/>
              <a:ea typeface="Palatino Linotype"/>
              <a:cs typeface="Palatino Linotype"/>
              <a:sym typeface="Palatino Linotype"/>
            </a:endParaRPr>
          </a:p>
          <a:p>
            <a:pPr marL="0" lvl="1" indent="0" algn="l" rtl="0">
              <a:lnSpc>
                <a:spcPct val="90000"/>
              </a:lnSpc>
              <a:spcBef>
                <a:spcPts val="400"/>
              </a:spcBef>
              <a:spcAft>
                <a:spcPts val="0"/>
              </a:spcAft>
              <a:buClr>
                <a:schemeClr val="dk1"/>
              </a:buClr>
              <a:buSzPts val="1800"/>
              <a:buNone/>
            </a:pPr>
            <a:endParaRPr sz="1100"/>
          </a:p>
          <a:p>
            <a:pPr marL="0" lvl="1" indent="0" algn="l" rtl="0">
              <a:lnSpc>
                <a:spcPct val="90000"/>
              </a:lnSpc>
              <a:spcBef>
                <a:spcPts val="400"/>
              </a:spcBef>
              <a:spcAft>
                <a:spcPts val="0"/>
              </a:spcAft>
              <a:buClr>
                <a:schemeClr val="dk1"/>
              </a:buClr>
              <a:buSzPts val="1800"/>
              <a:buNone/>
            </a:pPr>
            <a:endParaRPr sz="1100"/>
          </a:p>
          <a:p>
            <a:pPr marL="0" lvl="1" indent="0" algn="l" rtl="0">
              <a:lnSpc>
                <a:spcPct val="90000"/>
              </a:lnSpc>
              <a:spcBef>
                <a:spcPts val="400"/>
              </a:spcBef>
              <a:spcAft>
                <a:spcPts val="0"/>
              </a:spcAft>
              <a:buClr>
                <a:schemeClr val="dk1"/>
              </a:buClr>
              <a:buSzPts val="1800"/>
              <a:buNone/>
            </a:pPr>
            <a:endParaRPr sz="1100"/>
          </a:p>
          <a:p>
            <a:pPr marL="0" lvl="1" indent="0" algn="l" rtl="0">
              <a:lnSpc>
                <a:spcPct val="90000"/>
              </a:lnSpc>
              <a:spcBef>
                <a:spcPts val="400"/>
              </a:spcBef>
              <a:spcAft>
                <a:spcPts val="0"/>
              </a:spcAft>
              <a:buClr>
                <a:schemeClr val="dk1"/>
              </a:buClr>
              <a:buSzPts val="1800"/>
              <a:buNone/>
            </a:pPr>
            <a:endParaRPr sz="1100"/>
          </a:p>
          <a:p>
            <a:pPr marL="342900" lvl="1" indent="0" algn="l" rtl="0">
              <a:lnSpc>
                <a:spcPct val="90000"/>
              </a:lnSpc>
              <a:spcBef>
                <a:spcPts val="400"/>
              </a:spcBef>
              <a:spcAft>
                <a:spcPts val="0"/>
              </a:spcAft>
              <a:buClr>
                <a:schemeClr val="dk1"/>
              </a:buClr>
              <a:buSzPts val="1800"/>
              <a:buNone/>
            </a:pPr>
            <a:endParaRPr sz="1100"/>
          </a:p>
          <a:p>
            <a:pPr marL="520700" lvl="1" indent="-63500" algn="l" rtl="0">
              <a:lnSpc>
                <a:spcPct val="90000"/>
              </a:lnSpc>
              <a:spcBef>
                <a:spcPts val="400"/>
              </a:spcBef>
              <a:spcAft>
                <a:spcPts val="0"/>
              </a:spcAft>
              <a:buClr>
                <a:schemeClr val="dk1"/>
              </a:buClr>
              <a:buSzPts val="1800"/>
              <a:buNone/>
            </a:pPr>
            <a:endParaRPr sz="1100"/>
          </a:p>
          <a:p>
            <a:pPr marL="0" lvl="0" indent="0" algn="l" rtl="0">
              <a:lnSpc>
                <a:spcPct val="90000"/>
              </a:lnSpc>
              <a:spcBef>
                <a:spcPts val="400"/>
              </a:spcBef>
              <a:spcAft>
                <a:spcPts val="0"/>
              </a:spcAft>
              <a:buNone/>
            </a:pPr>
            <a:endParaRPr sz="1800"/>
          </a:p>
          <a:p>
            <a:pPr marL="0" lvl="0" indent="0" algn="l" rtl="0">
              <a:lnSpc>
                <a:spcPct val="90000"/>
              </a:lnSpc>
              <a:spcBef>
                <a:spcPts val="400"/>
              </a:spcBef>
              <a:spcAft>
                <a:spcPts val="0"/>
              </a:spcAft>
              <a:buNone/>
            </a:pPr>
            <a:endParaRPr sz="1100"/>
          </a:p>
          <a:p>
            <a:pPr marL="863600" lvl="2" indent="-76200" algn="l" rtl="0">
              <a:lnSpc>
                <a:spcPct val="90000"/>
              </a:lnSpc>
              <a:spcBef>
                <a:spcPts val="400"/>
              </a:spcBef>
              <a:spcAft>
                <a:spcPts val="0"/>
              </a:spcAft>
              <a:buClr>
                <a:schemeClr val="dk1"/>
              </a:buClr>
              <a:buSzPts val="1500"/>
              <a:buNone/>
            </a:pPr>
            <a:endParaRPr sz="1100"/>
          </a:p>
          <a:p>
            <a:pPr marL="520700" lvl="1" indent="-63500" algn="l" rtl="0">
              <a:lnSpc>
                <a:spcPct val="90000"/>
              </a:lnSpc>
              <a:spcBef>
                <a:spcPts val="400"/>
              </a:spcBef>
              <a:spcAft>
                <a:spcPts val="0"/>
              </a:spcAft>
              <a:buClr>
                <a:schemeClr val="dk1"/>
              </a:buClr>
              <a:buSzPts val="18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a:p>
            <a:pPr marL="177800" lvl="0" indent="-38100" algn="l" rtl="0">
              <a:lnSpc>
                <a:spcPct val="90000"/>
              </a:lnSpc>
              <a:spcBef>
                <a:spcPts val="800"/>
              </a:spcBef>
              <a:spcAft>
                <a:spcPts val="0"/>
              </a:spcAft>
              <a:buClr>
                <a:schemeClr val="dk1"/>
              </a:buClr>
              <a:buSzPts val="2100"/>
              <a:buNone/>
            </a:pPr>
            <a:endParaRPr sz="1100"/>
          </a:p>
        </p:txBody>
      </p:sp>
      <p:pic>
        <p:nvPicPr>
          <p:cNvPr id="241" name="Google Shape;241;p41"/>
          <p:cNvPicPr preferRelativeResize="0"/>
          <p:nvPr/>
        </p:nvPicPr>
        <p:blipFill>
          <a:blip r:embed="rId4">
            <a:alphaModFix/>
          </a:blip>
          <a:stretch>
            <a:fillRect/>
          </a:stretch>
        </p:blipFill>
        <p:spPr>
          <a:xfrm>
            <a:off x="1002700" y="1418150"/>
            <a:ext cx="7960783" cy="892125"/>
          </a:xfrm>
          <a:prstGeom prst="rect">
            <a:avLst/>
          </a:prstGeom>
          <a:noFill/>
          <a:ln>
            <a:noFill/>
          </a:ln>
        </p:spPr>
      </p:pic>
      <p:pic>
        <p:nvPicPr>
          <p:cNvPr id="242" name="Google Shape;242;p41"/>
          <p:cNvPicPr preferRelativeResize="0"/>
          <p:nvPr/>
        </p:nvPicPr>
        <p:blipFill>
          <a:blip r:embed="rId5">
            <a:alphaModFix/>
          </a:blip>
          <a:stretch>
            <a:fillRect/>
          </a:stretch>
        </p:blipFill>
        <p:spPr>
          <a:xfrm>
            <a:off x="1002700" y="2754550"/>
            <a:ext cx="4394275" cy="892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Georgia"/>
              <a:buNone/>
            </a:pPr>
            <a:r>
              <a:rPr lang="en-GB" i="1"/>
              <a:t>N</a:t>
            </a:r>
            <a:r>
              <a:rPr lang="en-GB"/>
              <a:t>-Grams</a:t>
            </a:r>
            <a:endParaRPr/>
          </a:p>
        </p:txBody>
      </p:sp>
      <p:sp>
        <p:nvSpPr>
          <p:cNvPr id="249" name="Google Shape;249;p42"/>
          <p:cNvSpPr txBox="1">
            <a:spLocks noGrp="1"/>
          </p:cNvSpPr>
          <p:nvPr>
            <p:ph type="body" idx="1"/>
          </p:nvPr>
        </p:nvSpPr>
        <p:spPr>
          <a:xfrm>
            <a:off x="457200" y="1200151"/>
            <a:ext cx="8229600" cy="1371600"/>
          </a:xfrm>
          <a:prstGeom prst="rect">
            <a:avLst/>
          </a:prstGeom>
          <a:noFill/>
          <a:ln>
            <a:noFill/>
          </a:ln>
        </p:spPr>
        <p:txBody>
          <a:bodyPr spcFirstLastPara="1" wrap="square" lIns="91425" tIns="45700" rIns="91425" bIns="45700" anchor="t" anchorCtr="0">
            <a:noAutofit/>
          </a:bodyPr>
          <a:lstStyle/>
          <a:p>
            <a:pPr marL="342900" lvl="0" indent="-322580" algn="l" rtl="0">
              <a:lnSpc>
                <a:spcPct val="90000"/>
              </a:lnSpc>
              <a:spcBef>
                <a:spcPts val="0"/>
              </a:spcBef>
              <a:spcAft>
                <a:spcPts val="0"/>
              </a:spcAft>
              <a:buClr>
                <a:schemeClr val="dk1"/>
              </a:buClr>
              <a:buSzPts val="2400"/>
              <a:buChar char="•"/>
            </a:pPr>
            <a:r>
              <a:rPr lang="en-GB" sz="2400" i="1"/>
              <a:t>N</a:t>
            </a:r>
            <a:r>
              <a:rPr lang="en-GB" sz="2400"/>
              <a:t>-grams are chord progressions that are </a:t>
            </a:r>
            <a:r>
              <a:rPr lang="en-GB" sz="2400" i="1"/>
              <a:t>n</a:t>
            </a:r>
            <a:r>
              <a:rPr lang="en-GB" sz="2400"/>
              <a:t> chords long</a:t>
            </a:r>
            <a:endParaRPr sz="2400"/>
          </a:p>
          <a:p>
            <a:pPr marL="342900" lvl="0" indent="-322580" algn="l" rtl="0">
              <a:lnSpc>
                <a:spcPct val="90000"/>
              </a:lnSpc>
              <a:spcBef>
                <a:spcPts val="544"/>
              </a:spcBef>
              <a:spcAft>
                <a:spcPts val="0"/>
              </a:spcAft>
              <a:buClr>
                <a:schemeClr val="dk1"/>
              </a:buClr>
              <a:buSzPts val="2400"/>
              <a:buChar char="•"/>
            </a:pPr>
            <a:r>
              <a:rPr lang="en-GB" sz="2400"/>
              <a:t>2-grams are the basic “currency” for this project</a:t>
            </a:r>
            <a:endParaRPr sz="2400"/>
          </a:p>
        </p:txBody>
      </p:sp>
      <p:sp>
        <p:nvSpPr>
          <p:cNvPr id="250" name="Google Shape;250;p4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6</a:t>
            </a:fld>
            <a:endParaRPr/>
          </a:p>
        </p:txBody>
      </p:sp>
      <p:pic>
        <p:nvPicPr>
          <p:cNvPr id="251" name="Google Shape;251;p42" descr="C:\Users\Sam\Desktop\1.png"/>
          <p:cNvPicPr preferRelativeResize="0"/>
          <p:nvPr/>
        </p:nvPicPr>
        <p:blipFill rotWithShape="1">
          <a:blip r:embed="rId3">
            <a:alphaModFix/>
          </a:blip>
          <a:srcRect/>
          <a:stretch/>
        </p:blipFill>
        <p:spPr>
          <a:xfrm>
            <a:off x="930710" y="2598647"/>
            <a:ext cx="1714286" cy="2057143"/>
          </a:xfrm>
          <a:prstGeom prst="rect">
            <a:avLst/>
          </a:prstGeom>
          <a:noFill/>
          <a:ln>
            <a:noFill/>
          </a:ln>
        </p:spPr>
      </p:pic>
      <p:pic>
        <p:nvPicPr>
          <p:cNvPr id="252" name="Google Shape;252;p42" descr="C:\Users\Sam\Desktop\2.png"/>
          <p:cNvPicPr preferRelativeResize="0"/>
          <p:nvPr/>
        </p:nvPicPr>
        <p:blipFill rotWithShape="1">
          <a:blip r:embed="rId4">
            <a:alphaModFix/>
          </a:blip>
          <a:srcRect/>
          <a:stretch/>
        </p:blipFill>
        <p:spPr>
          <a:xfrm>
            <a:off x="3648472" y="2598647"/>
            <a:ext cx="1714285" cy="2057143"/>
          </a:xfrm>
          <a:prstGeom prst="rect">
            <a:avLst/>
          </a:prstGeom>
          <a:noFill/>
          <a:ln>
            <a:noFill/>
          </a:ln>
        </p:spPr>
      </p:pic>
      <p:pic>
        <p:nvPicPr>
          <p:cNvPr id="253" name="Google Shape;253;p42" descr="C:\Users\Sam\Desktop\3.png"/>
          <p:cNvPicPr preferRelativeResize="0"/>
          <p:nvPr/>
        </p:nvPicPr>
        <p:blipFill rotWithShape="1">
          <a:blip r:embed="rId5">
            <a:alphaModFix/>
          </a:blip>
          <a:srcRect/>
          <a:stretch/>
        </p:blipFill>
        <p:spPr>
          <a:xfrm>
            <a:off x="6407510" y="2613212"/>
            <a:ext cx="1714286" cy="19885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Georgia"/>
              <a:buNone/>
            </a:pPr>
            <a:r>
              <a:rPr lang="en-GB"/>
              <a:t>Directed Progressions</a:t>
            </a:r>
            <a:endParaRPr/>
          </a:p>
        </p:txBody>
      </p:sp>
      <p:sp>
        <p:nvSpPr>
          <p:cNvPr id="260" name="Google Shape;260;p43"/>
          <p:cNvSpPr txBox="1">
            <a:spLocks noGrp="1"/>
          </p:cNvSpPr>
          <p:nvPr>
            <p:ph type="body" idx="1"/>
          </p:nvPr>
        </p:nvSpPr>
        <p:spPr>
          <a:xfrm>
            <a:off x="457200" y="1200151"/>
            <a:ext cx="8229600" cy="1371600"/>
          </a:xfrm>
          <a:prstGeom prst="rect">
            <a:avLst/>
          </a:prstGeom>
          <a:noFill/>
          <a:ln>
            <a:noFill/>
          </a:ln>
        </p:spPr>
        <p:txBody>
          <a:bodyPr spcFirstLastPara="1" wrap="square" lIns="91425" tIns="45700" rIns="91425" bIns="45700" anchor="t" anchorCtr="0">
            <a:noAutofit/>
          </a:bodyPr>
          <a:lstStyle/>
          <a:p>
            <a:pPr marL="342900" lvl="0" indent="-322580" algn="l" rtl="0">
              <a:lnSpc>
                <a:spcPct val="90000"/>
              </a:lnSpc>
              <a:spcBef>
                <a:spcPts val="0"/>
              </a:spcBef>
              <a:spcAft>
                <a:spcPts val="0"/>
              </a:spcAft>
              <a:buClr>
                <a:schemeClr val="dk1"/>
              </a:buClr>
              <a:buSzPts val="2400"/>
              <a:buChar char="•"/>
            </a:pPr>
            <a:r>
              <a:rPr lang="en-GB" sz="2400"/>
              <a:t>Which progressions appear in only one direction?</a:t>
            </a:r>
            <a:endParaRPr sz="2400"/>
          </a:p>
          <a:p>
            <a:pPr marL="342900" lvl="0" indent="-322580" algn="l" rtl="0">
              <a:lnSpc>
                <a:spcPct val="90000"/>
              </a:lnSpc>
              <a:spcBef>
                <a:spcPts val="0"/>
              </a:spcBef>
              <a:spcAft>
                <a:spcPts val="0"/>
              </a:spcAft>
              <a:buSzPts val="2400"/>
              <a:buChar char="•"/>
            </a:pPr>
            <a:r>
              <a:rPr lang="en-GB" sz="2400"/>
              <a:t>Which progressions work forwards </a:t>
            </a:r>
            <a:r>
              <a:rPr lang="en-GB" sz="2400" i="1"/>
              <a:t>and</a:t>
            </a:r>
            <a:r>
              <a:rPr lang="en-GB" sz="2400"/>
              <a:t> backwards?</a:t>
            </a:r>
            <a:endParaRPr sz="2400"/>
          </a:p>
          <a:p>
            <a:pPr marL="342900" lvl="0" indent="-322580" algn="l" rtl="0">
              <a:lnSpc>
                <a:spcPct val="90000"/>
              </a:lnSpc>
              <a:spcBef>
                <a:spcPts val="0"/>
              </a:spcBef>
              <a:spcAft>
                <a:spcPts val="0"/>
              </a:spcAft>
              <a:buSzPts val="2400"/>
              <a:buChar char="•"/>
            </a:pPr>
            <a:r>
              <a:rPr lang="en-GB" sz="2400"/>
              <a:t>If a chorale is more “tonal,” certain progressions will appear more often in one direction than the other</a:t>
            </a:r>
            <a:endParaRPr sz="2400"/>
          </a:p>
        </p:txBody>
      </p:sp>
      <p:sp>
        <p:nvSpPr>
          <p:cNvPr id="261" name="Google Shape;261;p4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7</a:t>
            </a:fld>
            <a:endParaRPr/>
          </a:p>
        </p:txBody>
      </p:sp>
      <p:pic>
        <p:nvPicPr>
          <p:cNvPr id="262" name="Google Shape;262;p43"/>
          <p:cNvPicPr preferRelativeResize="0"/>
          <p:nvPr/>
        </p:nvPicPr>
        <p:blipFill>
          <a:blip r:embed="rId3">
            <a:alphaModFix/>
          </a:blip>
          <a:stretch>
            <a:fillRect/>
          </a:stretch>
        </p:blipFill>
        <p:spPr>
          <a:xfrm>
            <a:off x="2286000" y="2647951"/>
            <a:ext cx="4143046" cy="226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Georgia"/>
              <a:buNone/>
            </a:pPr>
            <a:r>
              <a:rPr lang="en-GB"/>
              <a:t>Preliminary Results</a:t>
            </a:r>
            <a:endParaRPr/>
          </a:p>
        </p:txBody>
      </p:sp>
      <p:sp>
        <p:nvSpPr>
          <p:cNvPr id="269" name="Google Shape;269;p44"/>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p>
            <a:pPr marL="342900" lvl="0" indent="-292100" algn="l" rtl="0">
              <a:spcBef>
                <a:spcPts val="0"/>
              </a:spcBef>
              <a:spcAft>
                <a:spcPts val="0"/>
              </a:spcAft>
              <a:buClr>
                <a:schemeClr val="dk1"/>
              </a:buClr>
              <a:buSzPts val="2400"/>
              <a:buChar char="•"/>
            </a:pPr>
            <a:r>
              <a:rPr lang="en-GB" sz="2400"/>
              <a:t>A minor or A(♮) pieces for all three composers:</a:t>
            </a:r>
            <a:endParaRPr sz="2400"/>
          </a:p>
          <a:p>
            <a:pPr marL="742950" lvl="1" indent="-260350" algn="l" rtl="0">
              <a:spcBef>
                <a:spcPts val="560"/>
              </a:spcBef>
              <a:spcAft>
                <a:spcPts val="0"/>
              </a:spcAft>
              <a:buClr>
                <a:schemeClr val="dk1"/>
              </a:buClr>
              <a:buSzPts val="2400"/>
              <a:buChar char="–"/>
            </a:pPr>
            <a:r>
              <a:rPr lang="en-GB" sz="2400"/>
              <a:t>40 pieces by Bach</a:t>
            </a:r>
            <a:endParaRPr sz="2400"/>
          </a:p>
          <a:p>
            <a:pPr marL="742950" lvl="1" indent="-260350" algn="l" rtl="0">
              <a:spcBef>
                <a:spcPts val="560"/>
              </a:spcBef>
              <a:spcAft>
                <a:spcPts val="0"/>
              </a:spcAft>
              <a:buClr>
                <a:schemeClr val="dk1"/>
              </a:buClr>
              <a:buSzPts val="2400"/>
              <a:buChar char="–"/>
            </a:pPr>
            <a:r>
              <a:rPr lang="en-GB" sz="2400"/>
              <a:t>10 pieces by Schutz</a:t>
            </a:r>
            <a:endParaRPr sz="2400"/>
          </a:p>
          <a:p>
            <a:pPr marL="742950" lvl="1" indent="-260350" algn="l" rtl="0">
              <a:spcBef>
                <a:spcPts val="560"/>
              </a:spcBef>
              <a:spcAft>
                <a:spcPts val="0"/>
              </a:spcAft>
              <a:buClr>
                <a:schemeClr val="dk1"/>
              </a:buClr>
              <a:buSzPts val="2400"/>
              <a:buChar char="–"/>
            </a:pPr>
            <a:r>
              <a:rPr lang="en-GB" sz="2400"/>
              <a:t>18 pieces by Praetorius</a:t>
            </a:r>
            <a:endParaRPr sz="2400"/>
          </a:p>
          <a:p>
            <a:pPr marL="342900" lvl="0" indent="-292100" algn="l" rtl="0">
              <a:spcBef>
                <a:spcPts val="640"/>
              </a:spcBef>
              <a:spcAft>
                <a:spcPts val="0"/>
              </a:spcAft>
              <a:buClr>
                <a:schemeClr val="dk1"/>
              </a:buClr>
              <a:buSzPts val="2400"/>
              <a:buChar char="•"/>
            </a:pPr>
            <a:r>
              <a:rPr lang="en-GB" sz="2400"/>
              <a:t>Most common progressions (top 8 for each composer)</a:t>
            </a:r>
            <a:endParaRPr sz="2400"/>
          </a:p>
          <a:p>
            <a:pPr marL="342900" lvl="0" indent="-292100" algn="l" rtl="0">
              <a:spcBef>
                <a:spcPts val="640"/>
              </a:spcBef>
              <a:spcAft>
                <a:spcPts val="0"/>
              </a:spcAft>
              <a:buClr>
                <a:schemeClr val="dk1"/>
              </a:buClr>
              <a:buSzPts val="2400"/>
              <a:buChar char="•"/>
            </a:pPr>
            <a:r>
              <a:rPr lang="en-GB" sz="2400"/>
              <a:t>Retrogrades of each progression to show directionality</a:t>
            </a:r>
            <a:endParaRPr sz="2400"/>
          </a:p>
        </p:txBody>
      </p:sp>
      <p:sp>
        <p:nvSpPr>
          <p:cNvPr id="270" name="Google Shape;270;p4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Georgia"/>
              <a:buNone/>
            </a:pPr>
            <a:r>
              <a:rPr lang="en-GB"/>
              <a:t>Top Eight 2-grams</a:t>
            </a:r>
            <a:endParaRPr/>
          </a:p>
        </p:txBody>
      </p:sp>
      <p:pic>
        <p:nvPicPr>
          <p:cNvPr id="276" name="Google Shape;276;p45"/>
          <p:cNvPicPr preferRelativeResize="0"/>
          <p:nvPr/>
        </p:nvPicPr>
        <p:blipFill rotWithShape="1">
          <a:blip r:embed="rId3">
            <a:alphaModFix/>
          </a:blip>
          <a:srcRect/>
          <a:stretch/>
        </p:blipFill>
        <p:spPr>
          <a:xfrm>
            <a:off x="6219825" y="1128694"/>
            <a:ext cx="3000300" cy="3696900"/>
          </a:xfrm>
          <a:prstGeom prst="rect">
            <a:avLst/>
          </a:prstGeom>
          <a:noFill/>
          <a:ln>
            <a:noFill/>
          </a:ln>
        </p:spPr>
      </p:pic>
      <p:pic>
        <p:nvPicPr>
          <p:cNvPr id="277" name="Google Shape;277;p45"/>
          <p:cNvPicPr preferRelativeResize="0"/>
          <p:nvPr/>
        </p:nvPicPr>
        <p:blipFill rotWithShape="1">
          <a:blip r:embed="rId4">
            <a:alphaModFix/>
          </a:blip>
          <a:srcRect/>
          <a:stretch/>
        </p:blipFill>
        <p:spPr>
          <a:xfrm>
            <a:off x="2786050" y="1071552"/>
            <a:ext cx="3857700" cy="3696900"/>
          </a:xfrm>
          <a:prstGeom prst="rect">
            <a:avLst/>
          </a:prstGeom>
          <a:noFill/>
          <a:ln>
            <a:noFill/>
          </a:ln>
        </p:spPr>
      </p:pic>
      <p:pic>
        <p:nvPicPr>
          <p:cNvPr id="278" name="Google Shape;278;p45"/>
          <p:cNvPicPr preferRelativeResize="0"/>
          <p:nvPr/>
        </p:nvPicPr>
        <p:blipFill rotWithShape="1">
          <a:blip r:embed="rId5">
            <a:alphaModFix/>
          </a:blip>
          <a:srcRect/>
          <a:stretch/>
        </p:blipFill>
        <p:spPr>
          <a:xfrm>
            <a:off x="0" y="1071552"/>
            <a:ext cx="2857500" cy="3696900"/>
          </a:xfrm>
          <a:prstGeom prst="rect">
            <a:avLst/>
          </a:prstGeom>
          <a:noFill/>
          <a:ln>
            <a:noFill/>
          </a:ln>
        </p:spPr>
      </p:pic>
      <p:pic>
        <p:nvPicPr>
          <p:cNvPr id="279" name="Google Shape;279;p45"/>
          <p:cNvPicPr preferRelativeResize="0"/>
          <p:nvPr/>
        </p:nvPicPr>
        <p:blipFill>
          <a:blip r:embed="rId6">
            <a:alphaModFix/>
          </a:blip>
          <a:stretch>
            <a:fillRect/>
          </a:stretch>
        </p:blipFill>
        <p:spPr>
          <a:xfrm>
            <a:off x="5043500" y="1114444"/>
            <a:ext cx="68580" cy="185165"/>
          </a:xfrm>
          <a:prstGeom prst="rect">
            <a:avLst/>
          </a:prstGeom>
          <a:noFill/>
          <a:ln>
            <a:noFill/>
          </a:ln>
        </p:spPr>
      </p:pic>
      <p:pic>
        <p:nvPicPr>
          <p:cNvPr id="280" name="Google Shape;280;p45"/>
          <p:cNvPicPr preferRelativeResize="0"/>
          <p:nvPr/>
        </p:nvPicPr>
        <p:blipFill>
          <a:blip r:embed="rId6">
            <a:alphaModFix/>
          </a:blip>
          <a:stretch>
            <a:fillRect/>
          </a:stretch>
        </p:blipFill>
        <p:spPr>
          <a:xfrm>
            <a:off x="1909775" y="1114444"/>
            <a:ext cx="68580" cy="185165"/>
          </a:xfrm>
          <a:prstGeom prst="rect">
            <a:avLst/>
          </a:prstGeom>
          <a:noFill/>
          <a:ln>
            <a:noFill/>
          </a:ln>
        </p:spPr>
      </p:pic>
      <p:sp>
        <p:nvSpPr>
          <p:cNvPr id="281" name="Google Shape;281;p45"/>
          <p:cNvSpPr/>
          <p:nvPr/>
        </p:nvSpPr>
        <p:spPr>
          <a:xfrm>
            <a:off x="6269825" y="1576850"/>
            <a:ext cx="600600" cy="287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5"/>
          <p:cNvSpPr/>
          <p:nvPr/>
        </p:nvSpPr>
        <p:spPr>
          <a:xfrm>
            <a:off x="6269825" y="3177050"/>
            <a:ext cx="600600" cy="287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5"/>
          <p:cNvSpPr/>
          <p:nvPr/>
        </p:nvSpPr>
        <p:spPr>
          <a:xfrm>
            <a:off x="6269825" y="3577100"/>
            <a:ext cx="600600" cy="287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5"/>
          <p:cNvSpPr/>
          <p:nvPr/>
        </p:nvSpPr>
        <p:spPr>
          <a:xfrm>
            <a:off x="6269825" y="2777000"/>
            <a:ext cx="689100" cy="287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5"/>
          <p:cNvSpPr/>
          <p:nvPr/>
        </p:nvSpPr>
        <p:spPr>
          <a:xfrm>
            <a:off x="6269825" y="2376950"/>
            <a:ext cx="600600" cy="287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5"/>
          <p:cNvSpPr/>
          <p:nvPr/>
        </p:nvSpPr>
        <p:spPr>
          <a:xfrm>
            <a:off x="33325" y="1576850"/>
            <a:ext cx="600600" cy="287700"/>
          </a:xfrm>
          <a:prstGeom prst="rect">
            <a:avLst/>
          </a:prstGeom>
          <a:no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5"/>
          <p:cNvSpPr/>
          <p:nvPr/>
        </p:nvSpPr>
        <p:spPr>
          <a:xfrm>
            <a:off x="2786050" y="1576850"/>
            <a:ext cx="600600" cy="287700"/>
          </a:xfrm>
          <a:prstGeom prst="rect">
            <a:avLst/>
          </a:prstGeom>
          <a:no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5"/>
          <p:cNvSpPr/>
          <p:nvPr/>
        </p:nvSpPr>
        <p:spPr>
          <a:xfrm>
            <a:off x="6269825" y="4377200"/>
            <a:ext cx="600600" cy="287700"/>
          </a:xfrm>
          <a:prstGeom prst="rect">
            <a:avLst/>
          </a:prstGeom>
          <a:no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5"/>
          <p:cNvSpPr/>
          <p:nvPr/>
        </p:nvSpPr>
        <p:spPr>
          <a:xfrm>
            <a:off x="6269825" y="2376950"/>
            <a:ext cx="600600" cy="287700"/>
          </a:xfrm>
          <a:prstGeom prst="rect">
            <a:avLst/>
          </a:prstGeom>
          <a:no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5"/>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fade">
                                      <p:cBhvr>
                                        <p:cTn id="7" dur="1000"/>
                                        <p:tgtEl>
                                          <p:spTgt spid="281"/>
                                        </p:tgtEl>
                                      </p:cBhvr>
                                    </p:animEffect>
                                  </p:childTnLst>
                                </p:cTn>
                              </p:par>
                              <p:par>
                                <p:cTn id="8" presetID="10" presetClass="entr" presetSubtype="0" fill="hold" nodeType="withEffect">
                                  <p:stCondLst>
                                    <p:cond delay="0"/>
                                  </p:stCondLst>
                                  <p:childTnLst>
                                    <p:set>
                                      <p:cBhvr>
                                        <p:cTn id="9" dur="1" fill="hold">
                                          <p:stCondLst>
                                            <p:cond delay="0"/>
                                          </p:stCondLst>
                                        </p:cTn>
                                        <p:tgtEl>
                                          <p:spTgt spid="282"/>
                                        </p:tgtEl>
                                        <p:attrNameLst>
                                          <p:attrName>style.visibility</p:attrName>
                                        </p:attrNameLst>
                                      </p:cBhvr>
                                      <p:to>
                                        <p:strVal val="visible"/>
                                      </p:to>
                                    </p:set>
                                    <p:animEffect transition="in" filter="fade">
                                      <p:cBhvr>
                                        <p:cTn id="10" dur="1000"/>
                                        <p:tgtEl>
                                          <p:spTgt spid="282"/>
                                        </p:tgtEl>
                                      </p:cBhvr>
                                    </p:animEffect>
                                  </p:childTnLst>
                                </p:cTn>
                              </p:par>
                              <p:par>
                                <p:cTn id="11" presetID="10" presetClass="entr" presetSubtype="0" fill="hold" nodeType="withEffect">
                                  <p:stCondLst>
                                    <p:cond delay="0"/>
                                  </p:stCondLst>
                                  <p:childTnLst>
                                    <p:set>
                                      <p:cBhvr>
                                        <p:cTn id="12" dur="1" fill="hold">
                                          <p:stCondLst>
                                            <p:cond delay="0"/>
                                          </p:stCondLst>
                                        </p:cTn>
                                        <p:tgtEl>
                                          <p:spTgt spid="284"/>
                                        </p:tgtEl>
                                        <p:attrNameLst>
                                          <p:attrName>style.visibility</p:attrName>
                                        </p:attrNameLst>
                                      </p:cBhvr>
                                      <p:to>
                                        <p:strVal val="visible"/>
                                      </p:to>
                                    </p:set>
                                    <p:animEffect transition="in" filter="fade">
                                      <p:cBhvr>
                                        <p:cTn id="13" dur="1000"/>
                                        <p:tgtEl>
                                          <p:spTgt spid="284"/>
                                        </p:tgtEl>
                                      </p:cBhvr>
                                    </p:animEffect>
                                  </p:childTnLst>
                                </p:cTn>
                              </p:par>
                              <p:par>
                                <p:cTn id="14" presetID="10" presetClass="entr" presetSubtype="0" fill="hold" nodeType="withEffect">
                                  <p:stCondLst>
                                    <p:cond delay="0"/>
                                  </p:stCondLst>
                                  <p:childTnLst>
                                    <p:set>
                                      <p:cBhvr>
                                        <p:cTn id="15" dur="1" fill="hold">
                                          <p:stCondLst>
                                            <p:cond delay="0"/>
                                          </p:stCondLst>
                                        </p:cTn>
                                        <p:tgtEl>
                                          <p:spTgt spid="285"/>
                                        </p:tgtEl>
                                        <p:attrNameLst>
                                          <p:attrName>style.visibility</p:attrName>
                                        </p:attrNameLst>
                                      </p:cBhvr>
                                      <p:to>
                                        <p:strVal val="visible"/>
                                      </p:to>
                                    </p:set>
                                    <p:animEffect transition="in" filter="fade">
                                      <p:cBhvr>
                                        <p:cTn id="16" dur="1000"/>
                                        <p:tgtEl>
                                          <p:spTgt spid="285"/>
                                        </p:tgtEl>
                                      </p:cBhvr>
                                    </p:animEffect>
                                  </p:childTnLst>
                                </p:cTn>
                              </p:par>
                              <p:par>
                                <p:cTn id="17" presetID="10" presetClass="entr" presetSubtype="0" fill="hold" nodeType="withEffect">
                                  <p:stCondLst>
                                    <p:cond delay="0"/>
                                  </p:stCondLst>
                                  <p:childTnLst>
                                    <p:set>
                                      <p:cBhvr>
                                        <p:cTn id="18" dur="1" fill="hold">
                                          <p:stCondLst>
                                            <p:cond delay="0"/>
                                          </p:stCondLst>
                                        </p:cTn>
                                        <p:tgtEl>
                                          <p:spTgt spid="283"/>
                                        </p:tgtEl>
                                        <p:attrNameLst>
                                          <p:attrName>style.visibility</p:attrName>
                                        </p:attrNameLst>
                                      </p:cBhvr>
                                      <p:to>
                                        <p:strVal val="visible"/>
                                      </p:to>
                                    </p:set>
                                    <p:animEffect transition="in" filter="fade">
                                      <p:cBhvr>
                                        <p:cTn id="19" dur="1000"/>
                                        <p:tgtEl>
                                          <p:spTgt spid="28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1000"/>
                                          </p:stCondLst>
                                        </p:cTn>
                                        <p:tgtEl>
                                          <p:spTgt spid="281"/>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1000"/>
                                          </p:stCondLst>
                                        </p:cTn>
                                        <p:tgtEl>
                                          <p:spTgt spid="285"/>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1000"/>
                                          </p:stCondLst>
                                        </p:cTn>
                                        <p:tgtEl>
                                          <p:spTgt spid="284"/>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1000"/>
                                          </p:stCondLst>
                                        </p:cTn>
                                        <p:tgtEl>
                                          <p:spTgt spid="282"/>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1000"/>
                                          </p:stCondLst>
                                        </p:cTn>
                                        <p:tgtEl>
                                          <p:spTgt spid="283"/>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289"/>
                                        </p:tgtEl>
                                        <p:attrNameLst>
                                          <p:attrName>style.visibility</p:attrName>
                                        </p:attrNameLst>
                                      </p:cBhvr>
                                      <p:to>
                                        <p:strVal val="visible"/>
                                      </p:to>
                                    </p:set>
                                    <p:animEffect transition="in" filter="fade">
                                      <p:cBhvr>
                                        <p:cTn id="34" dur="1000"/>
                                        <p:tgtEl>
                                          <p:spTgt spid="289"/>
                                        </p:tgtEl>
                                      </p:cBhvr>
                                    </p:animEffect>
                                  </p:childTnLst>
                                </p:cTn>
                              </p:par>
                              <p:par>
                                <p:cTn id="35" presetID="10" presetClass="entr" presetSubtype="0" fill="hold" nodeType="withEffect">
                                  <p:stCondLst>
                                    <p:cond delay="0"/>
                                  </p:stCondLst>
                                  <p:childTnLst>
                                    <p:set>
                                      <p:cBhvr>
                                        <p:cTn id="36" dur="1" fill="hold">
                                          <p:stCondLst>
                                            <p:cond delay="0"/>
                                          </p:stCondLst>
                                        </p:cTn>
                                        <p:tgtEl>
                                          <p:spTgt spid="288"/>
                                        </p:tgtEl>
                                        <p:attrNameLst>
                                          <p:attrName>style.visibility</p:attrName>
                                        </p:attrNameLst>
                                      </p:cBhvr>
                                      <p:to>
                                        <p:strVal val="visible"/>
                                      </p:to>
                                    </p:set>
                                    <p:animEffect transition="in" filter="fade">
                                      <p:cBhvr>
                                        <p:cTn id="37" dur="1000"/>
                                        <p:tgtEl>
                                          <p:spTgt spid="288"/>
                                        </p:tgtEl>
                                      </p:cBhvr>
                                    </p:animEffect>
                                  </p:childTnLst>
                                </p:cTn>
                              </p:par>
                              <p:par>
                                <p:cTn id="38" presetID="10" presetClass="entr" presetSubtype="0" fill="hold" nodeType="withEffect">
                                  <p:stCondLst>
                                    <p:cond delay="0"/>
                                  </p:stCondLst>
                                  <p:childTnLst>
                                    <p:set>
                                      <p:cBhvr>
                                        <p:cTn id="39" dur="1" fill="hold">
                                          <p:stCondLst>
                                            <p:cond delay="0"/>
                                          </p:stCondLst>
                                        </p:cTn>
                                        <p:tgtEl>
                                          <p:spTgt spid="287"/>
                                        </p:tgtEl>
                                        <p:attrNameLst>
                                          <p:attrName>style.visibility</p:attrName>
                                        </p:attrNameLst>
                                      </p:cBhvr>
                                      <p:to>
                                        <p:strVal val="visible"/>
                                      </p:to>
                                    </p:set>
                                    <p:animEffect transition="in" filter="fade">
                                      <p:cBhvr>
                                        <p:cTn id="40" dur="1000"/>
                                        <p:tgtEl>
                                          <p:spTgt spid="287"/>
                                        </p:tgtEl>
                                      </p:cBhvr>
                                    </p:animEffect>
                                  </p:childTnLst>
                                </p:cTn>
                              </p:par>
                              <p:par>
                                <p:cTn id="41" presetID="10" presetClass="entr" presetSubtype="0" fill="hold" nodeType="withEffect">
                                  <p:stCondLst>
                                    <p:cond delay="0"/>
                                  </p:stCondLst>
                                  <p:childTnLst>
                                    <p:set>
                                      <p:cBhvr>
                                        <p:cTn id="42" dur="1" fill="hold">
                                          <p:stCondLst>
                                            <p:cond delay="0"/>
                                          </p:stCondLst>
                                        </p:cTn>
                                        <p:tgtEl>
                                          <p:spTgt spid="286"/>
                                        </p:tgtEl>
                                        <p:attrNameLst>
                                          <p:attrName>style.visibility</p:attrName>
                                        </p:attrNameLst>
                                      </p:cBhvr>
                                      <p:to>
                                        <p:strVal val="visible"/>
                                      </p:to>
                                    </p:set>
                                    <p:animEffect transition="in" filter="fade">
                                      <p:cBhvr>
                                        <p:cTn id="43" dur="1000"/>
                                        <p:tgtEl>
                                          <p:spTgt spid="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ank">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2388</Words>
  <Application>Microsoft Office PowerPoint</Application>
  <PresentationFormat>On-screen Show (16:9)</PresentationFormat>
  <Paragraphs>282</Paragraphs>
  <Slides>26</Slides>
  <Notes>26</Notes>
  <HiddenSlides>13</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26</vt:i4>
      </vt:variant>
    </vt:vector>
  </HeadingPairs>
  <TitlesOfParts>
    <vt:vector size="33" baseType="lpstr">
      <vt:lpstr>Arial</vt:lpstr>
      <vt:lpstr>Georgia</vt:lpstr>
      <vt:lpstr>Palatino Linotype</vt:lpstr>
      <vt:lpstr>Calibri</vt:lpstr>
      <vt:lpstr>Simple Light</vt:lpstr>
      <vt:lpstr>Office Theme</vt:lpstr>
      <vt:lpstr>blank</vt:lpstr>
      <vt:lpstr>Chord Progressions in Lutheran Chorales</vt:lpstr>
      <vt:lpstr>Research Question</vt:lpstr>
      <vt:lpstr>Chord Labeling</vt:lpstr>
      <vt:lpstr>Obtaining Chord Labels</vt:lpstr>
      <vt:lpstr>The Interactive Workflow</vt:lpstr>
      <vt:lpstr>N-Grams</vt:lpstr>
      <vt:lpstr>Directed Progressions</vt:lpstr>
      <vt:lpstr>Preliminary Results</vt:lpstr>
      <vt:lpstr>Top Eight 2-grams</vt:lpstr>
      <vt:lpstr>Top Eight 2-grams</vt:lpstr>
      <vt:lpstr>Top Eight 2-grams with Retrogrades</vt:lpstr>
      <vt:lpstr>Next Steps</vt:lpstr>
      <vt:lpstr>Thank you! samuel.howes@mail.mcgill.ca                     yaolong.ju@mail.mcgill.ca </vt:lpstr>
      <vt:lpstr>Predictions</vt:lpstr>
      <vt:lpstr>Most Common Chords</vt:lpstr>
      <vt:lpstr>PowerPoint Presentation</vt:lpstr>
      <vt:lpstr>Possible question</vt:lpstr>
      <vt:lpstr>Part 1: Pre-training</vt:lpstr>
      <vt:lpstr>Part 2: Manual correction</vt:lpstr>
      <vt:lpstr>Machine Learning Models</vt:lpstr>
      <vt:lpstr>XML to CSV</vt:lpstr>
      <vt:lpstr>Repeated Chords</vt:lpstr>
      <vt:lpstr>Repeated Chords</vt:lpstr>
      <vt:lpstr>N-Grams We Don’t Want</vt:lpstr>
      <vt:lpstr>PowerPoint Presentation</vt:lpstr>
      <vt:lpstr>Root Motions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Chord Progressions in Lutheran Chorales</dc:title>
  <cp:lastModifiedBy>yaolong ju</cp:lastModifiedBy>
  <cp:revision>2</cp:revision>
  <dcterms:modified xsi:type="dcterms:W3CDTF">2019-09-20T02:49:06Z</dcterms:modified>
</cp:coreProperties>
</file>