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4AED2A-4953-4D70-9B77-DB37AE0ACCB1}">
  <a:tblStyle styleId="{AC4AED2A-4953-4D70-9B77-DB37AE0ACC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841bb74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841bb74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238310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238310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51d881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51d881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ee7646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ee7646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7841bb74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7841bb74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fee7646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fee7646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51d881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51d881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51d881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51d881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841bb74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841bb74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841bb7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841bb7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841bb7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841bb7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238310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238310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ee7646f0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ee764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27.jp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27.jpg"/><Relationship Id="rId6" Type="http://schemas.openxmlformats.org/officeDocument/2006/relationships/image" Target="../media/image29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92" y="3019550"/>
            <a:ext cx="2591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Savage</a:t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788350"/>
            <a:ext cx="5991900" cy="14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Neume Component Pitch and Type Classification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292166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SIMSSA XIX</a:t>
            </a:r>
            <a:endParaRPr sz="3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250" y="2710775"/>
            <a:ext cx="365500" cy="14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516517" y="3008607"/>
            <a:ext cx="2481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Pitch: G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6516527" y="3441507"/>
            <a:ext cx="302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neume.inclinatum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5961228" y="3441784"/>
            <a:ext cx="555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13584" l="0" r="0" t="0"/>
          <a:stretch/>
        </p:blipFill>
        <p:spPr>
          <a:xfrm>
            <a:off x="4353250" y="2710763"/>
            <a:ext cx="365500" cy="14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4829853" y="3441784"/>
            <a:ext cx="555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125" y="2882939"/>
            <a:ext cx="20859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 Workflow - Position Training</a:t>
            </a:r>
            <a:endParaRPr/>
          </a:p>
        </p:txBody>
      </p:sp>
      <p:cxnSp>
        <p:nvCxnSpPr>
          <p:cNvPr id="244" name="Google Shape;244;p22"/>
          <p:cNvCxnSpPr/>
          <p:nvPr/>
        </p:nvCxnSpPr>
        <p:spPr>
          <a:xfrm>
            <a:off x="3750300" y="1899583"/>
            <a:ext cx="400500" cy="123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2"/>
          <p:cNvCxnSpPr/>
          <p:nvPr/>
        </p:nvCxnSpPr>
        <p:spPr>
          <a:xfrm flipH="1">
            <a:off x="4318975" y="2666250"/>
            <a:ext cx="470700" cy="47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2"/>
          <p:cNvSpPr txBox="1"/>
          <p:nvPr/>
        </p:nvSpPr>
        <p:spPr>
          <a:xfrm>
            <a:off x="4759713" y="2380725"/>
            <a:ext cx="21777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GameraXML File(s)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2612021" y="1192175"/>
            <a:ext cx="23655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Original Manuscript Image(s)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8" name="Google Shape;248;p22"/>
          <p:cNvGrpSpPr/>
          <p:nvPr/>
        </p:nvGrpSpPr>
        <p:grpSpPr>
          <a:xfrm>
            <a:off x="4150814" y="3569269"/>
            <a:ext cx="1284625" cy="1024414"/>
            <a:chOff x="4487325" y="3944025"/>
            <a:chExt cx="986352" cy="708300"/>
          </a:xfrm>
        </p:grpSpPr>
        <p:cxnSp>
          <p:nvCxnSpPr>
            <p:cNvPr id="249" name="Google Shape;249;p22"/>
            <p:cNvCxnSpPr/>
            <p:nvPr/>
          </p:nvCxnSpPr>
          <p:spPr>
            <a:xfrm flipH="1" rot="-5400000">
              <a:off x="4315725" y="4115625"/>
              <a:ext cx="708300" cy="365100"/>
            </a:xfrm>
            <a:prstGeom prst="bentConnector3">
              <a:avLst>
                <a:gd fmla="val 99997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4521177" y="4650877"/>
              <a:ext cx="952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1" name="Google Shape;251;p22"/>
          <p:cNvSpPr txBox="1"/>
          <p:nvPr/>
        </p:nvSpPr>
        <p:spPr>
          <a:xfrm>
            <a:off x="5333998" y="4268700"/>
            <a:ext cx="20859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Extended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GameraXML File(s)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5499310" y="3627075"/>
            <a:ext cx="1755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Trained Position Model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4" name="Google Shape;254;p22"/>
          <p:cNvGrpSpPr/>
          <p:nvPr/>
        </p:nvGrpSpPr>
        <p:grpSpPr>
          <a:xfrm>
            <a:off x="4315812" y="3569287"/>
            <a:ext cx="1116253" cy="455200"/>
            <a:chOff x="4487325" y="3944025"/>
            <a:chExt cx="1116253" cy="714600"/>
          </a:xfrm>
        </p:grpSpPr>
        <p:cxnSp>
          <p:nvCxnSpPr>
            <p:cNvPr id="255" name="Google Shape;255;p22"/>
            <p:cNvCxnSpPr/>
            <p:nvPr/>
          </p:nvCxnSpPr>
          <p:spPr>
            <a:xfrm>
              <a:off x="4487325" y="3944025"/>
              <a:ext cx="594900" cy="711000"/>
            </a:xfrm>
            <a:prstGeom prst="bentConnector3">
              <a:avLst>
                <a:gd fmla="val 163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4651078" y="4658625"/>
              <a:ext cx="952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 b="10913" l="0" r="0" t="0"/>
          <a:stretch/>
        </p:blipFill>
        <p:spPr>
          <a:xfrm>
            <a:off x="1724098" y="1412848"/>
            <a:ext cx="887926" cy="125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 Workflow - Position Training cont’d</a:t>
            </a:r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488" y="169705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382" y="169705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76" y="169705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23"/>
          <p:cNvSpPr txBox="1"/>
          <p:nvPr/>
        </p:nvSpPr>
        <p:spPr>
          <a:xfrm>
            <a:off x="3151188" y="272145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626088" y="272145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4100988" y="272145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488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382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76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23"/>
          <p:cNvSpPr txBox="1"/>
          <p:nvPr/>
        </p:nvSpPr>
        <p:spPr>
          <a:xfrm>
            <a:off x="3151188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3626088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100988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438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23"/>
          <p:cNvSpPr txBox="1"/>
          <p:nvPr/>
        </p:nvSpPr>
        <p:spPr>
          <a:xfrm>
            <a:off x="4563150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625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4838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3"/>
          <p:cNvSpPr txBox="1"/>
          <p:nvPr/>
        </p:nvSpPr>
        <p:spPr>
          <a:xfrm>
            <a:off x="5025288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5500238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625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4838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3" name="Google Shape;283;p23"/>
          <p:cNvCxnSpPr/>
          <p:nvPr/>
        </p:nvCxnSpPr>
        <p:spPr>
          <a:xfrm>
            <a:off x="5132950" y="4744300"/>
            <a:ext cx="2682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5588738" y="4744300"/>
            <a:ext cx="2682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 txBox="1"/>
          <p:nvPr/>
        </p:nvSpPr>
        <p:spPr>
          <a:xfrm>
            <a:off x="5025299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5495999" y="4413900"/>
            <a:ext cx="4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413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2550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4763" y="3389500"/>
            <a:ext cx="256100" cy="10244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23"/>
          <p:cNvSpPr txBox="1"/>
          <p:nvPr/>
        </p:nvSpPr>
        <p:spPr>
          <a:xfrm>
            <a:off x="3483150" y="1105200"/>
            <a:ext cx="217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Training Interface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1" name="Google Shape;291;p23"/>
          <p:cNvCxnSpPr/>
          <p:nvPr/>
        </p:nvCxnSpPr>
        <p:spPr>
          <a:xfrm>
            <a:off x="5161657" y="2445550"/>
            <a:ext cx="837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3"/>
          <p:cNvSpPr txBox="1"/>
          <p:nvPr>
            <p:ph type="title"/>
          </p:nvPr>
        </p:nvSpPr>
        <p:spPr>
          <a:xfrm>
            <a:off x="4799407" y="1972950"/>
            <a:ext cx="15615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Train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3" name="Google Shape;293;p23"/>
          <p:cNvCxnSpPr/>
          <p:nvPr/>
        </p:nvCxnSpPr>
        <p:spPr>
          <a:xfrm>
            <a:off x="6499175" y="4127775"/>
            <a:ext cx="8370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3"/>
          <p:cNvSpPr txBox="1"/>
          <p:nvPr>
            <p:ph type="title"/>
          </p:nvPr>
        </p:nvSpPr>
        <p:spPr>
          <a:xfrm>
            <a:off x="6136925" y="3655175"/>
            <a:ext cx="15615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Train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 Workflow - Classification</a:t>
            </a:r>
            <a:endParaRPr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37" y="3403059"/>
            <a:ext cx="2827390" cy="709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4"/>
          <p:cNvCxnSpPr/>
          <p:nvPr/>
        </p:nvCxnSpPr>
        <p:spPr>
          <a:xfrm>
            <a:off x="2489225" y="2971078"/>
            <a:ext cx="1755300" cy="6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4"/>
          <p:cNvCxnSpPr/>
          <p:nvPr/>
        </p:nvCxnSpPr>
        <p:spPr>
          <a:xfrm flipH="1">
            <a:off x="4741650" y="2971078"/>
            <a:ext cx="1755300" cy="6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4"/>
          <p:cNvCxnSpPr/>
          <p:nvPr/>
        </p:nvCxnSpPr>
        <p:spPr>
          <a:xfrm>
            <a:off x="4487425" y="1643950"/>
            <a:ext cx="0" cy="19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4"/>
          <p:cNvCxnSpPr/>
          <p:nvPr/>
        </p:nvCxnSpPr>
        <p:spPr>
          <a:xfrm>
            <a:off x="3441564" y="2101280"/>
            <a:ext cx="917100" cy="15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4"/>
          <p:cNvCxnSpPr/>
          <p:nvPr/>
        </p:nvCxnSpPr>
        <p:spPr>
          <a:xfrm flipH="1">
            <a:off x="4615994" y="2101280"/>
            <a:ext cx="917100" cy="15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4"/>
          <p:cNvSpPr txBox="1"/>
          <p:nvPr/>
        </p:nvSpPr>
        <p:spPr>
          <a:xfrm>
            <a:off x="1183350" y="2384800"/>
            <a:ext cx="1755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Original Manuscript Image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533100" y="1395088"/>
            <a:ext cx="1755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Trained Position (Type) Model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253225" y="1017800"/>
            <a:ext cx="24504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Trained Staff-Detection Model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2407400" y="1711025"/>
            <a:ext cx="1755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GameraXML File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6205325" y="2548500"/>
            <a:ext cx="1755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Staff Layer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Image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2" name="Google Shape;312;p24"/>
          <p:cNvCxnSpPr/>
          <p:nvPr/>
        </p:nvCxnSpPr>
        <p:spPr>
          <a:xfrm>
            <a:off x="4487325" y="3944025"/>
            <a:ext cx="1237800" cy="7146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4814683" y="4658625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4"/>
          <p:cNvSpPr txBox="1"/>
          <p:nvPr/>
        </p:nvSpPr>
        <p:spPr>
          <a:xfrm>
            <a:off x="5668000" y="4403350"/>
            <a:ext cx="1929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Extended GameraXML File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775" y="685922"/>
            <a:ext cx="1584789" cy="7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5">
            <a:alphaModFix/>
          </a:blip>
          <a:srcRect b="10913" l="0" r="0" t="0"/>
          <a:stretch/>
        </p:blipFill>
        <p:spPr>
          <a:xfrm>
            <a:off x="238238" y="2033794"/>
            <a:ext cx="1047128" cy="147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 rotWithShape="1">
          <a:blip r:embed="rId6">
            <a:alphaModFix/>
          </a:blip>
          <a:srcRect b="23477" l="0" r="0" t="0"/>
          <a:stretch/>
        </p:blipFill>
        <p:spPr>
          <a:xfrm>
            <a:off x="7671475" y="2212163"/>
            <a:ext cx="1337652" cy="162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GameraXML File</a:t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891" y="1543175"/>
            <a:ext cx="751400" cy="3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2606679" y="1662769"/>
            <a:ext cx="9027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latin typeface="Roboto"/>
                <a:ea typeface="Roboto"/>
                <a:cs typeface="Roboto"/>
                <a:sym typeface="Roboto"/>
              </a:rPr>
              <a:t>{</a:t>
            </a:r>
            <a:endParaRPr sz="1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3563791" y="1988084"/>
            <a:ext cx="5764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&lt;glyph&gt;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E599"/>
                </a:highlight>
                <a:latin typeface="Roboto Mono"/>
                <a:ea typeface="Roboto Mono"/>
                <a:cs typeface="Roboto Mono"/>
                <a:sym typeface="Roboto Mono"/>
              </a:rPr>
              <a:t>&lt;type name=”neume.inclinatum”/&gt;</a:t>
            </a:r>
            <a:endParaRPr>
              <a:highlight>
                <a:srgbClr val="FFE59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&lt;pitch-estimation&gt;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	&lt;position name=”s3” confidence=”98.93”/&gt;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&lt;pitch name=”B” octave=”3”/&gt;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&lt;/pitch-estimation&gt;</a:t>
            </a:r>
            <a:endParaRPr>
              <a:highlight>
                <a:srgbClr val="B6D7A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&lt;staff number=”4”/&gt;</a:t>
            </a:r>
            <a:endParaRPr>
              <a:highlight>
                <a:srgbClr val="9FC5E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&lt;/glyph&gt;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7" name="Google Shape;327;p25"/>
          <p:cNvPicPr preferRelativeResize="0"/>
          <p:nvPr/>
        </p:nvPicPr>
        <p:blipFill rotWithShape="1">
          <a:blip r:embed="rId4">
            <a:alphaModFix/>
          </a:blip>
          <a:srcRect b="4626" l="0" r="0" t="13048"/>
          <a:stretch/>
        </p:blipFill>
        <p:spPr>
          <a:xfrm>
            <a:off x="462150" y="1543175"/>
            <a:ext cx="751400" cy="3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334" name="Google Shape;334;p26"/>
          <p:cNvSpPr txBox="1"/>
          <p:nvPr>
            <p:ph idx="4294967295" type="body"/>
          </p:nvPr>
        </p:nvSpPr>
        <p:spPr>
          <a:xfrm>
            <a:off x="311700" y="1229875"/>
            <a:ext cx="8338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Implemented a single-step neume component position and type classification job in Rodan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Developed the initial version of a training interface for position classification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position training architecture into the interactive classifier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Envision a machine-learned approach for neume component object detection from the original manuscript image</a:t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311700" y="-33209"/>
            <a:ext cx="8520600" cy="17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38" y="2037551"/>
            <a:ext cx="7452326" cy="28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>
            <p:ph type="title"/>
          </p:nvPr>
        </p:nvSpPr>
        <p:spPr>
          <a:xfrm>
            <a:off x="0" y="708619"/>
            <a:ext cx="9144000" cy="17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Special thanks to </a:t>
            </a:r>
            <a:r>
              <a:rPr lang="en" sz="1800"/>
              <a:t>Alicia Nuñez-Alcover and Jorge Calvo-Zaragoza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1700" y="1151434"/>
            <a:ext cx="614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OMR</a:t>
            </a:r>
            <a:r>
              <a:rPr lang="en" sz="1600"/>
              <a:t> workflow currently features heuristic methods for position and pitch classification of neume components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robust or easily generalizable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approach (Convolutional Neural Network)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Augmented code from Alicia Nuñez-Alcover and </a:t>
            </a:r>
            <a:br>
              <a:rPr lang="en"/>
            </a:br>
            <a:r>
              <a:rPr lang="en"/>
              <a:t>Jorge Calvo-Zaragoza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models for position and type classification and staff-line detection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Rodan workflow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Imported tasks as two separate jobs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Position training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Single-step pitch and type classification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10913" l="0" r="0" t="0"/>
          <a:stretch/>
        </p:blipFill>
        <p:spPr>
          <a:xfrm>
            <a:off x="6607200" y="537350"/>
            <a:ext cx="2225097" cy="314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812094" y="2692720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32" y="1372075"/>
            <a:ext cx="751400" cy="3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Position, Pitch, and Type Classification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803263" y="2560525"/>
            <a:ext cx="1190700" cy="657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12094" y="3777870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812094" y="3217645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812094" y="2132495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812094" y="1534057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940003" y="1800765"/>
            <a:ext cx="58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40003" y="2395571"/>
            <a:ext cx="58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940003" y="2969415"/>
            <a:ext cx="58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946075" y="3572361"/>
            <a:ext cx="58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337313" y="4409625"/>
            <a:ext cx="1093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clef.c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113" y="1372075"/>
            <a:ext cx="751400" cy="3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4334" l="0" r="0" t="13259"/>
          <a:stretch/>
        </p:blipFill>
        <p:spPr>
          <a:xfrm>
            <a:off x="1508875" y="1393163"/>
            <a:ext cx="751400" cy="29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523688" y="4409625"/>
            <a:ext cx="2071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neume.inclinatum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5"/>
          <p:cNvCxnSpPr/>
          <p:nvPr/>
        </p:nvCxnSpPr>
        <p:spPr>
          <a:xfrm>
            <a:off x="2801338" y="2874875"/>
            <a:ext cx="84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5294706" y="2874875"/>
            <a:ext cx="84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5" name="Google Shape;125;p15"/>
          <p:cNvGrpSpPr/>
          <p:nvPr/>
        </p:nvGrpSpPr>
        <p:grpSpPr>
          <a:xfrm>
            <a:off x="6420675" y="1534057"/>
            <a:ext cx="1789206" cy="2709413"/>
            <a:chOff x="5946737" y="1545282"/>
            <a:chExt cx="1789206" cy="2709413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5955440" y="3789095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5955440" y="3228870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5955440" y="2143720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5946737" y="1545282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7144270" y="1811990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144270" y="2406796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7144270" y="2980640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7150343" y="3583586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5955096" y="2667182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6429860" y="1534320"/>
            <a:ext cx="1789206" cy="2709413"/>
            <a:chOff x="7438487" y="1711432"/>
            <a:chExt cx="1789206" cy="2709413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7447190" y="3955245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447190" y="3395020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447190" y="2309870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7438487" y="1711432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8636020" y="1978140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8636020" y="2572946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8636020" y="3146790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8642093" y="3749736"/>
              <a:ext cx="5856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7446846" y="2833332"/>
              <a:ext cx="5853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5"/>
          <p:cNvSpPr/>
          <p:nvPr/>
        </p:nvSpPr>
        <p:spPr>
          <a:xfrm>
            <a:off x="6480338" y="2560263"/>
            <a:ext cx="1190700" cy="657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5">
            <a:alphaModFix/>
          </a:blip>
          <a:srcRect b="13659" l="0" r="0" t="0"/>
          <a:stretch/>
        </p:blipFill>
        <p:spPr>
          <a:xfrm>
            <a:off x="1508875" y="1372075"/>
            <a:ext cx="751400" cy="3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337313" y="4409625"/>
            <a:ext cx="1093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clef.f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2260269" y="3217645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260269" y="2642070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>
            <a:off x="1287875" y="2582342"/>
            <a:ext cx="1193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994513" y="2381459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>
            <a:off x="1287889" y="3170317"/>
            <a:ext cx="1193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5"/>
          <p:cNvSpPr txBox="1"/>
          <p:nvPr/>
        </p:nvSpPr>
        <p:spPr>
          <a:xfrm>
            <a:off x="994527" y="2969434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Neume Component Dataset for Training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213" y="1400675"/>
            <a:ext cx="3874333" cy="13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type="title"/>
          </p:nvPr>
        </p:nvSpPr>
        <p:spPr>
          <a:xfrm>
            <a:off x="1577387" y="1047138"/>
            <a:ext cx="54480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Connected Components -&gt;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Interactive Classifier (Rodan)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688" y="3090000"/>
            <a:ext cx="221875" cy="15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3191" y="1465291"/>
            <a:ext cx="266894" cy="106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>
            <p:ph type="title"/>
          </p:nvPr>
        </p:nvSpPr>
        <p:spPr>
          <a:xfrm>
            <a:off x="2686325" y="4630900"/>
            <a:ext cx="4626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10109500" y="2505994"/>
            <a:ext cx="6543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2917625" y="2143000"/>
            <a:ext cx="0" cy="85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/>
          <p:nvPr/>
        </p:nvCxnSpPr>
        <p:spPr>
          <a:xfrm rot="10800000">
            <a:off x="2644175" y="3090000"/>
            <a:ext cx="0" cy="6285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6"/>
          <p:cNvCxnSpPr/>
          <p:nvPr/>
        </p:nvCxnSpPr>
        <p:spPr>
          <a:xfrm>
            <a:off x="6867900" y="3992975"/>
            <a:ext cx="8370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6"/>
          <p:cNvSpPr txBox="1"/>
          <p:nvPr>
            <p:ph type="title"/>
          </p:nvPr>
        </p:nvSpPr>
        <p:spPr>
          <a:xfrm>
            <a:off x="6655380" y="3379275"/>
            <a:ext cx="15387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Training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b="36589" l="0" r="10" t="39124"/>
          <a:stretch/>
        </p:blipFill>
        <p:spPr>
          <a:xfrm>
            <a:off x="2806689" y="3688001"/>
            <a:ext cx="221873" cy="385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6"/>
          <p:cNvCxnSpPr/>
          <p:nvPr/>
        </p:nvCxnSpPr>
        <p:spPr>
          <a:xfrm>
            <a:off x="2644175" y="3992975"/>
            <a:ext cx="0" cy="6285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8225" y="3080575"/>
            <a:ext cx="266875" cy="15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3525" y="3086000"/>
            <a:ext cx="266850" cy="15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8">
            <a:alphaModFix/>
          </a:blip>
          <a:srcRect b="2308" l="0" r="0" t="3458"/>
          <a:stretch/>
        </p:blipFill>
        <p:spPr>
          <a:xfrm>
            <a:off x="5859225" y="3090000"/>
            <a:ext cx="266850" cy="155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6"/>
          <p:cNvCxnSpPr/>
          <p:nvPr/>
        </p:nvCxnSpPr>
        <p:spPr>
          <a:xfrm>
            <a:off x="3651665" y="2143000"/>
            <a:ext cx="0" cy="85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6"/>
          <p:cNvSpPr txBox="1"/>
          <p:nvPr>
            <p:ph type="title"/>
          </p:nvPr>
        </p:nvSpPr>
        <p:spPr>
          <a:xfrm>
            <a:off x="3420375" y="4630900"/>
            <a:ext cx="4626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>
            <a:off x="5386948" y="2143000"/>
            <a:ext cx="0" cy="85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5992650" y="2143000"/>
            <a:ext cx="0" cy="85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6"/>
          <p:cNvSpPr txBox="1"/>
          <p:nvPr>
            <p:ph type="title"/>
          </p:nvPr>
        </p:nvSpPr>
        <p:spPr>
          <a:xfrm>
            <a:off x="5155650" y="4630900"/>
            <a:ext cx="4626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16"/>
          <p:cNvSpPr txBox="1"/>
          <p:nvPr>
            <p:ph type="title"/>
          </p:nvPr>
        </p:nvSpPr>
        <p:spPr>
          <a:xfrm>
            <a:off x="5761350" y="4630900"/>
            <a:ext cx="462600" cy="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6">
            <a:alphaModFix/>
          </a:blip>
          <a:srcRect b="41755" l="0" r="10" t="38572"/>
          <a:stretch/>
        </p:blipFill>
        <p:spPr>
          <a:xfrm>
            <a:off x="3518238" y="3659863"/>
            <a:ext cx="266850" cy="3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7">
            <a:alphaModFix/>
          </a:blip>
          <a:srcRect b="35209" l="0" r="10" t="39245"/>
          <a:stretch/>
        </p:blipFill>
        <p:spPr>
          <a:xfrm>
            <a:off x="5253525" y="3718500"/>
            <a:ext cx="266850" cy="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8">
            <a:alphaModFix/>
          </a:blip>
          <a:srcRect b="41659" l="0" r="0" t="41656"/>
          <a:stretch/>
        </p:blipFill>
        <p:spPr>
          <a:xfrm>
            <a:off x="5859225" y="3718496"/>
            <a:ext cx="266850" cy="2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160" y="1817625"/>
            <a:ext cx="2044779" cy="296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886" y="491025"/>
            <a:ext cx="2584163" cy="38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Detection Dataset for Training</a:t>
            </a:r>
            <a:endParaRPr/>
          </a:p>
        </p:txBody>
      </p:sp>
      <p:sp>
        <p:nvSpPr>
          <p:cNvPr id="192" name="Google Shape;192;p17"/>
          <p:cNvSpPr txBox="1"/>
          <p:nvPr>
            <p:ph type="title"/>
          </p:nvPr>
        </p:nvSpPr>
        <p:spPr>
          <a:xfrm>
            <a:off x="135532" y="1095925"/>
            <a:ext cx="43887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Document Analysis Approach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(Rodan)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 b="10913" l="0" r="0" t="0"/>
          <a:stretch/>
        </p:blipFill>
        <p:spPr>
          <a:xfrm>
            <a:off x="1217325" y="1691550"/>
            <a:ext cx="2225097" cy="31409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7"/>
          <p:cNvCxnSpPr/>
          <p:nvPr/>
        </p:nvCxnSpPr>
        <p:spPr>
          <a:xfrm>
            <a:off x="7598800" y="3185450"/>
            <a:ext cx="8370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7"/>
          <p:cNvSpPr txBox="1"/>
          <p:nvPr>
            <p:ph type="title"/>
          </p:nvPr>
        </p:nvSpPr>
        <p:spPr>
          <a:xfrm>
            <a:off x="7386280" y="2571750"/>
            <a:ext cx="15387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Training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6">
            <a:alphaModFix/>
          </a:blip>
          <a:srcRect b="23477" l="0" r="0" t="0"/>
          <a:stretch/>
        </p:blipFill>
        <p:spPr>
          <a:xfrm>
            <a:off x="1237525" y="1743043"/>
            <a:ext cx="2183622" cy="264771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type="title"/>
          </p:nvPr>
        </p:nvSpPr>
        <p:spPr>
          <a:xfrm>
            <a:off x="6272405" y="1300125"/>
            <a:ext cx="15387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LabelImg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5538" y="1134850"/>
            <a:ext cx="736000" cy="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1612375" y="1914675"/>
            <a:ext cx="1323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/>
          <p:nvPr/>
        </p:nvCxnSpPr>
        <p:spPr>
          <a:xfrm>
            <a:off x="1468410" y="2023550"/>
            <a:ext cx="0" cy="2258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19"/>
          <p:cNvGraphicFramePr/>
          <p:nvPr/>
        </p:nvGraphicFramePr>
        <p:xfrm>
          <a:off x="2067025" y="320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{AC4AED2A-4953-4D70-9B77-DB37AE0ACCB1}</a:tableStyleId>
              </a:tblPr>
              <a:tblGrid>
                <a:gridCol w="2476050"/>
                <a:gridCol w="2533900"/>
              </a:tblGrid>
              <a:tr h="27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Training Data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Testing Data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Salzinnes: 8 pages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Einsiedeln: 8 pages </a:t>
                      </a:r>
                      <a:br>
                        <a:rPr lang="en" sz="1200"/>
                      </a:br>
                      <a:r>
                        <a:rPr lang="en" sz="1200"/>
                        <a:t>(</a:t>
                      </a:r>
                      <a:r>
                        <a:rPr b="1" lang="en" sz="1200"/>
                        <a:t>5086 neume components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Salzinnes</a:t>
                      </a:r>
                      <a:r>
                        <a:rPr lang="en" sz="1200"/>
                        <a:t>: 1 page</a:t>
                      </a:r>
                      <a:br>
                        <a:rPr lang="en" sz="1200"/>
                      </a:br>
                      <a:r>
                        <a:rPr lang="en" sz="1200"/>
                        <a:t>Einsiedeln</a:t>
                      </a:r>
                      <a:r>
                        <a:rPr lang="en" sz="1200"/>
                        <a:t>: 1 page </a:t>
                      </a:r>
                      <a:br>
                        <a:rPr lang="en" sz="1200"/>
                      </a:br>
                      <a:r>
                        <a:rPr lang="en" sz="1200"/>
                        <a:t>(</a:t>
                      </a:r>
                      <a:r>
                        <a:rPr b="1" lang="en" sz="1200"/>
                        <a:t>937 neume components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85" y="1846125"/>
            <a:ext cx="1962740" cy="261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10976" l="0" r="0" t="0"/>
          <a:stretch/>
        </p:blipFill>
        <p:spPr>
          <a:xfrm>
            <a:off x="474913" y="1821826"/>
            <a:ext cx="1855226" cy="261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310" y="1821825"/>
            <a:ext cx="302985" cy="121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952" y="1846124"/>
            <a:ext cx="302974" cy="121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7951" y="3251296"/>
            <a:ext cx="302974" cy="121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>
            <p:ph type="title"/>
          </p:nvPr>
        </p:nvSpPr>
        <p:spPr>
          <a:xfrm>
            <a:off x="676225" y="1488950"/>
            <a:ext cx="1452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Salzinnes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19"/>
          <p:cNvSpPr txBox="1"/>
          <p:nvPr>
            <p:ph type="title"/>
          </p:nvPr>
        </p:nvSpPr>
        <p:spPr>
          <a:xfrm>
            <a:off x="4933762" y="1488950"/>
            <a:ext cx="1452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Einsiedeln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2856275" y="2181188"/>
            <a:ext cx="2122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osition: l3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ype: neume.podatus3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2856275" y="3586238"/>
            <a:ext cx="2122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position: l4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type: neume.oblique2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3312" y="3226900"/>
            <a:ext cx="302975" cy="12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>
            <p:ph type="title"/>
          </p:nvPr>
        </p:nvSpPr>
        <p:spPr>
          <a:xfrm>
            <a:off x="7170925" y="2205488"/>
            <a:ext cx="2122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position: s3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type: neume.punctum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19"/>
          <p:cNvSpPr txBox="1"/>
          <p:nvPr>
            <p:ph type="title"/>
          </p:nvPr>
        </p:nvSpPr>
        <p:spPr>
          <a:xfrm>
            <a:off x="7170925" y="3610538"/>
            <a:ext cx="2122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position: s4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type: clef.c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0"/>
          <p:cNvGraphicFramePr/>
          <p:nvPr/>
        </p:nvGraphicFramePr>
        <p:xfrm>
          <a:off x="2691350" y="1067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{AC4AED2A-4953-4D70-9B77-DB37AE0ACCB1}</a:tableStyleId>
              </a:tblPr>
              <a:tblGrid>
                <a:gridCol w="1966550"/>
                <a:gridCol w="1794725"/>
              </a:tblGrid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Test Results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8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Position 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94.87%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2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 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96.90%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7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Position and Type 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Pos</a:t>
                      </a:r>
                      <a:r>
                        <a:rPr lang="en" sz="1800"/>
                        <a:t>:   93.05%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</a:t>
                      </a:r>
                      <a:r>
                        <a:rPr lang="en" sz="1800"/>
                        <a:t>:  96.04%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 Workflow Jobs</a:t>
            </a:r>
            <a:endParaRPr/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