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sldIdLst>
    <p:sldId id="257" r:id="rId5"/>
    <p:sldId id="368" r:id="rId6"/>
    <p:sldId id="290" r:id="rId7"/>
    <p:sldId id="375" r:id="rId8"/>
    <p:sldId id="376" r:id="rId9"/>
    <p:sldId id="377" r:id="rId10"/>
    <p:sldId id="415" r:id="rId11"/>
    <p:sldId id="378" r:id="rId12"/>
    <p:sldId id="381" r:id="rId13"/>
    <p:sldId id="379" r:id="rId14"/>
    <p:sldId id="393" r:id="rId15"/>
    <p:sldId id="384" r:id="rId16"/>
    <p:sldId id="383" r:id="rId17"/>
    <p:sldId id="394" r:id="rId18"/>
    <p:sldId id="388" r:id="rId19"/>
    <p:sldId id="386" r:id="rId20"/>
    <p:sldId id="387" r:id="rId21"/>
    <p:sldId id="414" r:id="rId22"/>
    <p:sldId id="404" r:id="rId23"/>
    <p:sldId id="405" r:id="rId24"/>
    <p:sldId id="406" r:id="rId25"/>
    <p:sldId id="407" r:id="rId26"/>
    <p:sldId id="408" r:id="rId27"/>
    <p:sldId id="409" r:id="rId28"/>
    <p:sldId id="410" r:id="rId29"/>
    <p:sldId id="411" r:id="rId30"/>
    <p:sldId id="412" r:id="rId31"/>
    <p:sldId id="413" r:id="rId32"/>
    <p:sldId id="392" r:id="rId33"/>
    <p:sldId id="390" r:id="rId34"/>
    <p:sldId id="391" r:id="rId35"/>
    <p:sldId id="417" r:id="rId36"/>
    <p:sldId id="34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8D48C-53BD-55B5-006B-AD1709F010C8}" v="25" dt="2019-09-09T15:25:24.423"/>
    <p1510:client id="{C55648D8-65B9-09E5-D9CB-ED3C45102D88}" v="545" dt="2019-09-10T20:01:28.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98" autoAdjust="0"/>
    <p:restoredTop sz="90204" autoAdjust="0"/>
  </p:normalViewPr>
  <p:slideViewPr>
    <p:cSldViewPr snapToGrid="0">
      <p:cViewPr varScale="1">
        <p:scale>
          <a:sx n="64" d="100"/>
          <a:sy n="64" d="100"/>
        </p:scale>
        <p:origin x="65" y="75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mcgill-my.sharepoint.com/personal/julie_cumming_mcgill_ca/Documents/Documents/digitization%20project/La%20Rue%20Josquin/Bar%20graph%20workboo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Cory\Desktop\20%20La%20Rue%20Book%20Chapter%20(PRE-ACCEPTED)\Experiment\Graphs%20and%20Tabl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7.8929790276024522E-2"/>
          <c:y val="7.4018004733946804E-2"/>
          <c:w val="0.81785453289030474"/>
          <c:h val="0.7202964508512435"/>
        </c:manualLayout>
      </c:layout>
      <c:barChart>
        <c:barDir val="col"/>
        <c:grouping val="clustered"/>
        <c:varyColors val="0"/>
        <c:ser>
          <c:idx val="0"/>
          <c:order val="0"/>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Sheet1!$L$5:$L$7</c:f>
              <c:strCache>
                <c:ptCount val="3"/>
                <c:pt idx="0">
                  <c:v>No. of 3-gram types in the whole corpus</c:v>
                </c:pt>
                <c:pt idx="1">
                  <c:v>3-grams types that occur only once (60%)</c:v>
                </c:pt>
                <c:pt idx="2">
                  <c:v>3-gram types that occur more than once (40%)</c:v>
                </c:pt>
              </c:strCache>
            </c:strRef>
          </c:cat>
          <c:val>
            <c:numRef>
              <c:f>Sheet1!$M$5:$M$7</c:f>
              <c:numCache>
                <c:formatCode>General</c:formatCode>
                <c:ptCount val="3"/>
                <c:pt idx="0">
                  <c:v>1661</c:v>
                </c:pt>
                <c:pt idx="1">
                  <c:v>1010</c:v>
                </c:pt>
                <c:pt idx="2">
                  <c:v>651</c:v>
                </c:pt>
              </c:numCache>
            </c:numRef>
          </c:val>
          <c:extLst>
            <c:ext xmlns:c16="http://schemas.microsoft.com/office/drawing/2014/chart" uri="{C3380CC4-5D6E-409C-BE32-E72D297353CC}">
              <c16:uniqueId val="{00000000-617C-4CF0-A60B-51160532FB88}"/>
            </c:ext>
          </c:extLst>
        </c:ser>
        <c:dLbls>
          <c:dLblPos val="outEnd"/>
          <c:showLegendKey val="0"/>
          <c:showVal val="1"/>
          <c:showCatName val="0"/>
          <c:showSerName val="0"/>
          <c:showPercent val="0"/>
          <c:showBubbleSize val="0"/>
        </c:dLbls>
        <c:gapWidth val="219"/>
        <c:overlap val="-27"/>
        <c:axId val="342155960"/>
        <c:axId val="342152680"/>
      </c:barChart>
      <c:catAx>
        <c:axId val="342155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342152680"/>
        <c:crosses val="autoZero"/>
        <c:auto val="1"/>
        <c:lblAlgn val="ctr"/>
        <c:lblOffset val="100"/>
        <c:noMultiLvlLbl val="0"/>
      </c:catAx>
      <c:valAx>
        <c:axId val="342152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CA" b="1">
                    <a:solidFill>
                      <a:sysClr val="windowText" lastClr="000000"/>
                    </a:solidFill>
                  </a:rPr>
                  <a:t>No. of 3-gram types </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155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0"/>
          <c:tx>
            <c:strRef>
              <c:f>Sheet1!$A$5</c:f>
              <c:strCache>
                <c:ptCount val="1"/>
                <c:pt idx="0">
                  <c:v>Mary Had a Little Lamb</c:v>
                </c:pt>
              </c:strCache>
            </c:strRef>
          </c:tx>
          <c:spPr>
            <a:solidFill>
              <a:schemeClr val="tx1"/>
            </a:solidFill>
            <a:ln>
              <a:solidFill>
                <a:schemeClr val="tx1"/>
              </a:solidFill>
            </a:ln>
          </c:spPr>
          <c:invertIfNegative val="0"/>
          <c:cat>
            <c:strRef>
              <c:f>Sheet1!$B$2:$M$2</c:f>
              <c:strCache>
                <c:ptCount val="12"/>
                <c:pt idx="0">
                  <c:v>C</c:v>
                </c:pt>
                <c:pt idx="1">
                  <c:v>C#/Db</c:v>
                </c:pt>
                <c:pt idx="2">
                  <c:v>D</c:v>
                </c:pt>
                <c:pt idx="3">
                  <c:v>D#/Eb</c:v>
                </c:pt>
                <c:pt idx="4">
                  <c:v>E</c:v>
                </c:pt>
                <c:pt idx="5">
                  <c:v>F</c:v>
                </c:pt>
                <c:pt idx="6">
                  <c:v>F#/Gb</c:v>
                </c:pt>
                <c:pt idx="7">
                  <c:v>G</c:v>
                </c:pt>
                <c:pt idx="8">
                  <c:v>G#/Ab</c:v>
                </c:pt>
                <c:pt idx="9">
                  <c:v>A</c:v>
                </c:pt>
                <c:pt idx="10">
                  <c:v>A#/Bb</c:v>
                </c:pt>
                <c:pt idx="11">
                  <c:v>B</c:v>
                </c:pt>
              </c:strCache>
            </c:strRef>
          </c:cat>
          <c:val>
            <c:numRef>
              <c:f>Sheet1!$B$5:$M$5</c:f>
              <c:numCache>
                <c:formatCode>General</c:formatCode>
                <c:ptCount val="12"/>
                <c:pt idx="0">
                  <c:v>0.1154</c:v>
                </c:pt>
                <c:pt idx="1">
                  <c:v>0</c:v>
                </c:pt>
                <c:pt idx="2">
                  <c:v>0.3846</c:v>
                </c:pt>
                <c:pt idx="3">
                  <c:v>0</c:v>
                </c:pt>
                <c:pt idx="4">
                  <c:v>0.42309999999999998</c:v>
                </c:pt>
                <c:pt idx="5">
                  <c:v>0</c:v>
                </c:pt>
                <c:pt idx="6">
                  <c:v>0</c:v>
                </c:pt>
                <c:pt idx="7">
                  <c:v>7.6920000000000002E-2</c:v>
                </c:pt>
                <c:pt idx="8">
                  <c:v>0</c:v>
                </c:pt>
                <c:pt idx="9">
                  <c:v>0</c:v>
                </c:pt>
                <c:pt idx="10">
                  <c:v>0</c:v>
                </c:pt>
                <c:pt idx="11">
                  <c:v>0</c:v>
                </c:pt>
              </c:numCache>
            </c:numRef>
          </c:val>
          <c:extLst>
            <c:ext xmlns:c16="http://schemas.microsoft.com/office/drawing/2014/chart" uri="{C3380CC4-5D6E-409C-BE32-E72D297353CC}">
              <c16:uniqueId val="{00000000-8513-4D01-B953-9FE2DF9D986D}"/>
            </c:ext>
          </c:extLst>
        </c:ser>
        <c:dLbls>
          <c:showLegendKey val="0"/>
          <c:showVal val="0"/>
          <c:showCatName val="0"/>
          <c:showSerName val="0"/>
          <c:showPercent val="0"/>
          <c:showBubbleSize val="0"/>
        </c:dLbls>
        <c:gapWidth val="150"/>
        <c:axId val="207920128"/>
        <c:axId val="207930880"/>
      </c:barChart>
      <c:catAx>
        <c:axId val="207920128"/>
        <c:scaling>
          <c:orientation val="minMax"/>
        </c:scaling>
        <c:delete val="0"/>
        <c:axPos val="b"/>
        <c:title>
          <c:tx>
            <c:rich>
              <a:bodyPr/>
              <a:lstStyle/>
              <a:p>
                <a:pPr>
                  <a:defRPr/>
                </a:pPr>
                <a:r>
                  <a:rPr lang="en-US"/>
                  <a:t>Pitch Class (Untransposed)</a:t>
                </a:r>
              </a:p>
            </c:rich>
          </c:tx>
          <c:layout/>
          <c:overlay val="0"/>
        </c:title>
        <c:numFmt formatCode="General" sourceLinked="0"/>
        <c:majorTickMark val="out"/>
        <c:minorTickMark val="none"/>
        <c:tickLblPos val="nextTo"/>
        <c:crossAx val="207930880"/>
        <c:crosses val="autoZero"/>
        <c:auto val="1"/>
        <c:lblAlgn val="ctr"/>
        <c:lblOffset val="100"/>
        <c:noMultiLvlLbl val="0"/>
      </c:catAx>
      <c:valAx>
        <c:axId val="207930880"/>
        <c:scaling>
          <c:orientation val="minMax"/>
        </c:scaling>
        <c:delete val="0"/>
        <c:axPos val="l"/>
        <c:majorGridlines/>
        <c:title>
          <c:tx>
            <c:rich>
              <a:bodyPr rot="-5400000" vert="horz"/>
              <a:lstStyle/>
              <a:p>
                <a:pPr>
                  <a:defRPr/>
                </a:pPr>
                <a:r>
                  <a:rPr lang="en-CA"/>
                  <a:t>Fraction</a:t>
                </a:r>
                <a:r>
                  <a:rPr lang="en-CA" baseline="0"/>
                  <a:t> of Notes</a:t>
                </a:r>
                <a:endParaRPr lang="en-CA"/>
              </a:p>
            </c:rich>
          </c:tx>
          <c:layout/>
          <c:overlay val="0"/>
        </c:title>
        <c:numFmt formatCode="General" sourceLinked="1"/>
        <c:majorTickMark val="out"/>
        <c:minorTickMark val="none"/>
        <c:tickLblPos val="nextTo"/>
        <c:crossAx val="207920128"/>
        <c:crosses val="autoZero"/>
        <c:crossBetween val="between"/>
      </c:valAx>
    </c:plotArea>
    <c:plotVisOnly val="1"/>
    <c:dispBlanksAs val="gap"/>
    <c:showDLblsOverMax val="0"/>
  </c:chart>
  <c:spPr>
    <a:ln>
      <a:solidFill>
        <a:schemeClr val="tx1"/>
      </a:solidFill>
    </a:ln>
  </c:spPr>
  <c:externalData r:id="rId1">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12559-F4BF-4E8A-A7A2-99D2D6F2C9D3}" type="datetimeFigureOut">
              <a:rPr lang="en-CA" smtClean="0"/>
              <a:t>2019-09-20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D90D7-05D3-4F2A-8B94-02D0104FA302}" type="slidenum">
              <a:rPr lang="en-CA" smtClean="0"/>
              <a:t>‹#›</a:t>
            </a:fld>
            <a:endParaRPr lang="en-CA"/>
          </a:p>
        </p:txBody>
      </p:sp>
    </p:spTree>
    <p:extLst>
      <p:ext uri="{BB962C8B-B14F-4D97-AF65-F5344CB8AC3E}">
        <p14:creationId xmlns:p14="http://schemas.microsoft.com/office/powerpoint/2010/main" val="345012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0EFC033-605F-44B2-B126-2CFBB399A330}" type="slidenum">
              <a:rPr lang="en-CA" smtClean="0"/>
              <a:t>1</a:t>
            </a:fld>
            <a:endParaRPr lang="en-CA"/>
          </a:p>
        </p:txBody>
      </p:sp>
    </p:spTree>
    <p:extLst>
      <p:ext uri="{BB962C8B-B14F-4D97-AF65-F5344CB8AC3E}">
        <p14:creationId xmlns:p14="http://schemas.microsoft.com/office/powerpoint/2010/main" val="473946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09D90D7-05D3-4F2A-8B94-02D0104FA302}" type="slidenum">
              <a:rPr lang="en-CA" smtClean="0"/>
              <a:t>33</a:t>
            </a:fld>
            <a:endParaRPr lang="en-CA"/>
          </a:p>
        </p:txBody>
      </p:sp>
    </p:spTree>
    <p:extLst>
      <p:ext uri="{BB962C8B-B14F-4D97-AF65-F5344CB8AC3E}">
        <p14:creationId xmlns:p14="http://schemas.microsoft.com/office/powerpoint/2010/main" val="3075121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09D90D7-05D3-4F2A-8B94-02D0104FA302}" type="slidenum">
              <a:rPr lang="en-CA" smtClean="0"/>
              <a:t>3</a:t>
            </a:fld>
            <a:endParaRPr lang="en-CA"/>
          </a:p>
        </p:txBody>
      </p:sp>
    </p:spTree>
    <p:extLst>
      <p:ext uri="{BB962C8B-B14F-4D97-AF65-F5344CB8AC3E}">
        <p14:creationId xmlns:p14="http://schemas.microsoft.com/office/powerpoint/2010/main" val="15373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09D90D7-05D3-4F2A-8B94-02D0104FA302}" type="slidenum">
              <a:rPr lang="en-CA" smtClean="0"/>
              <a:t>6</a:t>
            </a:fld>
            <a:endParaRPr lang="en-CA"/>
          </a:p>
        </p:txBody>
      </p:sp>
    </p:spTree>
    <p:extLst>
      <p:ext uri="{BB962C8B-B14F-4D97-AF65-F5344CB8AC3E}">
        <p14:creationId xmlns:p14="http://schemas.microsoft.com/office/powerpoint/2010/main" val="302168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09D90D7-05D3-4F2A-8B94-02D0104FA302}" type="slidenum">
              <a:rPr lang="en-CA" smtClean="0"/>
              <a:t>7</a:t>
            </a:fld>
            <a:endParaRPr lang="en-CA"/>
          </a:p>
        </p:txBody>
      </p:sp>
    </p:spTree>
    <p:extLst>
      <p:ext uri="{BB962C8B-B14F-4D97-AF65-F5344CB8AC3E}">
        <p14:creationId xmlns:p14="http://schemas.microsoft.com/office/powerpoint/2010/main" val="3378494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0C8DEAC8-C782-4AF1-80BC-CD865B950EED}" type="slidenum">
              <a:rPr lang="en-US" smtClean="0"/>
              <a:pPr>
                <a:defRPr/>
              </a:pPr>
              <a:t>20</a:t>
            </a:fld>
            <a:endParaRPr lang="en-US"/>
          </a:p>
        </p:txBody>
      </p:sp>
    </p:spTree>
    <p:extLst>
      <p:ext uri="{BB962C8B-B14F-4D97-AF65-F5344CB8AC3E}">
        <p14:creationId xmlns:p14="http://schemas.microsoft.com/office/powerpoint/2010/main" val="180210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0C8DEAC8-C782-4AF1-80BC-CD865B950EED}" type="slidenum">
              <a:rPr lang="en-US" smtClean="0"/>
              <a:pPr>
                <a:defRPr/>
              </a:pPr>
              <a:t>21</a:t>
            </a:fld>
            <a:endParaRPr lang="en-US"/>
          </a:p>
        </p:txBody>
      </p:sp>
    </p:spTree>
    <p:extLst>
      <p:ext uri="{BB962C8B-B14F-4D97-AF65-F5344CB8AC3E}">
        <p14:creationId xmlns:p14="http://schemas.microsoft.com/office/powerpoint/2010/main" val="3532316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09D90D7-05D3-4F2A-8B94-02D0104FA302}" type="slidenum">
              <a:rPr lang="en-CA" smtClean="0"/>
              <a:t>26</a:t>
            </a:fld>
            <a:endParaRPr lang="en-CA"/>
          </a:p>
        </p:txBody>
      </p:sp>
    </p:spTree>
    <p:extLst>
      <p:ext uri="{BB962C8B-B14F-4D97-AF65-F5344CB8AC3E}">
        <p14:creationId xmlns:p14="http://schemas.microsoft.com/office/powerpoint/2010/main" val="276706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09D90D7-05D3-4F2A-8B94-02D0104FA302}" type="slidenum">
              <a:rPr lang="en-CA" smtClean="0"/>
              <a:t>27</a:t>
            </a:fld>
            <a:endParaRPr lang="en-CA"/>
          </a:p>
        </p:txBody>
      </p:sp>
    </p:spTree>
    <p:extLst>
      <p:ext uri="{BB962C8B-B14F-4D97-AF65-F5344CB8AC3E}">
        <p14:creationId xmlns:p14="http://schemas.microsoft.com/office/powerpoint/2010/main" val="1249206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200" i="1" kern="1200" dirty="0" smtClean="0">
                <a:solidFill>
                  <a:schemeClr val="tx1"/>
                </a:solidFill>
                <a:effectLst/>
                <a:latin typeface="+mn-lt"/>
                <a:ea typeface="+mn-ea"/>
                <a:cs typeface="+mn-cs"/>
              </a:rPr>
              <a:t>Relative Note Density of Highest Line:</a:t>
            </a:r>
            <a:r>
              <a:rPr lang="en-CA" sz="1200" kern="1200" dirty="0" smtClean="0">
                <a:solidFill>
                  <a:schemeClr val="tx1"/>
                </a:solidFill>
                <a:effectLst/>
                <a:latin typeface="+mn-lt"/>
                <a:ea typeface="+mn-ea"/>
                <a:cs typeface="+mn-cs"/>
              </a:rPr>
              <a:t> The number of notes in the highest voice, divided by the average number of notes in all voices. Since in the case of this study only music with two voices is considered, this implies that Josquin tends to have a much higher note density in the upper voice relative to the note density in the lower voice than La Rue.</a:t>
            </a:r>
          </a:p>
          <a:p>
            <a:pPr lvl="0"/>
            <a:r>
              <a:rPr lang="en-CA" sz="1200" i="1" kern="1200" dirty="0" smtClean="0">
                <a:solidFill>
                  <a:schemeClr val="tx1"/>
                </a:solidFill>
                <a:effectLst/>
                <a:latin typeface="+mn-lt"/>
                <a:ea typeface="+mn-ea"/>
                <a:cs typeface="+mn-cs"/>
              </a:rPr>
              <a:t>Prevalence of Very Long Rhythmic Values:</a:t>
            </a:r>
            <a:r>
              <a:rPr lang="en-CA" sz="1200" kern="1200" dirty="0" smtClean="0">
                <a:solidFill>
                  <a:schemeClr val="tx1"/>
                </a:solidFill>
                <a:effectLst/>
                <a:latin typeface="+mn-lt"/>
                <a:ea typeface="+mn-ea"/>
                <a:cs typeface="+mn-cs"/>
              </a:rPr>
              <a:t> The fraction of all notes that have a rhythmic value greater than a whole note.</a:t>
            </a:r>
          </a:p>
          <a:p>
            <a:pPr lvl="0"/>
            <a:r>
              <a:rPr lang="en-CA" sz="1200" i="1" kern="1200" dirty="0" smtClean="0">
                <a:solidFill>
                  <a:schemeClr val="tx1"/>
                </a:solidFill>
                <a:effectLst/>
                <a:latin typeface="+mn-lt"/>
                <a:ea typeface="+mn-ea"/>
                <a:cs typeface="+mn-cs"/>
              </a:rPr>
              <a:t>Vertical Sevenths:</a:t>
            </a:r>
            <a:r>
              <a:rPr lang="en-CA" sz="1200" kern="1200" dirty="0" smtClean="0">
                <a:solidFill>
                  <a:schemeClr val="tx1"/>
                </a:solidFill>
                <a:effectLst/>
                <a:latin typeface="+mn-lt"/>
                <a:ea typeface="+mn-ea"/>
                <a:cs typeface="+mn-cs"/>
              </a:rPr>
              <a:t> The fraction of all wrapped vertical intervals that are minor or major sevenths. ‘Wrapped’ means that octave multiples of sevenths are counted as sevenths. This value is weighted by how long the vertical intervals are held; for example, an interval lasting a whole note will be weighted four times as strongly as an interval lasting a quarter note. </a:t>
            </a:r>
          </a:p>
          <a:p>
            <a:pPr lvl="0"/>
            <a:r>
              <a:rPr lang="en-CA" sz="1200" i="1" kern="1200" dirty="0" smtClean="0">
                <a:solidFill>
                  <a:schemeClr val="tx1"/>
                </a:solidFill>
                <a:effectLst/>
                <a:latin typeface="+mn-lt"/>
                <a:ea typeface="+mn-ea"/>
                <a:cs typeface="+mn-cs"/>
              </a:rPr>
              <a:t>Distance Between Two Most Common Vertical Intervals:</a:t>
            </a:r>
            <a:r>
              <a:rPr lang="en-CA" sz="1200" kern="1200" dirty="0" smtClean="0">
                <a:solidFill>
                  <a:schemeClr val="tx1"/>
                </a:solidFill>
                <a:effectLst/>
                <a:latin typeface="+mn-lt"/>
                <a:ea typeface="+mn-ea"/>
                <a:cs typeface="+mn-cs"/>
              </a:rPr>
              <a:t> The interval in semitones between the two most common wrapped vertical intervals in the piece. </a:t>
            </a:r>
          </a:p>
          <a:p>
            <a:pPr lvl="0"/>
            <a:r>
              <a:rPr lang="en-CA" sz="1200" i="1" kern="1200" dirty="0" smtClean="0">
                <a:solidFill>
                  <a:schemeClr val="tx1"/>
                </a:solidFill>
                <a:effectLst/>
                <a:latin typeface="+mn-lt"/>
                <a:ea typeface="+mn-ea"/>
                <a:cs typeface="+mn-cs"/>
              </a:rPr>
              <a:t>Repeated Notes:</a:t>
            </a:r>
            <a:r>
              <a:rPr lang="en-CA" sz="1200" kern="1200" dirty="0" smtClean="0">
                <a:solidFill>
                  <a:schemeClr val="tx1"/>
                </a:solidFill>
                <a:effectLst/>
                <a:latin typeface="+mn-lt"/>
                <a:ea typeface="+mn-ea"/>
                <a:cs typeface="+mn-cs"/>
              </a:rPr>
              <a:t> The fraction of melodic intervals that are melodic unisons. This is calculated separately for each voice. </a:t>
            </a:r>
          </a:p>
          <a:p>
            <a:pPr lvl="0"/>
            <a:r>
              <a:rPr lang="en-CA" sz="1200" i="1" kern="1200" dirty="0" smtClean="0">
                <a:solidFill>
                  <a:schemeClr val="tx1"/>
                </a:solidFill>
                <a:effectLst/>
                <a:latin typeface="+mn-lt"/>
                <a:ea typeface="+mn-ea"/>
                <a:cs typeface="+mn-cs"/>
              </a:rPr>
              <a:t>Note Density per Quarter Note:</a:t>
            </a:r>
            <a:r>
              <a:rPr lang="en-CA" sz="1200" kern="1200" dirty="0" smtClean="0">
                <a:solidFill>
                  <a:schemeClr val="tx1"/>
                </a:solidFill>
                <a:effectLst/>
                <a:latin typeface="+mn-lt"/>
                <a:ea typeface="+mn-ea"/>
                <a:cs typeface="+mn-cs"/>
              </a:rPr>
              <a:t> The average number of note onsets per quarter note. This includes all notes in all voices, and notes of all durations are included in the calculation, including both notes shorter and longer than a quarter note. </a:t>
            </a:r>
          </a:p>
          <a:p>
            <a:pPr lvl="0"/>
            <a:r>
              <a:rPr lang="en-CA" sz="1200" i="1" kern="1200" dirty="0" smtClean="0">
                <a:solidFill>
                  <a:schemeClr val="tx1"/>
                </a:solidFill>
                <a:effectLst/>
                <a:latin typeface="+mn-lt"/>
                <a:ea typeface="+mn-ea"/>
                <a:cs typeface="+mn-cs"/>
              </a:rPr>
              <a:t>Number of Pitches:</a:t>
            </a:r>
            <a:r>
              <a:rPr lang="en-CA" sz="1200" kern="1200" dirty="0" smtClean="0">
                <a:solidFill>
                  <a:schemeClr val="tx1"/>
                </a:solidFill>
                <a:effectLst/>
                <a:latin typeface="+mn-lt"/>
                <a:ea typeface="+mn-ea"/>
                <a:cs typeface="+mn-cs"/>
              </a:rPr>
              <a:t> The number of unique pitches (not pitch classes) that occur at least once in the piece. Enharmonic equivalents are grouped together for the purpose of this calculation.</a:t>
            </a:r>
          </a:p>
          <a:p>
            <a:pPr lvl="0"/>
            <a:r>
              <a:rPr lang="en-CA" sz="1200" i="1" kern="1200" dirty="0" smtClean="0">
                <a:solidFill>
                  <a:schemeClr val="tx1"/>
                </a:solidFill>
                <a:effectLst/>
                <a:latin typeface="+mn-lt"/>
                <a:ea typeface="+mn-ea"/>
                <a:cs typeface="+mn-cs"/>
              </a:rPr>
              <a:t>Prevalence of Most Common Pitch:</a:t>
            </a:r>
            <a:r>
              <a:rPr lang="en-CA" sz="1200" kern="1200" dirty="0" smtClean="0">
                <a:solidFill>
                  <a:schemeClr val="tx1"/>
                </a:solidFill>
                <a:effectLst/>
                <a:latin typeface="+mn-lt"/>
                <a:ea typeface="+mn-ea"/>
                <a:cs typeface="+mn-cs"/>
              </a:rPr>
              <a:t> The fraction of notes that correspond to the most common pitch in the piece. </a:t>
            </a:r>
          </a:p>
          <a:p>
            <a:pPr lvl="0"/>
            <a:r>
              <a:rPr lang="en-CA" sz="1200" i="1" kern="1200" dirty="0" smtClean="0">
                <a:solidFill>
                  <a:schemeClr val="tx1"/>
                </a:solidFill>
                <a:effectLst/>
                <a:latin typeface="+mn-lt"/>
                <a:ea typeface="+mn-ea"/>
                <a:cs typeface="+mn-cs"/>
              </a:rPr>
              <a:t>Range:</a:t>
            </a:r>
            <a:r>
              <a:rPr lang="en-CA" sz="1200" kern="1200" dirty="0" smtClean="0">
                <a:solidFill>
                  <a:schemeClr val="tx1"/>
                </a:solidFill>
                <a:effectLst/>
                <a:latin typeface="+mn-lt"/>
                <a:ea typeface="+mn-ea"/>
                <a:cs typeface="+mn-cs"/>
              </a:rPr>
              <a:t> The difference in semitones between the highest and lowest pitches in the piece. </a:t>
            </a:r>
          </a:p>
          <a:p>
            <a:pPr lvl="0"/>
            <a:r>
              <a:rPr lang="en-CA" sz="1200" i="1" kern="1200" dirty="0" smtClean="0">
                <a:solidFill>
                  <a:schemeClr val="tx1"/>
                </a:solidFill>
                <a:effectLst/>
                <a:latin typeface="+mn-lt"/>
                <a:ea typeface="+mn-ea"/>
                <a:cs typeface="+mn-cs"/>
              </a:rPr>
              <a:t>Partial Rests Fraction:</a:t>
            </a:r>
            <a:r>
              <a:rPr lang="en-CA" sz="1200" kern="1200" dirty="0" smtClean="0">
                <a:solidFill>
                  <a:schemeClr val="tx1"/>
                </a:solidFill>
                <a:effectLst/>
                <a:latin typeface="+mn-lt"/>
                <a:ea typeface="+mn-ea"/>
                <a:cs typeface="+mn-cs"/>
              </a:rPr>
              <a:t> The fraction of the music during which no note is sounding in at least one voice. </a:t>
            </a:r>
          </a:p>
          <a:p>
            <a:pPr lvl="0"/>
            <a:r>
              <a:rPr lang="en-CA" sz="1200" i="1" kern="1200" dirty="0" smtClean="0">
                <a:solidFill>
                  <a:schemeClr val="tx1"/>
                </a:solidFill>
                <a:effectLst/>
                <a:latin typeface="+mn-lt"/>
                <a:ea typeface="+mn-ea"/>
                <a:cs typeface="+mn-cs"/>
              </a:rPr>
              <a:t>Parallel Motion:</a:t>
            </a:r>
            <a:r>
              <a:rPr lang="en-CA" sz="1200" kern="1200" dirty="0" smtClean="0">
                <a:solidFill>
                  <a:schemeClr val="tx1"/>
                </a:solidFill>
                <a:effectLst/>
                <a:latin typeface="+mn-lt"/>
                <a:ea typeface="+mn-ea"/>
                <a:cs typeface="+mn-cs"/>
              </a:rPr>
              <a:t> The fraction of movements between voices that consist of parallel motion (the fraction is calculated relative to the total amount of qualifying transitions, including all parallel, similar, contrary and oblique transitions). </a:t>
            </a:r>
          </a:p>
          <a:p>
            <a:pPr lvl="0"/>
            <a:r>
              <a:rPr lang="en-CA" sz="1200" i="1" kern="1200" dirty="0" smtClean="0">
                <a:solidFill>
                  <a:schemeClr val="tx1"/>
                </a:solidFill>
                <a:effectLst/>
                <a:latin typeface="+mn-lt"/>
                <a:ea typeface="+mn-ea"/>
                <a:cs typeface="+mn-cs"/>
              </a:rPr>
              <a:t>Variability of Number of Simultaneous Pitch Classes:</a:t>
            </a:r>
            <a:r>
              <a:rPr lang="en-CA" sz="1200" kern="1200" dirty="0" smtClean="0">
                <a:solidFill>
                  <a:schemeClr val="tx1"/>
                </a:solidFill>
                <a:effectLst/>
                <a:latin typeface="+mn-lt"/>
                <a:ea typeface="+mn-ea"/>
                <a:cs typeface="+mn-cs"/>
              </a:rPr>
              <a:t> The standard deviation of the number of different pitch classes sounding simultaneously. Moments when all voices are at rest are excluded from this calculation, but moments when one voice is at rest and the other is not are included.</a:t>
            </a:r>
          </a:p>
          <a:p>
            <a:endParaRPr lang="en-CA" dirty="0"/>
          </a:p>
        </p:txBody>
      </p:sp>
      <p:sp>
        <p:nvSpPr>
          <p:cNvPr id="4" name="Slide Number Placeholder 3"/>
          <p:cNvSpPr>
            <a:spLocks noGrp="1"/>
          </p:cNvSpPr>
          <p:nvPr>
            <p:ph type="sldNum" sz="quarter" idx="10"/>
          </p:nvPr>
        </p:nvSpPr>
        <p:spPr/>
        <p:txBody>
          <a:bodyPr/>
          <a:lstStyle/>
          <a:p>
            <a:fld id="{D09D90D7-05D3-4F2A-8B94-02D0104FA302}" type="slidenum">
              <a:rPr lang="en-CA" smtClean="0"/>
              <a:t>28</a:t>
            </a:fld>
            <a:endParaRPr lang="en-CA"/>
          </a:p>
        </p:txBody>
      </p:sp>
    </p:spTree>
    <p:extLst>
      <p:ext uri="{BB962C8B-B14F-4D97-AF65-F5344CB8AC3E}">
        <p14:creationId xmlns:p14="http://schemas.microsoft.com/office/powerpoint/2010/main" val="194100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CA"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5921675F-3874-43C1-BA61-628FBCDB5136}" type="datetime1">
              <a:rPr lang="en-CA" smtClean="0"/>
              <a:t>2019-09-20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0CCC76-D1E7-480F-898B-54E71E75B433}" type="slidenum">
              <a:rPr lang="en-CA" smtClean="0"/>
              <a:t>‹#›</a:t>
            </a:fld>
            <a:endParaRPr lang="en-CA" dirty="0"/>
          </a:p>
        </p:txBody>
      </p:sp>
    </p:spTree>
    <p:extLst>
      <p:ext uri="{BB962C8B-B14F-4D97-AF65-F5344CB8AC3E}">
        <p14:creationId xmlns:p14="http://schemas.microsoft.com/office/powerpoint/2010/main" val="56075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FE999F2-9878-443A-B49A-8C890C17F18D}" type="datetime1">
              <a:rPr lang="en-CA" smtClean="0"/>
              <a:t>2019-09-20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0CCC76-D1E7-480F-898B-54E71E75B433}" type="slidenum">
              <a:rPr lang="en-CA" smtClean="0"/>
              <a:t>‹#›</a:t>
            </a:fld>
            <a:endParaRPr lang="en-CA"/>
          </a:p>
        </p:txBody>
      </p:sp>
    </p:spTree>
    <p:extLst>
      <p:ext uri="{BB962C8B-B14F-4D97-AF65-F5344CB8AC3E}">
        <p14:creationId xmlns:p14="http://schemas.microsoft.com/office/powerpoint/2010/main" val="17862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92DDDD6-0655-4887-90EF-C67A323296E5}" type="datetime1">
              <a:rPr lang="en-CA" smtClean="0"/>
              <a:t>2019-09-20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0CCC76-D1E7-480F-898B-54E71E75B433}" type="slidenum">
              <a:rPr lang="en-CA" smtClean="0"/>
              <a:t>‹#›</a:t>
            </a:fld>
            <a:endParaRPr lang="en-CA"/>
          </a:p>
        </p:txBody>
      </p:sp>
    </p:spTree>
    <p:extLst>
      <p:ext uri="{BB962C8B-B14F-4D97-AF65-F5344CB8AC3E}">
        <p14:creationId xmlns:p14="http://schemas.microsoft.com/office/powerpoint/2010/main" val="47558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B47DA02-A425-4F1F-8C9B-7375A7AB2F7B}" type="datetime1">
              <a:rPr lang="en-CA" smtClean="0"/>
              <a:t>2019-09-20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0CCC76-D1E7-480F-898B-54E71E75B433}" type="slidenum">
              <a:rPr lang="en-CA" smtClean="0"/>
              <a:t>‹#›</a:t>
            </a:fld>
            <a:endParaRPr lang="en-CA"/>
          </a:p>
        </p:txBody>
      </p:sp>
    </p:spTree>
    <p:extLst>
      <p:ext uri="{BB962C8B-B14F-4D97-AF65-F5344CB8AC3E}">
        <p14:creationId xmlns:p14="http://schemas.microsoft.com/office/powerpoint/2010/main" val="26478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F4FEFD-0DD4-4A0B-BA1C-7F2A160A6940}" type="datetime1">
              <a:rPr lang="en-CA" smtClean="0"/>
              <a:t>2019-09-20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0CCC76-D1E7-480F-898B-54E71E75B433}" type="slidenum">
              <a:rPr lang="en-CA" smtClean="0"/>
              <a:t>‹#›</a:t>
            </a:fld>
            <a:endParaRPr lang="en-CA"/>
          </a:p>
        </p:txBody>
      </p:sp>
    </p:spTree>
    <p:extLst>
      <p:ext uri="{BB962C8B-B14F-4D97-AF65-F5344CB8AC3E}">
        <p14:creationId xmlns:p14="http://schemas.microsoft.com/office/powerpoint/2010/main" val="65859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9F5E19A7-FC2B-4BA4-BE11-11660A7FBE9E}" type="datetime1">
              <a:rPr lang="en-CA" smtClean="0"/>
              <a:t>2019-09-20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0CCC76-D1E7-480F-898B-54E71E75B433}" type="slidenum">
              <a:rPr lang="en-CA" smtClean="0"/>
              <a:t>‹#›</a:t>
            </a:fld>
            <a:endParaRPr lang="en-CA"/>
          </a:p>
        </p:txBody>
      </p:sp>
    </p:spTree>
    <p:extLst>
      <p:ext uri="{BB962C8B-B14F-4D97-AF65-F5344CB8AC3E}">
        <p14:creationId xmlns:p14="http://schemas.microsoft.com/office/powerpoint/2010/main" val="51575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ECCD2E82-26B4-40DB-9FC7-B1FF5037078D}" type="datetime1">
              <a:rPr lang="en-CA" smtClean="0"/>
              <a:t>2019-09-20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00CCC76-D1E7-480F-898B-54E71E75B433}" type="slidenum">
              <a:rPr lang="en-CA" smtClean="0"/>
              <a:t>‹#›</a:t>
            </a:fld>
            <a:endParaRPr lang="en-CA"/>
          </a:p>
        </p:txBody>
      </p:sp>
    </p:spTree>
    <p:extLst>
      <p:ext uri="{BB962C8B-B14F-4D97-AF65-F5344CB8AC3E}">
        <p14:creationId xmlns:p14="http://schemas.microsoft.com/office/powerpoint/2010/main" val="317907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2B4A9084-C81E-462A-9771-981E473C1717}" type="datetime1">
              <a:rPr lang="en-CA" smtClean="0"/>
              <a:t>2019-09-20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00CCC76-D1E7-480F-898B-54E71E75B433}" type="slidenum">
              <a:rPr lang="en-CA" smtClean="0"/>
              <a:t>‹#›</a:t>
            </a:fld>
            <a:endParaRPr lang="en-CA"/>
          </a:p>
        </p:txBody>
      </p:sp>
    </p:spTree>
    <p:extLst>
      <p:ext uri="{BB962C8B-B14F-4D97-AF65-F5344CB8AC3E}">
        <p14:creationId xmlns:p14="http://schemas.microsoft.com/office/powerpoint/2010/main" val="246162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47103-382B-4753-9605-8239727ADDEF}" type="datetime1">
              <a:rPr lang="en-CA" smtClean="0"/>
              <a:t>2019-09-20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00CCC76-D1E7-480F-898B-54E71E75B433}" type="slidenum">
              <a:rPr lang="en-CA" smtClean="0"/>
              <a:t>‹#›</a:t>
            </a:fld>
            <a:endParaRPr lang="en-CA"/>
          </a:p>
        </p:txBody>
      </p:sp>
    </p:spTree>
    <p:extLst>
      <p:ext uri="{BB962C8B-B14F-4D97-AF65-F5344CB8AC3E}">
        <p14:creationId xmlns:p14="http://schemas.microsoft.com/office/powerpoint/2010/main" val="2939270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162192-FB8F-4998-ACDB-C84AB96BA7AB}" type="datetime1">
              <a:rPr lang="en-CA" smtClean="0"/>
              <a:t>2019-09-20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0CCC76-D1E7-480F-898B-54E71E75B433}" type="slidenum">
              <a:rPr lang="en-CA" smtClean="0"/>
              <a:t>‹#›</a:t>
            </a:fld>
            <a:endParaRPr lang="en-CA"/>
          </a:p>
        </p:txBody>
      </p:sp>
    </p:spTree>
    <p:extLst>
      <p:ext uri="{BB962C8B-B14F-4D97-AF65-F5344CB8AC3E}">
        <p14:creationId xmlns:p14="http://schemas.microsoft.com/office/powerpoint/2010/main" val="41935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4F01BA-2118-46E5-B33F-3B95B0182C58}" type="datetime1">
              <a:rPr lang="en-CA" smtClean="0"/>
              <a:t>2019-09-20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0CCC76-D1E7-480F-898B-54E71E75B433}" type="slidenum">
              <a:rPr lang="en-CA" smtClean="0"/>
              <a:t>‹#›</a:t>
            </a:fld>
            <a:endParaRPr lang="en-CA"/>
          </a:p>
        </p:txBody>
      </p:sp>
    </p:spTree>
    <p:extLst>
      <p:ext uri="{BB962C8B-B14F-4D97-AF65-F5344CB8AC3E}">
        <p14:creationId xmlns:p14="http://schemas.microsoft.com/office/powerpoint/2010/main" val="23908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56AE0-02C1-4DBE-A1D1-25D36CCE8241}" type="datetime1">
              <a:rPr lang="en-CA" smtClean="0"/>
              <a:t>2019-09-20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CCC76-D1E7-480F-898B-54E71E75B433}" type="slidenum">
              <a:rPr lang="en-CA" smtClean="0"/>
              <a:pPr/>
              <a:t>‹#›</a:t>
            </a:fld>
            <a:endParaRPr lang="en-CA" dirty="0"/>
          </a:p>
        </p:txBody>
      </p:sp>
    </p:spTree>
    <p:extLst>
      <p:ext uri="{BB962C8B-B14F-4D97-AF65-F5344CB8AC3E}">
        <p14:creationId xmlns:p14="http://schemas.microsoft.com/office/powerpoint/2010/main" val="2804257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julie.cumming@mcgill.ca" TargetMode="External"/><Relationship Id="rId7" Type="http://schemas.openxmlformats.org/officeDocument/2006/relationships/hyperlink" Target="mailto:sylvain.margot@mail.mcgill.c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mailto:nestor.napoleslopez@mail.mcgill.ca" TargetMode="External"/><Relationship Id="rId5" Type="http://schemas.openxmlformats.org/officeDocument/2006/relationships/hyperlink" Target="mailto:peter.schubert@mcgill.ca" TargetMode="External"/><Relationship Id="rId4" Type="http://schemas.openxmlformats.org/officeDocument/2006/relationships/hyperlink" Target="mailto:cory.mckay@mail.mcgill.c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cid:ii_jyzzqemh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cid:ii_jyzzqemh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Schulich_C_Bil"/>
          <p:cNvPicPr>
            <a:picLocks noChangeAspect="1" noChangeArrowheads="1"/>
          </p:cNvPicPr>
          <p:nvPr/>
        </p:nvPicPr>
        <p:blipFill>
          <a:blip r:embed="rId3" cstate="print"/>
          <a:srcRect/>
          <a:stretch>
            <a:fillRect/>
          </a:stretch>
        </p:blipFill>
        <p:spPr bwMode="auto">
          <a:xfrm>
            <a:off x="296385" y="3451407"/>
            <a:ext cx="4572000" cy="701814"/>
          </a:xfrm>
          <a:prstGeom prst="rect">
            <a:avLst/>
          </a:prstGeom>
          <a:noFill/>
        </p:spPr>
      </p:pic>
      <p:sp>
        <p:nvSpPr>
          <p:cNvPr id="4" name="Rectangle 3"/>
          <p:cNvSpPr/>
          <p:nvPr/>
        </p:nvSpPr>
        <p:spPr>
          <a:xfrm>
            <a:off x="306730" y="239393"/>
            <a:ext cx="11522598" cy="1508105"/>
          </a:xfrm>
          <a:prstGeom prst="rect">
            <a:avLst/>
          </a:prstGeom>
        </p:spPr>
        <p:txBody>
          <a:bodyPr wrap="square">
            <a:spAutoFit/>
          </a:bodyPr>
          <a:lstStyle/>
          <a:p>
            <a:pPr algn="ctr"/>
            <a:r>
              <a:rPr lang="fr-FR" sz="4800" dirty="0" err="1"/>
              <a:t>Contrapuntal</a:t>
            </a:r>
            <a:r>
              <a:rPr lang="fr-FR" sz="4800" dirty="0"/>
              <a:t> Style </a:t>
            </a:r>
          </a:p>
          <a:p>
            <a:pPr algn="ctr"/>
            <a:r>
              <a:rPr lang="fr-FR" sz="4400" dirty="0"/>
              <a:t>Pierre de la Rue vs. Josquin Des </a:t>
            </a:r>
            <a:r>
              <a:rPr lang="fr-FR" sz="4400" dirty="0" err="1"/>
              <a:t>Prez</a:t>
            </a:r>
            <a:endParaRPr lang="en-CA" sz="4400" i="1" dirty="0">
              <a:latin typeface="Book Antiqua" panose="02040602050305030304" pitchFamily="18" charset="0"/>
            </a:endParaRPr>
          </a:p>
        </p:txBody>
      </p:sp>
      <p:sp>
        <p:nvSpPr>
          <p:cNvPr id="3" name="Subtitle 2"/>
          <p:cNvSpPr>
            <a:spLocks noGrp="1"/>
          </p:cNvSpPr>
          <p:nvPr>
            <p:ph type="subTitle" idx="1"/>
          </p:nvPr>
        </p:nvSpPr>
        <p:spPr>
          <a:xfrm>
            <a:off x="0" y="1884850"/>
            <a:ext cx="12192000" cy="1608627"/>
          </a:xfrm>
        </p:spPr>
        <p:txBody>
          <a:bodyPr>
            <a:normAutofit/>
          </a:bodyPr>
          <a:lstStyle/>
          <a:p>
            <a:r>
              <a:rPr lang="en-GB" sz="3600" dirty="0"/>
              <a:t>Julie Cumming, Cory McKay, Peter Schubert, </a:t>
            </a:r>
          </a:p>
          <a:p>
            <a:r>
              <a:rPr lang="en-GB" sz="3600" dirty="0"/>
              <a:t>Néstor Nápoles López, and Sylvain Margot</a:t>
            </a:r>
            <a:endParaRPr lang="en-CA" sz="3600" dirty="0"/>
          </a:p>
        </p:txBody>
      </p:sp>
      <p:pic>
        <p:nvPicPr>
          <p:cNvPr id="6" name="Picture 5" descr="SSHRC-CRSH_FIP.jpg"/>
          <p:cNvPicPr>
            <a:picLocks noChangeAspect="1"/>
          </p:cNvPicPr>
          <p:nvPr/>
        </p:nvPicPr>
        <p:blipFill>
          <a:blip r:embed="rId4" cstate="print"/>
          <a:stretch>
            <a:fillRect/>
          </a:stretch>
        </p:blipFill>
        <p:spPr>
          <a:xfrm>
            <a:off x="864243" y="6230052"/>
            <a:ext cx="10590835" cy="442749"/>
          </a:xfrm>
          <a:prstGeom prst="rect">
            <a:avLst/>
          </a:prstGeom>
        </p:spPr>
      </p:pic>
      <p:sp>
        <p:nvSpPr>
          <p:cNvPr id="8" name="TextBox 7"/>
          <p:cNvSpPr txBox="1"/>
          <p:nvPr/>
        </p:nvSpPr>
        <p:spPr>
          <a:xfrm>
            <a:off x="140381" y="4100812"/>
            <a:ext cx="11954198" cy="1077218"/>
          </a:xfrm>
          <a:prstGeom prst="rect">
            <a:avLst/>
          </a:prstGeom>
          <a:noFill/>
        </p:spPr>
        <p:txBody>
          <a:bodyPr wrap="square" rtlCol="0">
            <a:spAutoFit/>
          </a:bodyPr>
          <a:lstStyle/>
          <a:p>
            <a:pPr algn="ctr"/>
            <a:r>
              <a:rPr lang="en-CA" sz="3200" dirty="0"/>
              <a:t>Submitted for publication in </a:t>
            </a:r>
            <a:r>
              <a:rPr lang="en-CA" sz="3200" i="1" dirty="0"/>
              <a:t>La Rue Studies</a:t>
            </a:r>
            <a:r>
              <a:rPr lang="en-CA" sz="3200" dirty="0"/>
              <a:t>, </a:t>
            </a:r>
          </a:p>
          <a:p>
            <a:pPr algn="ctr"/>
            <a:r>
              <a:rPr lang="en-CA" sz="3200" dirty="0"/>
              <a:t>ed. David Burn, Honey Meconi, and Christiane Wiesenfeldt</a:t>
            </a:r>
            <a:endParaRPr lang="en-CA" sz="2800" i="1" dirty="0"/>
          </a:p>
        </p:txBody>
      </p:sp>
      <p:pic>
        <p:nvPicPr>
          <p:cNvPr id="14" name="Picture 2" descr="The Single Interface for Music Score Searching and Analysis Pro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033" y="5057364"/>
            <a:ext cx="5853260" cy="103602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www.frqsc.gouv.qc.ca/documents/10191/403458/FRQSC_RGB%28multimedia-transparent%29.png/29136f7b-94f2-48c7-9895-093a24fbaeb1?t=14323025060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6490" y="5328149"/>
            <a:ext cx="2333075" cy="6704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7766" y="3573714"/>
            <a:ext cx="2457450" cy="45720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28809" y="3477550"/>
            <a:ext cx="3897160" cy="649527"/>
          </a:xfrm>
          <a:prstGeom prst="rect">
            <a:avLst/>
          </a:prstGeom>
        </p:spPr>
      </p:pic>
      <p:pic>
        <p:nvPicPr>
          <p:cNvPr id="32780" name="Picture 12" descr="Image result for DDM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22907" y="5214007"/>
            <a:ext cx="1890520" cy="78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416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3-gram types in the corpus</a:t>
            </a:r>
          </a:p>
        </p:txBody>
      </p:sp>
      <p:sp>
        <p:nvSpPr>
          <p:cNvPr id="4" name="Slide Number Placeholder 3"/>
          <p:cNvSpPr>
            <a:spLocks noGrp="1"/>
          </p:cNvSpPr>
          <p:nvPr>
            <p:ph type="sldNum" sz="quarter" idx="12"/>
          </p:nvPr>
        </p:nvSpPr>
        <p:spPr/>
        <p:txBody>
          <a:bodyPr/>
          <a:lstStyle/>
          <a:p>
            <a:fld id="{400CCC76-D1E7-480F-898B-54E71E75B433}" type="slidenum">
              <a:rPr lang="en-CA" smtClean="0"/>
              <a:t>10</a:t>
            </a:fld>
            <a:endParaRPr lang="en-CA"/>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55954271"/>
              </p:ext>
            </p:extLst>
          </p:nvPr>
        </p:nvGraphicFramePr>
        <p:xfrm>
          <a:off x="-95534" y="1276066"/>
          <a:ext cx="11962262" cy="56501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3576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734" y="1084997"/>
            <a:ext cx="1890215" cy="1357952"/>
          </a:xfrm>
        </p:spPr>
        <p:txBody>
          <a:bodyPr>
            <a:normAutofit fontScale="90000"/>
          </a:bodyPr>
          <a:lstStyle/>
          <a:p>
            <a:r>
              <a:rPr lang="en-CA" dirty="0"/>
              <a:t>Top </a:t>
            </a:r>
            <a:r>
              <a:rPr lang="en-CA" dirty="0" smtClean="0"/>
              <a:t>5 </a:t>
            </a:r>
            <a:r>
              <a:rPr lang="en-CA" dirty="0"/>
              <a:t>3-gram types in the corpus. </a:t>
            </a:r>
          </a:p>
        </p:txBody>
      </p:sp>
      <p:sp>
        <p:nvSpPr>
          <p:cNvPr id="4" name="Slide Number Placeholder 3"/>
          <p:cNvSpPr>
            <a:spLocks noGrp="1"/>
          </p:cNvSpPr>
          <p:nvPr>
            <p:ph type="sldNum" sz="quarter" idx="12"/>
          </p:nvPr>
        </p:nvSpPr>
        <p:spPr/>
        <p:txBody>
          <a:bodyPr/>
          <a:lstStyle/>
          <a:p>
            <a:fld id="{400CCC76-D1E7-480F-898B-54E71E75B433}" type="slidenum">
              <a:rPr lang="en-CA" smtClean="0"/>
              <a:t>11</a:t>
            </a:fld>
            <a:endParaRPr lang="en-CA"/>
          </a:p>
        </p:txBody>
      </p:sp>
      <p:sp>
        <p:nvSpPr>
          <p:cNvPr id="3" name="Right Arrow 2"/>
          <p:cNvSpPr/>
          <p:nvPr/>
        </p:nvSpPr>
        <p:spPr>
          <a:xfrm>
            <a:off x="2335373" y="5571740"/>
            <a:ext cx="669472" cy="2140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2"/>
          <a:stretch>
            <a:fillRect/>
          </a:stretch>
        </p:blipFill>
        <p:spPr>
          <a:xfrm>
            <a:off x="3219180" y="175468"/>
            <a:ext cx="9109548" cy="6180882"/>
          </a:xfrm>
          <a:prstGeom prst="rect">
            <a:avLst/>
          </a:prstGeom>
        </p:spPr>
      </p:pic>
    </p:spTree>
    <p:extLst>
      <p:ext uri="{BB962C8B-B14F-4D97-AF65-F5344CB8AC3E}">
        <p14:creationId xmlns:p14="http://schemas.microsoft.com/office/powerpoint/2010/main" val="244437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4841"/>
            <a:ext cx="10515600" cy="515847"/>
          </a:xfrm>
        </p:spPr>
        <p:txBody>
          <a:bodyPr>
            <a:normAutofit fontScale="90000"/>
          </a:bodyPr>
          <a:lstStyle/>
          <a:p>
            <a:r>
              <a:rPr lang="en-CA" dirty="0"/>
              <a:t>Cadential figure found only in duos by La Rue (‘La Rue fingerprint’)</a:t>
            </a:r>
            <a:br>
              <a:rPr lang="en-CA" dirty="0"/>
            </a:br>
            <a:r>
              <a:rPr lang="en-CA" dirty="0"/>
              <a:t/>
            </a:r>
            <a:br>
              <a:rPr lang="en-CA" dirty="0"/>
            </a:br>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12</a:t>
            </a:fld>
            <a:endParaRPr lang="en-CA"/>
          </a:p>
        </p:txBody>
      </p:sp>
      <p:pic>
        <p:nvPicPr>
          <p:cNvPr id="5" name="Picture 4"/>
          <p:cNvPicPr/>
          <p:nvPr/>
        </p:nvPicPr>
        <p:blipFill>
          <a:blip r:embed="rId2"/>
          <a:stretch>
            <a:fillRect/>
          </a:stretch>
        </p:blipFill>
        <p:spPr>
          <a:xfrm>
            <a:off x="356681" y="1588851"/>
            <a:ext cx="11102501" cy="4267199"/>
          </a:xfrm>
          <a:prstGeom prst="rect">
            <a:avLst/>
          </a:prstGeom>
        </p:spPr>
      </p:pic>
      <p:sp>
        <p:nvSpPr>
          <p:cNvPr id="6" name="Rectangle 5"/>
          <p:cNvSpPr/>
          <p:nvPr/>
        </p:nvSpPr>
        <p:spPr>
          <a:xfrm>
            <a:off x="5389123" y="2477311"/>
            <a:ext cx="2289243" cy="307394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7" name="TextBox 6"/>
          <p:cNvSpPr txBox="1"/>
          <p:nvPr/>
        </p:nvSpPr>
        <p:spPr>
          <a:xfrm>
            <a:off x="5155659" y="5746840"/>
            <a:ext cx="3696511" cy="523220"/>
          </a:xfrm>
          <a:prstGeom prst="rect">
            <a:avLst/>
          </a:prstGeom>
          <a:noFill/>
        </p:spPr>
        <p:txBody>
          <a:bodyPr wrap="square" rtlCol="0">
            <a:spAutoFit/>
          </a:bodyPr>
          <a:lstStyle/>
          <a:p>
            <a:r>
              <a:rPr lang="en-CA" sz="2800" dirty="0"/>
              <a:t>Extra dissonance</a:t>
            </a:r>
          </a:p>
        </p:txBody>
      </p:sp>
    </p:spTree>
    <p:extLst>
      <p:ext uri="{BB962C8B-B14F-4D97-AF65-F5344CB8AC3E}">
        <p14:creationId xmlns:p14="http://schemas.microsoft.com/office/powerpoint/2010/main" val="288022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 2: Measuring imitation</a:t>
            </a:r>
            <a:br>
              <a:rPr lang="en-CA" dirty="0"/>
            </a:br>
            <a:endParaRPr lang="en-CA" dirty="0"/>
          </a:p>
        </p:txBody>
      </p:sp>
      <p:sp>
        <p:nvSpPr>
          <p:cNvPr id="3" name="Content Placeholder 2"/>
          <p:cNvSpPr>
            <a:spLocks noGrp="1"/>
          </p:cNvSpPr>
          <p:nvPr>
            <p:ph idx="1"/>
          </p:nvPr>
        </p:nvSpPr>
        <p:spPr/>
        <p:txBody>
          <a:bodyPr/>
          <a:lstStyle/>
          <a:p>
            <a:pPr marL="0" indent="0">
              <a:buNone/>
            </a:pPr>
            <a:r>
              <a:rPr lang="en-CA" dirty="0"/>
              <a:t>Core: a musical unit that is diatonically and rhythmically exactly the same when it recurs in the other voice</a:t>
            </a:r>
          </a:p>
          <a:p>
            <a:pPr marL="0" indent="0">
              <a:buNone/>
            </a:pPr>
            <a:endParaRPr lang="en-CA" sz="800" dirty="0"/>
          </a:p>
          <a:p>
            <a:pPr marL="0" indent="0">
              <a:buNone/>
            </a:pPr>
            <a:r>
              <a:rPr lang="en-CA" dirty="0"/>
              <a:t>Smallest musical unit that can count as the core: at least three semiminims, and at least three notes (attacks)</a:t>
            </a:r>
          </a:p>
          <a:p>
            <a:pPr marL="0" indent="0">
              <a:buNone/>
            </a:pPr>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13</a:t>
            </a:fld>
            <a:endParaRPr lang="en-CA"/>
          </a:p>
        </p:txBody>
      </p:sp>
      <p:pic>
        <p:nvPicPr>
          <p:cNvPr id="5" name="officeArt object"/>
          <p:cNvPicPr/>
          <p:nvPr/>
        </p:nvPicPr>
        <p:blipFill>
          <a:blip r:embed="rId2"/>
          <a:stretch>
            <a:fillRect/>
          </a:stretch>
        </p:blipFill>
        <p:spPr>
          <a:xfrm>
            <a:off x="1199745" y="4053191"/>
            <a:ext cx="9850876" cy="2668284"/>
          </a:xfrm>
          <a:prstGeom prst="rect">
            <a:avLst/>
          </a:prstGeom>
          <a:ln w="12700" cap="flat">
            <a:noFill/>
            <a:miter lim="400000"/>
          </a:ln>
          <a:effectLst/>
        </p:spPr>
      </p:pic>
    </p:spTree>
    <p:extLst>
      <p:ext uri="{BB962C8B-B14F-4D97-AF65-F5344CB8AC3E}">
        <p14:creationId xmlns:p14="http://schemas.microsoft.com/office/powerpoint/2010/main" val="288257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La Rue vs. Josquin: Pitch </a:t>
            </a:r>
            <a:r>
              <a:rPr lang="en-CA" dirty="0" smtClean="0"/>
              <a:t>intervals </a:t>
            </a:r>
            <a:br>
              <a:rPr lang="en-CA" dirty="0" smtClean="0"/>
            </a:br>
            <a:r>
              <a:rPr lang="en-CA" dirty="0" smtClean="0"/>
              <a:t>of </a:t>
            </a:r>
            <a:r>
              <a:rPr lang="en-CA" dirty="0" smtClean="0"/>
              <a:t>imitation</a:t>
            </a:r>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14</a:t>
            </a:fld>
            <a:endParaRPr lang="en-CA"/>
          </a:p>
        </p:txBody>
      </p:sp>
      <p:pic>
        <p:nvPicPr>
          <p:cNvPr id="5" name="Picture 4"/>
          <p:cNvPicPr>
            <a:picLocks noChangeAspect="1"/>
          </p:cNvPicPr>
          <p:nvPr/>
        </p:nvPicPr>
        <p:blipFill>
          <a:blip r:embed="rId2"/>
          <a:stretch>
            <a:fillRect/>
          </a:stretch>
        </p:blipFill>
        <p:spPr>
          <a:xfrm>
            <a:off x="1103409" y="1662745"/>
            <a:ext cx="9914682" cy="5058729"/>
          </a:xfrm>
          <a:prstGeom prst="rect">
            <a:avLst/>
          </a:prstGeom>
        </p:spPr>
      </p:pic>
    </p:spTree>
    <p:extLst>
      <p:ext uri="{BB962C8B-B14F-4D97-AF65-F5344CB8AC3E}">
        <p14:creationId xmlns:p14="http://schemas.microsoft.com/office/powerpoint/2010/main" val="74843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Length </a:t>
            </a:r>
            <a:r>
              <a:rPr lang="en-CA" dirty="0"/>
              <a:t>of core melodies in imitation</a:t>
            </a:r>
          </a:p>
        </p:txBody>
      </p:sp>
      <p:sp>
        <p:nvSpPr>
          <p:cNvPr id="4" name="Slide Number Placeholder 3"/>
          <p:cNvSpPr>
            <a:spLocks noGrp="1"/>
          </p:cNvSpPr>
          <p:nvPr>
            <p:ph type="sldNum" sz="quarter" idx="12"/>
          </p:nvPr>
        </p:nvSpPr>
        <p:spPr/>
        <p:txBody>
          <a:bodyPr/>
          <a:lstStyle/>
          <a:p>
            <a:fld id="{400CCC76-D1E7-480F-898B-54E71E75B433}" type="slidenum">
              <a:rPr lang="en-CA" smtClean="0"/>
              <a:t>15</a:t>
            </a:fld>
            <a:endParaRPr lang="en-CA"/>
          </a:p>
        </p:txBody>
      </p:sp>
      <p:pic>
        <p:nvPicPr>
          <p:cNvPr id="6" name="Picture 5"/>
          <p:cNvPicPr>
            <a:picLocks noChangeAspect="1"/>
          </p:cNvPicPr>
          <p:nvPr/>
        </p:nvPicPr>
        <p:blipFill rotWithShape="1">
          <a:blip r:embed="rId2"/>
          <a:srcRect b="853"/>
          <a:stretch/>
        </p:blipFill>
        <p:spPr>
          <a:xfrm>
            <a:off x="838201" y="1493521"/>
            <a:ext cx="10633556" cy="5117542"/>
          </a:xfrm>
          <a:prstGeom prst="rect">
            <a:avLst/>
          </a:prstGeom>
        </p:spPr>
      </p:pic>
    </p:spTree>
    <p:extLst>
      <p:ext uri="{BB962C8B-B14F-4D97-AF65-F5344CB8AC3E}">
        <p14:creationId xmlns:p14="http://schemas.microsoft.com/office/powerpoint/2010/main" val="370883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3757" y="2641186"/>
            <a:ext cx="11622118" cy="2364144"/>
          </a:xfrm>
          <a:prstGeom prst="rect">
            <a:avLst/>
          </a:prstGeom>
        </p:spPr>
      </p:pic>
      <p:sp>
        <p:nvSpPr>
          <p:cNvPr id="2" name="Title 1"/>
          <p:cNvSpPr>
            <a:spLocks noGrp="1"/>
          </p:cNvSpPr>
          <p:nvPr>
            <p:ph type="title"/>
          </p:nvPr>
        </p:nvSpPr>
        <p:spPr/>
        <p:txBody>
          <a:bodyPr/>
          <a:lstStyle/>
          <a:p>
            <a:r>
              <a:rPr lang="en-CA" dirty="0"/>
              <a:t>Number of imitations per piece in canonic duos</a:t>
            </a:r>
          </a:p>
        </p:txBody>
      </p:sp>
      <p:sp>
        <p:nvSpPr>
          <p:cNvPr id="4" name="Slide Number Placeholder 3"/>
          <p:cNvSpPr>
            <a:spLocks noGrp="1"/>
          </p:cNvSpPr>
          <p:nvPr>
            <p:ph type="sldNum" sz="quarter" idx="12"/>
          </p:nvPr>
        </p:nvSpPr>
        <p:spPr/>
        <p:txBody>
          <a:bodyPr/>
          <a:lstStyle/>
          <a:p>
            <a:fld id="{400CCC76-D1E7-480F-898B-54E71E75B433}" type="slidenum">
              <a:rPr lang="en-CA" smtClean="0"/>
              <a:t>16</a:t>
            </a:fld>
            <a:endParaRPr lang="en-CA"/>
          </a:p>
        </p:txBody>
      </p:sp>
      <p:sp>
        <p:nvSpPr>
          <p:cNvPr id="7" name="Oval 6"/>
          <p:cNvSpPr/>
          <p:nvPr/>
        </p:nvSpPr>
        <p:spPr>
          <a:xfrm>
            <a:off x="6686145" y="3696511"/>
            <a:ext cx="1180289" cy="6939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24332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Time interval of imitation </a:t>
            </a:r>
            <a:r>
              <a:rPr lang="en-CA" b="1" dirty="0" smtClean="0"/>
              <a:t>less </a:t>
            </a:r>
            <a:r>
              <a:rPr lang="en-CA" dirty="0" smtClean="0"/>
              <a:t>than 32 semiminims long in non-canonic </a:t>
            </a:r>
            <a:r>
              <a:rPr lang="en-CA" dirty="0"/>
              <a:t>duos</a:t>
            </a:r>
            <a:br>
              <a:rPr lang="en-CA" dirty="0"/>
            </a:br>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17</a:t>
            </a:fld>
            <a:endParaRPr lang="en-CA"/>
          </a:p>
        </p:txBody>
      </p:sp>
      <p:pic>
        <p:nvPicPr>
          <p:cNvPr id="3" name="Picture 2"/>
          <p:cNvPicPr>
            <a:picLocks noChangeAspect="1"/>
          </p:cNvPicPr>
          <p:nvPr/>
        </p:nvPicPr>
        <p:blipFill rotWithShape="1">
          <a:blip r:embed="rId2"/>
          <a:srcRect l="914" t="6202"/>
          <a:stretch/>
        </p:blipFill>
        <p:spPr>
          <a:xfrm>
            <a:off x="1260928" y="1295400"/>
            <a:ext cx="8293370" cy="5426075"/>
          </a:xfrm>
          <a:prstGeom prst="rect">
            <a:avLst/>
          </a:prstGeom>
        </p:spPr>
      </p:pic>
    </p:spTree>
    <p:extLst>
      <p:ext uri="{BB962C8B-B14F-4D97-AF65-F5344CB8AC3E}">
        <p14:creationId xmlns:p14="http://schemas.microsoft.com/office/powerpoint/2010/main" val="374641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8445"/>
          <a:stretch/>
        </p:blipFill>
        <p:spPr>
          <a:xfrm>
            <a:off x="1775987" y="1609311"/>
            <a:ext cx="8000473" cy="5112164"/>
          </a:xfrm>
          <a:prstGeom prst="rect">
            <a:avLst/>
          </a:prstGeom>
        </p:spPr>
      </p:pic>
      <p:sp>
        <p:nvSpPr>
          <p:cNvPr id="2" name="Title 1"/>
          <p:cNvSpPr>
            <a:spLocks noGrp="1"/>
          </p:cNvSpPr>
          <p:nvPr>
            <p:ph type="title"/>
          </p:nvPr>
        </p:nvSpPr>
        <p:spPr/>
        <p:txBody>
          <a:bodyPr/>
          <a:lstStyle/>
          <a:p>
            <a:r>
              <a:rPr lang="en-CA" dirty="0"/>
              <a:t>Time interval of imitation </a:t>
            </a:r>
            <a:r>
              <a:rPr lang="en-CA" b="1" dirty="0" smtClean="0"/>
              <a:t>more</a:t>
            </a:r>
            <a:r>
              <a:rPr lang="en-CA" dirty="0" smtClean="0"/>
              <a:t> </a:t>
            </a:r>
            <a:r>
              <a:rPr lang="en-CA" dirty="0"/>
              <a:t>than 32 semiminims long in non-canonic duos</a:t>
            </a:r>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18</a:t>
            </a:fld>
            <a:endParaRPr lang="en-CA"/>
          </a:p>
        </p:txBody>
      </p:sp>
    </p:spTree>
    <p:extLst>
      <p:ext uri="{BB962C8B-B14F-4D97-AF65-F5344CB8AC3E}">
        <p14:creationId xmlns:p14="http://schemas.microsoft.com/office/powerpoint/2010/main" val="8979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Part 3: Feature extraction and machine learning</a:t>
            </a:r>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19</a:t>
            </a:fld>
            <a:endParaRPr lang="en-CA"/>
          </a:p>
        </p:txBody>
      </p:sp>
    </p:spTree>
    <p:extLst>
      <p:ext uri="{BB962C8B-B14F-4D97-AF65-F5344CB8AC3E}">
        <p14:creationId xmlns:p14="http://schemas.microsoft.com/office/powerpoint/2010/main" val="91390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Research questions</a:t>
            </a:r>
          </a:p>
        </p:txBody>
      </p:sp>
      <p:sp>
        <p:nvSpPr>
          <p:cNvPr id="3" name="Content Placeholder 2"/>
          <p:cNvSpPr>
            <a:spLocks noGrp="1"/>
          </p:cNvSpPr>
          <p:nvPr>
            <p:ph idx="1"/>
          </p:nvPr>
        </p:nvSpPr>
        <p:spPr/>
        <p:txBody>
          <a:bodyPr/>
          <a:lstStyle/>
          <a:p>
            <a:r>
              <a:rPr lang="en-CA" dirty="0"/>
              <a:t>What musical characteristics distinguish the styles of Josquin and La Rue?</a:t>
            </a:r>
          </a:p>
          <a:p>
            <a:r>
              <a:rPr lang="en-CA" dirty="0"/>
              <a:t>How can computational methods help us approach such problems?</a:t>
            </a:r>
          </a:p>
        </p:txBody>
      </p:sp>
      <p:sp>
        <p:nvSpPr>
          <p:cNvPr id="4" name="Slide Number Placeholder 3"/>
          <p:cNvSpPr>
            <a:spLocks noGrp="1"/>
          </p:cNvSpPr>
          <p:nvPr>
            <p:ph type="sldNum" sz="quarter" idx="12"/>
          </p:nvPr>
        </p:nvSpPr>
        <p:spPr/>
        <p:txBody>
          <a:bodyPr/>
          <a:lstStyle/>
          <a:p>
            <a:fld id="{400CCC76-D1E7-480F-898B-54E71E75B433}" type="slidenum">
              <a:rPr lang="en-CA" smtClean="0"/>
              <a:t>2</a:t>
            </a:fld>
            <a:endParaRPr lang="en-CA" dirty="0"/>
          </a:p>
        </p:txBody>
      </p:sp>
    </p:spTree>
    <p:extLst>
      <p:ext uri="{BB962C8B-B14F-4D97-AF65-F5344CB8AC3E}">
        <p14:creationId xmlns:p14="http://schemas.microsoft.com/office/powerpoint/2010/main" val="207432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“features”?</a:t>
            </a:r>
            <a:endParaRPr lang="en-CA" dirty="0"/>
          </a:p>
        </p:txBody>
      </p:sp>
      <p:sp>
        <p:nvSpPr>
          <p:cNvPr id="3" name="Content Placeholder 2"/>
          <p:cNvSpPr>
            <a:spLocks noGrp="1"/>
          </p:cNvSpPr>
          <p:nvPr>
            <p:ph idx="1"/>
          </p:nvPr>
        </p:nvSpPr>
        <p:spPr/>
        <p:txBody>
          <a:bodyPr>
            <a:normAutofit/>
          </a:bodyPr>
          <a:lstStyle/>
          <a:p>
            <a:pPr>
              <a:lnSpc>
                <a:spcPct val="80000"/>
              </a:lnSpc>
            </a:pPr>
            <a:r>
              <a:rPr lang="en-US" altLang="en-US" dirty="0" smtClean="0"/>
              <a:t>Pieces </a:t>
            </a:r>
            <a:r>
              <a:rPr lang="en-US" altLang="en-US" dirty="0"/>
              <a:t>of information that can characterize </a:t>
            </a:r>
            <a:r>
              <a:rPr lang="en-US" altLang="en-US" dirty="0" smtClean="0"/>
              <a:t>a piece of music in a simple and consistent way</a:t>
            </a:r>
            <a:endParaRPr lang="en-US" altLang="en-US" dirty="0"/>
          </a:p>
          <a:p>
            <a:pPr>
              <a:lnSpc>
                <a:spcPct val="80000"/>
              </a:lnSpc>
            </a:pPr>
            <a:r>
              <a:rPr lang="en-US" altLang="en-US" dirty="0" smtClean="0"/>
              <a:t>Numerical values</a:t>
            </a:r>
          </a:p>
          <a:p>
            <a:pPr lvl="1">
              <a:lnSpc>
                <a:spcPct val="80000"/>
              </a:lnSpc>
            </a:pPr>
            <a:r>
              <a:rPr lang="en-US" altLang="en-US" dirty="0" smtClean="0"/>
              <a:t>A feature can be a </a:t>
            </a:r>
            <a:r>
              <a:rPr lang="en-US" altLang="en-US" dirty="0"/>
              <a:t>single </a:t>
            </a:r>
            <a:r>
              <a:rPr lang="en-US" altLang="en-US" dirty="0" smtClean="0"/>
              <a:t>value</a:t>
            </a:r>
          </a:p>
          <a:p>
            <a:pPr lvl="1">
              <a:lnSpc>
                <a:spcPct val="80000"/>
              </a:lnSpc>
            </a:pPr>
            <a:r>
              <a:rPr lang="en-US" altLang="en-US" dirty="0"/>
              <a:t>C</a:t>
            </a:r>
            <a:r>
              <a:rPr lang="en-US" altLang="en-US" dirty="0" smtClean="0"/>
              <a:t>an be a set of </a:t>
            </a:r>
            <a:r>
              <a:rPr lang="en-US" altLang="en-US" dirty="0"/>
              <a:t>related </a:t>
            </a:r>
            <a:r>
              <a:rPr lang="en-US" altLang="en-US" dirty="0" smtClean="0"/>
              <a:t>values (e.g. a histogram)</a:t>
            </a:r>
          </a:p>
          <a:p>
            <a:pPr>
              <a:lnSpc>
                <a:spcPct val="80000"/>
              </a:lnSpc>
            </a:pPr>
            <a:r>
              <a:rPr lang="en-US" altLang="en-US" dirty="0" smtClean="0"/>
              <a:t>Provide a summary description</a:t>
            </a:r>
          </a:p>
          <a:p>
            <a:pPr lvl="1">
              <a:lnSpc>
                <a:spcPct val="80000"/>
              </a:lnSpc>
            </a:pPr>
            <a:r>
              <a:rPr lang="en-US" altLang="en-US" dirty="0" smtClean="0"/>
              <a:t>Describes the characteristic for the music overall, not locally</a:t>
            </a:r>
            <a:endParaRPr lang="en-US" altLang="en-US" dirty="0"/>
          </a:p>
        </p:txBody>
      </p:sp>
      <p:sp>
        <p:nvSpPr>
          <p:cNvPr id="4" name="Slide Number Placeholder 3"/>
          <p:cNvSpPr>
            <a:spLocks noGrp="1"/>
          </p:cNvSpPr>
          <p:nvPr>
            <p:ph type="sldNum" sz="quarter" idx="12"/>
          </p:nvPr>
        </p:nvSpPr>
        <p:spPr>
          <a:xfrm>
            <a:off x="8610600" y="6356350"/>
            <a:ext cx="2743200" cy="365125"/>
          </a:xfrm>
        </p:spPr>
        <p:txBody>
          <a:bodyPr/>
          <a:lstStyle/>
          <a:p>
            <a:fld id="{400CCC76-D1E7-480F-898B-54E71E75B433}" type="slidenum">
              <a:rPr lang="en-CA" smtClean="0"/>
              <a:t>20</a:t>
            </a:fld>
            <a:endParaRPr lang="en-CA" dirty="0"/>
          </a:p>
        </p:txBody>
      </p:sp>
    </p:spTree>
    <p:extLst>
      <p:ext uri="{BB962C8B-B14F-4D97-AF65-F5344CB8AC3E}">
        <p14:creationId xmlns:p14="http://schemas.microsoft.com/office/powerpoint/2010/main" val="1169124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Sample one-dimensional feature</a:t>
            </a:r>
            <a:endParaRPr lang="en-CA" dirty="0"/>
          </a:p>
        </p:txBody>
      </p:sp>
      <p:sp>
        <p:nvSpPr>
          <p:cNvPr id="3" name="Content Placeholder 2"/>
          <p:cNvSpPr>
            <a:spLocks noGrp="1"/>
          </p:cNvSpPr>
          <p:nvPr>
            <p:ph idx="1"/>
          </p:nvPr>
        </p:nvSpPr>
        <p:spPr>
          <a:xfrm>
            <a:off x="609600" y="1557338"/>
            <a:ext cx="10972800" cy="1655638"/>
          </a:xfrm>
        </p:spPr>
        <p:txBody>
          <a:bodyPr>
            <a:normAutofit/>
          </a:bodyPr>
          <a:lstStyle/>
          <a:p>
            <a:pPr marL="0" indent="0">
              <a:buNone/>
            </a:pPr>
            <a:r>
              <a:rPr lang="en-CA" b="1" dirty="0" smtClean="0"/>
              <a:t>Range:</a:t>
            </a:r>
            <a:r>
              <a:rPr lang="en-CA" dirty="0" smtClean="0"/>
              <a:t> </a:t>
            </a:r>
            <a:r>
              <a:rPr lang="en-CA" dirty="0"/>
              <a:t>Difference in semitones between the highest and lowest </a:t>
            </a:r>
            <a:r>
              <a:rPr lang="en-CA" dirty="0" smtClean="0"/>
              <a:t>pitches in a piece</a:t>
            </a:r>
            <a:endParaRPr lang="en-CA" dirty="0"/>
          </a:p>
        </p:txBody>
      </p:sp>
      <p:pic>
        <p:nvPicPr>
          <p:cNvPr id="553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483" y="2767693"/>
            <a:ext cx="8926904" cy="1118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bwMode="auto">
          <a:xfrm>
            <a:off x="623392" y="4077072"/>
            <a:ext cx="7104789" cy="21602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CA" kern="0" dirty="0" smtClean="0"/>
              <a:t>Value </a:t>
            </a:r>
            <a:r>
              <a:rPr lang="en-CA" kern="0" dirty="0"/>
              <a:t>of this feature: </a:t>
            </a:r>
            <a:r>
              <a:rPr lang="en-CA" kern="0" dirty="0" smtClean="0"/>
              <a:t>7</a:t>
            </a:r>
          </a:p>
          <a:p>
            <a:pPr marL="0" indent="0">
              <a:buNone/>
            </a:pPr>
            <a:r>
              <a:rPr lang="en-CA" kern="0" dirty="0"/>
              <a:t>	</a:t>
            </a:r>
            <a:r>
              <a:rPr lang="en-CA" kern="0" dirty="0" smtClean="0"/>
              <a:t>G - C = 7 semitones</a:t>
            </a:r>
          </a:p>
        </p:txBody>
      </p:sp>
      <p:sp>
        <p:nvSpPr>
          <p:cNvPr id="6" name="Slide Number Placeholder 3"/>
          <p:cNvSpPr>
            <a:spLocks noGrp="1"/>
          </p:cNvSpPr>
          <p:nvPr>
            <p:ph type="sldNum" sz="quarter" idx="12"/>
          </p:nvPr>
        </p:nvSpPr>
        <p:spPr>
          <a:xfrm>
            <a:off x="8610600" y="6356350"/>
            <a:ext cx="2743200" cy="365125"/>
          </a:xfrm>
        </p:spPr>
        <p:txBody>
          <a:bodyPr/>
          <a:lstStyle/>
          <a:p>
            <a:fld id="{400CCC76-D1E7-480F-898B-54E71E75B433}" type="slidenum">
              <a:rPr lang="en-CA" smtClean="0"/>
              <a:t>21</a:t>
            </a:fld>
            <a:endParaRPr lang="en-CA" dirty="0"/>
          </a:p>
        </p:txBody>
      </p:sp>
    </p:spTree>
    <p:extLst>
      <p:ext uri="{BB962C8B-B14F-4D97-AF65-F5344CB8AC3E}">
        <p14:creationId xmlns:p14="http://schemas.microsoft.com/office/powerpoint/2010/main" val="3992000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Sample </a:t>
            </a:r>
            <a:r>
              <a:rPr lang="en-CA" dirty="0" smtClean="0"/>
              <a:t>multi-dimensional </a:t>
            </a:r>
            <a:r>
              <a:rPr lang="en-CA" dirty="0"/>
              <a:t>feature</a:t>
            </a:r>
          </a:p>
        </p:txBody>
      </p:sp>
      <p:sp>
        <p:nvSpPr>
          <p:cNvPr id="3" name="Content Placeholder 2"/>
          <p:cNvSpPr>
            <a:spLocks noGrp="1"/>
          </p:cNvSpPr>
          <p:nvPr>
            <p:ph idx="1"/>
          </p:nvPr>
        </p:nvSpPr>
        <p:spPr/>
        <p:txBody>
          <a:bodyPr>
            <a:normAutofit/>
          </a:bodyPr>
          <a:lstStyle/>
          <a:p>
            <a:r>
              <a:rPr lang="en-CA" b="1" dirty="0"/>
              <a:t>Pitch Class Histogram: </a:t>
            </a:r>
            <a:r>
              <a:rPr lang="en-CA" dirty="0" smtClean="0"/>
              <a:t>Consists of 12 values, each representing the </a:t>
            </a:r>
            <a:r>
              <a:rPr lang="en-CA" dirty="0"/>
              <a:t>fraction of all notes belonging to a </a:t>
            </a:r>
            <a:r>
              <a:rPr lang="en-CA" dirty="0" smtClean="0"/>
              <a:t>pitch </a:t>
            </a:r>
            <a:r>
              <a:rPr lang="en-CA" dirty="0"/>
              <a:t>class</a:t>
            </a:r>
          </a:p>
          <a:p>
            <a:endParaRPr lang="en-CA" b="1" dirty="0" smtClean="0"/>
          </a:p>
          <a:p>
            <a:endParaRPr lang="en-CA" b="1" dirty="0"/>
          </a:p>
          <a:p>
            <a:endParaRPr lang="en-CA" b="1" dirty="0" smtClean="0"/>
          </a:p>
          <a:p>
            <a:r>
              <a:rPr lang="en-CA" b="1" dirty="0" smtClean="0"/>
              <a:t>Graph shows feature values:</a:t>
            </a:r>
            <a:endParaRPr lang="en-CA" dirty="0"/>
          </a:p>
          <a:p>
            <a:pPr lvl="1"/>
            <a:r>
              <a:rPr lang="en-CA" dirty="0"/>
              <a:t>Note counts: C: 3, D: 10, E: 11, G: 2</a:t>
            </a:r>
          </a:p>
          <a:p>
            <a:pPr lvl="1"/>
            <a:r>
              <a:rPr lang="en-CA" dirty="0"/>
              <a:t>Most common note is E (11/26 </a:t>
            </a:r>
            <a:r>
              <a:rPr lang="en-CA" dirty="0" smtClean="0"/>
              <a:t/>
            </a:r>
            <a:br>
              <a:rPr lang="en-CA" dirty="0" smtClean="0"/>
            </a:br>
            <a:r>
              <a:rPr lang="en-CA" dirty="0" smtClean="0"/>
              <a:t>notes</a:t>
            </a:r>
            <a:r>
              <a:rPr lang="en-CA" dirty="0"/>
              <a:t>), </a:t>
            </a:r>
            <a:r>
              <a:rPr lang="en-CA" dirty="0" smtClean="0"/>
              <a:t>which </a:t>
            </a:r>
            <a:r>
              <a:rPr lang="en-CA" dirty="0"/>
              <a:t>thus has a </a:t>
            </a:r>
            <a:r>
              <a:rPr lang="en-CA" dirty="0" smtClean="0"/>
              <a:t>feature</a:t>
            </a:r>
            <a:br>
              <a:rPr lang="en-CA" dirty="0" smtClean="0"/>
            </a:br>
            <a:r>
              <a:rPr lang="en-CA" dirty="0" smtClean="0"/>
              <a:t>value </a:t>
            </a:r>
            <a:r>
              <a:rPr lang="en-CA" dirty="0"/>
              <a:t>of 0.423</a:t>
            </a:r>
          </a:p>
          <a:p>
            <a:pPr lvl="1"/>
            <a:endParaRPr lang="en-CA" dirty="0"/>
          </a:p>
          <a:p>
            <a:endParaRPr lang="en-CA" dirty="0" smtClean="0"/>
          </a:p>
          <a:p>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22</a:t>
            </a:fld>
            <a:endParaRPr lang="en-CA"/>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83" y="2767693"/>
            <a:ext cx="8926904" cy="1118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Chart 7"/>
          <p:cNvGraphicFramePr/>
          <p:nvPr>
            <p:extLst/>
          </p:nvPr>
        </p:nvGraphicFramePr>
        <p:xfrm>
          <a:off x="6624320" y="4064000"/>
          <a:ext cx="5046980" cy="2275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5755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When things get interesting . . .</a:t>
            </a:r>
            <a:endParaRPr lang="en-CA" dirty="0"/>
          </a:p>
        </p:txBody>
      </p:sp>
      <p:sp>
        <p:nvSpPr>
          <p:cNvPr id="3" name="Content Placeholder 2"/>
          <p:cNvSpPr>
            <a:spLocks noGrp="1"/>
          </p:cNvSpPr>
          <p:nvPr>
            <p:ph idx="1"/>
          </p:nvPr>
        </p:nvSpPr>
        <p:spPr/>
        <p:txBody>
          <a:bodyPr/>
          <a:lstStyle/>
          <a:p>
            <a:r>
              <a:rPr lang="en-CA" dirty="0" smtClean="0"/>
              <a:t>Comparing hundreds or thousands of features per piece, not just one or two</a:t>
            </a:r>
          </a:p>
          <a:p>
            <a:r>
              <a:rPr lang="en-CA" dirty="0" smtClean="0"/>
              <a:t>Looking for patterns among hundreds or thousands of pieces, not just a few</a:t>
            </a:r>
          </a:p>
          <a:p>
            <a:pPr lvl="1"/>
            <a:r>
              <a:rPr lang="en-CA" dirty="0" smtClean="0"/>
              <a:t>Especially if grouped </a:t>
            </a:r>
            <a:r>
              <a:rPr lang="en-CA" dirty="0"/>
              <a:t>in interesting </a:t>
            </a:r>
            <a:r>
              <a:rPr lang="en-CA" dirty="0" smtClean="0"/>
              <a:t>ways (like composer)</a:t>
            </a:r>
          </a:p>
          <a:p>
            <a:endParaRPr lang="en-CA" dirty="0"/>
          </a:p>
          <a:p>
            <a:r>
              <a:rPr lang="en-CA" dirty="0" smtClean="0"/>
              <a:t>Our jSymbolic software lets us do these things quickly and easily . . . </a:t>
            </a:r>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23</a:t>
            </a:fld>
            <a:endParaRPr lang="en-CA"/>
          </a:p>
        </p:txBody>
      </p:sp>
    </p:spTree>
    <p:extLst>
      <p:ext uri="{BB962C8B-B14F-4D97-AF65-F5344CB8AC3E}">
        <p14:creationId xmlns:p14="http://schemas.microsoft.com/office/powerpoint/2010/main" val="2193198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2"/>
          <p:cNvSpPr>
            <a:spLocks noGrp="1" noChangeArrowheads="1"/>
          </p:cNvSpPr>
          <p:nvPr>
            <p:ph type="title" idx="4294967295"/>
          </p:nvPr>
        </p:nvSpPr>
        <p:spPr/>
        <p:txBody>
          <a:bodyPr/>
          <a:lstStyle/>
          <a:p>
            <a:r>
              <a:rPr lang="en-US" sz="4000" dirty="0" smtClean="0"/>
              <a:t>jSymbolic: Feature types</a:t>
            </a:r>
            <a:endParaRPr lang="en-CA" sz="4000" dirty="0" smtClean="0"/>
          </a:p>
        </p:txBody>
      </p:sp>
      <p:sp>
        <p:nvSpPr>
          <p:cNvPr id="263170" name="Rectangle 3"/>
          <p:cNvSpPr>
            <a:spLocks noGrp="1" noChangeArrowheads="1"/>
          </p:cNvSpPr>
          <p:nvPr>
            <p:ph type="body" idx="4294967295"/>
          </p:nvPr>
        </p:nvSpPr>
        <p:spPr/>
        <p:txBody>
          <a:bodyPr>
            <a:normAutofit/>
          </a:bodyPr>
          <a:lstStyle/>
          <a:p>
            <a:pPr>
              <a:lnSpc>
                <a:spcPct val="80000"/>
              </a:lnSpc>
            </a:pPr>
            <a:r>
              <a:rPr lang="en-CA" sz="2400" dirty="0" smtClean="0"/>
              <a:t>Pitch statistics</a:t>
            </a:r>
          </a:p>
          <a:p>
            <a:pPr>
              <a:lnSpc>
                <a:spcPct val="80000"/>
              </a:lnSpc>
            </a:pPr>
            <a:r>
              <a:rPr lang="en-CA" sz="2400" dirty="0" smtClean="0"/>
              <a:t>Melody / horizontal intervals</a:t>
            </a:r>
          </a:p>
          <a:p>
            <a:pPr>
              <a:lnSpc>
                <a:spcPct val="80000"/>
              </a:lnSpc>
            </a:pPr>
            <a:r>
              <a:rPr lang="en-CA" sz="2400" dirty="0" smtClean="0"/>
              <a:t>Chords / vertical intervals</a:t>
            </a:r>
          </a:p>
          <a:p>
            <a:pPr>
              <a:lnSpc>
                <a:spcPct val="80000"/>
              </a:lnSpc>
            </a:pPr>
            <a:r>
              <a:rPr lang="en-CA" sz="2400" dirty="0" smtClean="0"/>
              <a:t>Texture</a:t>
            </a:r>
            <a:endParaRPr lang="en-CA" sz="2400" dirty="0"/>
          </a:p>
          <a:p>
            <a:pPr>
              <a:lnSpc>
                <a:spcPct val="80000"/>
              </a:lnSpc>
            </a:pPr>
            <a:r>
              <a:rPr lang="en-CA" sz="2400" dirty="0" smtClean="0"/>
              <a:t>Rhythm</a:t>
            </a:r>
            <a:endParaRPr lang="en-CA" sz="2400" dirty="0"/>
          </a:p>
          <a:p>
            <a:pPr>
              <a:lnSpc>
                <a:spcPct val="80000"/>
              </a:lnSpc>
            </a:pPr>
            <a:r>
              <a:rPr lang="en-CA" sz="2400" dirty="0" smtClean="0"/>
              <a:t>Instrumentation</a:t>
            </a:r>
            <a:endParaRPr lang="en-CA" sz="2400" dirty="0"/>
          </a:p>
          <a:p>
            <a:pPr>
              <a:lnSpc>
                <a:spcPct val="80000"/>
              </a:lnSpc>
            </a:pPr>
            <a:r>
              <a:rPr lang="en-CA" sz="2400" dirty="0" smtClean="0"/>
              <a:t>Dynamics</a:t>
            </a:r>
            <a:endParaRPr lang="en-CA" sz="2400" dirty="0"/>
          </a:p>
          <a:p>
            <a:pPr>
              <a:lnSpc>
                <a:spcPct val="80000"/>
              </a:lnSpc>
            </a:pPr>
            <a:endParaRPr lang="en-CA" sz="2400" dirty="0" smtClean="0"/>
          </a:p>
          <a:p>
            <a:pPr>
              <a:lnSpc>
                <a:spcPct val="80000"/>
              </a:lnSpc>
            </a:pPr>
            <a:endParaRPr lang="en-CA" sz="2400" dirty="0" smtClean="0"/>
          </a:p>
        </p:txBody>
      </p:sp>
      <p:sp>
        <p:nvSpPr>
          <p:cNvPr id="4" name="Slide Number Placeholder 3"/>
          <p:cNvSpPr>
            <a:spLocks noGrp="1"/>
          </p:cNvSpPr>
          <p:nvPr>
            <p:ph type="sldNum" sz="quarter" idx="12"/>
          </p:nvPr>
        </p:nvSpPr>
        <p:spPr>
          <a:xfrm>
            <a:off x="8610600" y="6356350"/>
            <a:ext cx="2743200" cy="365125"/>
          </a:xfrm>
        </p:spPr>
        <p:txBody>
          <a:bodyPr/>
          <a:lstStyle/>
          <a:p>
            <a:fld id="{400CCC76-D1E7-480F-898B-54E71E75B433}" type="slidenum">
              <a:rPr lang="en-CA" smtClean="0"/>
              <a:t>24</a:t>
            </a:fld>
            <a:endParaRPr lang="en-CA" dirty="0"/>
          </a:p>
        </p:txBody>
      </p:sp>
    </p:spTree>
    <p:extLst>
      <p:ext uri="{BB962C8B-B14F-4D97-AF65-F5344CB8AC3E}">
        <p14:creationId xmlns:p14="http://schemas.microsoft.com/office/powerpoint/2010/main" val="26259998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Number of features (jSymbolic 2.2)</a:t>
            </a:r>
          </a:p>
        </p:txBody>
      </p:sp>
      <p:sp>
        <p:nvSpPr>
          <p:cNvPr id="3" name="Content Placeholder 2"/>
          <p:cNvSpPr>
            <a:spLocks noGrp="1"/>
          </p:cNvSpPr>
          <p:nvPr>
            <p:ph idx="1"/>
          </p:nvPr>
        </p:nvSpPr>
        <p:spPr/>
        <p:txBody>
          <a:bodyPr/>
          <a:lstStyle/>
          <a:p>
            <a:r>
              <a:rPr lang="en-CA" dirty="0"/>
              <a:t>246 features are calculated per piece</a:t>
            </a:r>
          </a:p>
          <a:p>
            <a:r>
              <a:rPr lang="en-CA" dirty="0" smtClean="0"/>
              <a:t>1497 </a:t>
            </a:r>
            <a:r>
              <a:rPr lang="en-CA" dirty="0"/>
              <a:t>feature values per piece when multi-dimensional features are expanded</a:t>
            </a:r>
          </a:p>
          <a:p>
            <a:pPr lvl="1"/>
            <a:r>
              <a:rPr lang="en-CA" dirty="0"/>
              <a:t>801 of these </a:t>
            </a:r>
            <a:r>
              <a:rPr lang="en-CA" dirty="0" smtClean="0"/>
              <a:t>are “secure” (less sensitive to dataset encoding biases or inconsistencies)</a:t>
            </a:r>
            <a:endParaRPr lang="en-CA" dirty="0"/>
          </a:p>
          <a:p>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25</a:t>
            </a:fld>
            <a:endParaRPr lang="en-CA"/>
          </a:p>
        </p:txBody>
      </p:sp>
    </p:spTree>
    <p:extLst>
      <p:ext uri="{BB962C8B-B14F-4D97-AF65-F5344CB8AC3E}">
        <p14:creationId xmlns:p14="http://schemas.microsoft.com/office/powerpoint/2010/main" val="3082468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Machine learning: Josquin vs. La Rue</a:t>
            </a:r>
          </a:p>
        </p:txBody>
      </p:sp>
      <p:sp>
        <p:nvSpPr>
          <p:cNvPr id="3" name="Content Placeholder 2"/>
          <p:cNvSpPr>
            <a:spLocks noGrp="1"/>
          </p:cNvSpPr>
          <p:nvPr>
            <p:ph idx="1"/>
          </p:nvPr>
        </p:nvSpPr>
        <p:spPr/>
        <p:txBody>
          <a:bodyPr>
            <a:normAutofit/>
          </a:bodyPr>
          <a:lstStyle/>
          <a:p>
            <a:pPr>
              <a:lnSpc>
                <a:spcPct val="100000"/>
              </a:lnSpc>
            </a:pPr>
            <a:r>
              <a:rPr lang="en-CA" dirty="0" smtClean="0"/>
              <a:t>Used machine learning (SVMs) to train models that could distinguish between (classify) the secure duos of </a:t>
            </a:r>
            <a:r>
              <a:rPr lang="en-CA" dirty="0"/>
              <a:t>each composer</a:t>
            </a:r>
          </a:p>
          <a:p>
            <a:pPr>
              <a:lnSpc>
                <a:spcPct val="100000"/>
              </a:lnSpc>
            </a:pPr>
            <a:r>
              <a:rPr lang="en-CA" dirty="0" smtClean="0"/>
              <a:t>Trained </a:t>
            </a:r>
            <a:r>
              <a:rPr lang="en-CA" dirty="0"/>
              <a:t>on </a:t>
            </a:r>
            <a:r>
              <a:rPr lang="en-CA" b="1" dirty="0"/>
              <a:t>all</a:t>
            </a:r>
            <a:r>
              <a:rPr lang="en-CA" dirty="0"/>
              <a:t> the </a:t>
            </a:r>
            <a:r>
              <a:rPr lang="en-CA" dirty="0" smtClean="0"/>
              <a:t>(secure) jSymbolic 2.2 features from the </a:t>
            </a:r>
            <a:r>
              <a:rPr lang="en-CA" b="1" dirty="0" smtClean="0"/>
              <a:t>secure</a:t>
            </a:r>
            <a:r>
              <a:rPr lang="en-CA" dirty="0" smtClean="0"/>
              <a:t> La Rue and Josquin duos</a:t>
            </a:r>
            <a:endParaRPr lang="en-CA" dirty="0"/>
          </a:p>
          <a:p>
            <a:pPr lvl="1">
              <a:lnSpc>
                <a:spcPct val="100000"/>
              </a:lnSpc>
            </a:pPr>
            <a:r>
              <a:rPr lang="en-CA" dirty="0"/>
              <a:t>Without prejudging which </a:t>
            </a:r>
            <a:r>
              <a:rPr lang="en-CA" dirty="0" smtClean="0"/>
              <a:t>features are </a:t>
            </a:r>
            <a:r>
              <a:rPr lang="en-CA" dirty="0"/>
              <a:t>relevant</a:t>
            </a:r>
          </a:p>
          <a:p>
            <a:pPr lvl="1">
              <a:lnSpc>
                <a:spcPct val="100000"/>
              </a:lnSpc>
            </a:pPr>
            <a:r>
              <a:rPr lang="en-CA" dirty="0" smtClean="0"/>
              <a:t>Permits the system to discover potentially important patterns that we might not have thought to look for</a:t>
            </a:r>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26</a:t>
            </a:fld>
            <a:endParaRPr lang="en-CA"/>
          </a:p>
        </p:txBody>
      </p:sp>
    </p:spTree>
    <p:extLst>
      <p:ext uri="{BB962C8B-B14F-4D97-AF65-F5344CB8AC3E}">
        <p14:creationId xmlns:p14="http://schemas.microsoft.com/office/powerpoint/2010/main" val="3838088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Success rate for distinguishing composers</a:t>
            </a:r>
          </a:p>
        </p:txBody>
      </p:sp>
      <p:sp>
        <p:nvSpPr>
          <p:cNvPr id="3" name="Content Placeholder 2"/>
          <p:cNvSpPr>
            <a:spLocks noGrp="1"/>
          </p:cNvSpPr>
          <p:nvPr>
            <p:ph idx="1"/>
          </p:nvPr>
        </p:nvSpPr>
        <p:spPr/>
        <p:txBody>
          <a:bodyPr/>
          <a:lstStyle/>
          <a:p>
            <a:r>
              <a:rPr lang="en-CA" dirty="0"/>
              <a:t>The system was able to distinguish </a:t>
            </a:r>
            <a:r>
              <a:rPr lang="en-CA" dirty="0" smtClean="0"/>
              <a:t>between the secure </a:t>
            </a:r>
            <a:r>
              <a:rPr lang="en-CA" dirty="0" err="1"/>
              <a:t>Josquin</a:t>
            </a:r>
            <a:r>
              <a:rPr lang="en-CA" dirty="0"/>
              <a:t> duos and the secure La Rue </a:t>
            </a:r>
            <a:r>
              <a:rPr lang="en-CA" dirty="0" smtClean="0"/>
              <a:t>duos:</a:t>
            </a:r>
          </a:p>
          <a:p>
            <a:pPr lvl="1"/>
            <a:r>
              <a:rPr lang="en-CA" dirty="0" smtClean="0"/>
              <a:t>85.5% </a:t>
            </a:r>
            <a:r>
              <a:rPr lang="en-CA" dirty="0"/>
              <a:t>of the time</a:t>
            </a:r>
          </a:p>
          <a:p>
            <a:pPr lvl="1"/>
            <a:r>
              <a:rPr lang="en-CA" dirty="0" smtClean="0"/>
              <a:t>26 </a:t>
            </a:r>
            <a:r>
              <a:rPr lang="en-CA" dirty="0"/>
              <a:t>of the 33 secure Josquin duos identified </a:t>
            </a:r>
            <a:r>
              <a:rPr lang="en-CA" dirty="0" smtClean="0"/>
              <a:t>correctly</a:t>
            </a:r>
            <a:endParaRPr lang="en-CA" dirty="0"/>
          </a:p>
          <a:p>
            <a:pPr lvl="1"/>
            <a:r>
              <a:rPr lang="en-CA" dirty="0" smtClean="0"/>
              <a:t>39 </a:t>
            </a:r>
            <a:r>
              <a:rPr lang="en-CA" dirty="0"/>
              <a:t>of the </a:t>
            </a:r>
            <a:r>
              <a:rPr lang="en-CA" dirty="0" smtClean="0"/>
              <a:t>43 </a:t>
            </a:r>
            <a:r>
              <a:rPr lang="en-CA" dirty="0"/>
              <a:t>secure La Rue duos identified </a:t>
            </a:r>
            <a:r>
              <a:rPr lang="en-CA" dirty="0" smtClean="0"/>
              <a:t>correctly</a:t>
            </a:r>
          </a:p>
          <a:p>
            <a:r>
              <a:rPr lang="en-CA" dirty="0" smtClean="0"/>
              <a:t>Clearly there are indeed measurable stylistic differences in the music of the two composers</a:t>
            </a:r>
            <a:endParaRPr lang="en-CA" dirty="0"/>
          </a:p>
          <a:p>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27</a:t>
            </a:fld>
            <a:endParaRPr lang="en-CA"/>
          </a:p>
        </p:txBody>
      </p:sp>
    </p:spTree>
    <p:extLst>
      <p:ext uri="{BB962C8B-B14F-4D97-AF65-F5344CB8AC3E}">
        <p14:creationId xmlns:p14="http://schemas.microsoft.com/office/powerpoint/2010/main" val="20206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Which features best (individually) distinguished Josquin and La Rue?</a:t>
            </a:r>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28</a:t>
            </a:fld>
            <a:endParaRPr lang="en-CA"/>
          </a:p>
        </p:txBody>
      </p:sp>
      <p:graphicFrame>
        <p:nvGraphicFramePr>
          <p:cNvPr id="6" name="Table 5"/>
          <p:cNvGraphicFramePr>
            <a:graphicFrameLocks noGrp="1"/>
          </p:cNvGraphicFramePr>
          <p:nvPr>
            <p:extLst/>
          </p:nvPr>
        </p:nvGraphicFramePr>
        <p:xfrm>
          <a:off x="1358131" y="1897607"/>
          <a:ext cx="9475738" cy="4588446"/>
        </p:xfrm>
        <a:graphic>
          <a:graphicData uri="http://schemas.openxmlformats.org/drawingml/2006/table">
            <a:tbl>
              <a:tblPr firstRow="1" firstCol="1" bandRow="1"/>
              <a:tblGrid>
                <a:gridCol w="6038461">
                  <a:extLst>
                    <a:ext uri="{9D8B030D-6E8A-4147-A177-3AD203B41FA5}">
                      <a16:colId xmlns:a16="http://schemas.microsoft.com/office/drawing/2014/main" val="1778238303"/>
                    </a:ext>
                  </a:extLst>
                </a:gridCol>
                <a:gridCol w="3437277">
                  <a:extLst>
                    <a:ext uri="{9D8B030D-6E8A-4147-A177-3AD203B41FA5}">
                      <a16:colId xmlns:a16="http://schemas.microsoft.com/office/drawing/2014/main" val="1894818704"/>
                    </a:ext>
                  </a:extLst>
                </a:gridCol>
              </a:tblGrid>
              <a:tr h="330119">
                <a:tc>
                  <a:txBody>
                    <a:bodyPr/>
                    <a:lstStyle/>
                    <a:p>
                      <a:pPr>
                        <a:lnSpc>
                          <a:spcPct val="107000"/>
                        </a:lnSpc>
                        <a:spcAft>
                          <a:spcPts val="0"/>
                        </a:spcAft>
                      </a:pPr>
                      <a:r>
                        <a:rPr lang="en-CA" sz="1800" b="1">
                          <a:effectLst/>
                          <a:latin typeface="Book Antiqua" panose="02040602050305030304" pitchFamily="18" charset="0"/>
                          <a:ea typeface="Calibri" panose="020F0502020204030204" pitchFamily="34" charset="0"/>
                          <a:cs typeface="Times New Roman" panose="02020603050405020304" pitchFamily="18" charset="0"/>
                        </a:rPr>
                        <a:t>Feature</a:t>
                      </a:r>
                      <a:endParaRPr lang="en-CA" sz="1800">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800" b="1">
                          <a:effectLst/>
                          <a:latin typeface="Book Antiqua" panose="02040602050305030304" pitchFamily="18" charset="0"/>
                          <a:ea typeface="Calibri" panose="020F0502020204030204" pitchFamily="34" charset="0"/>
                          <a:cs typeface="Times New Roman" panose="02020603050405020304" pitchFamily="18" charset="0"/>
                        </a:rPr>
                        <a:t>Overall Pattern</a:t>
                      </a:r>
                      <a:endParaRPr lang="en-CA" sz="1800">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7934402"/>
                  </a:ext>
                </a:extLst>
              </a:tr>
              <a:tr h="330119">
                <a:tc>
                  <a:txBody>
                    <a:bodyPr/>
                    <a:lstStyle/>
                    <a:p>
                      <a:pPr>
                        <a:lnSpc>
                          <a:spcPct val="107000"/>
                        </a:lnSpc>
                        <a:spcAft>
                          <a:spcPts val="0"/>
                        </a:spcAft>
                      </a:pPr>
                      <a:r>
                        <a:rPr lang="en-CA" sz="1800" dirty="0">
                          <a:effectLst/>
                          <a:latin typeface="Book Antiqua" panose="02040602050305030304" pitchFamily="18" charset="0"/>
                          <a:ea typeface="Calibri" panose="020F0502020204030204" pitchFamily="34" charset="0"/>
                          <a:cs typeface="Times New Roman" panose="02020603050405020304" pitchFamily="18" charset="0"/>
                        </a:rPr>
                        <a:t>Relative Note Density of Highest Line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800" dirty="0">
                          <a:effectLst/>
                          <a:latin typeface="Book Antiqua" panose="02040602050305030304" pitchFamily="18" charset="0"/>
                          <a:ea typeface="Calibri" panose="020F0502020204030204" pitchFamily="34" charset="0"/>
                          <a:cs typeface="Times New Roman" panose="02020603050405020304" pitchFamily="18" charset="0"/>
                        </a:rPr>
                        <a:t>Much higher for Josquin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177669507"/>
                  </a:ext>
                </a:extLst>
              </a:tr>
              <a:tr h="330119">
                <a:tc>
                  <a:txBody>
                    <a:bodyPr/>
                    <a:lstStyle/>
                    <a:p>
                      <a:pPr>
                        <a:lnSpc>
                          <a:spcPct val="107000"/>
                        </a:lnSpc>
                        <a:spcAft>
                          <a:spcPts val="0"/>
                        </a:spcAft>
                      </a:pPr>
                      <a:r>
                        <a:rPr lang="en-CA" sz="1800">
                          <a:effectLst/>
                          <a:latin typeface="Book Antiqua" panose="02040602050305030304" pitchFamily="18" charset="0"/>
                          <a:ea typeface="Calibri" panose="020F0502020204030204" pitchFamily="34" charset="0"/>
                          <a:cs typeface="Times New Roman" panose="02020603050405020304" pitchFamily="18" charset="0"/>
                        </a:rPr>
                        <a:t>Prevalence of Very Long Rhythmic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800" dirty="0">
                          <a:effectLst/>
                          <a:latin typeface="Book Antiqua" panose="02040602050305030304" pitchFamily="18" charset="0"/>
                          <a:ea typeface="Calibri" panose="020F0502020204030204" pitchFamily="34" charset="0"/>
                          <a:cs typeface="Times New Roman" panose="02020603050405020304" pitchFamily="18" charset="0"/>
                        </a:rPr>
                        <a:t>Much higher for Josquin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89904680"/>
                  </a:ext>
                </a:extLst>
              </a:tr>
              <a:tr h="330119">
                <a:tc>
                  <a:txBody>
                    <a:bodyPr/>
                    <a:lstStyle/>
                    <a:p>
                      <a:pPr>
                        <a:lnSpc>
                          <a:spcPct val="107000"/>
                        </a:lnSpc>
                        <a:spcAft>
                          <a:spcPts val="0"/>
                        </a:spcAft>
                      </a:pPr>
                      <a:r>
                        <a:rPr lang="en-CA" sz="1800">
                          <a:effectLst/>
                          <a:latin typeface="Book Antiqua" panose="02040602050305030304" pitchFamily="18" charset="0"/>
                          <a:ea typeface="Calibri" panose="020F0502020204030204" pitchFamily="34" charset="0"/>
                          <a:cs typeface="Times New Roman" panose="02020603050405020304" pitchFamily="18" charset="0"/>
                        </a:rPr>
                        <a:t>Vertical Sevenths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800" dirty="0">
                          <a:effectLst/>
                          <a:latin typeface="Book Antiqua" panose="02040602050305030304" pitchFamily="18" charset="0"/>
                          <a:ea typeface="Calibri" panose="020F0502020204030204" pitchFamily="34" charset="0"/>
                          <a:cs typeface="Times New Roman" panose="02020603050405020304" pitchFamily="18" charset="0"/>
                        </a:rPr>
                        <a:t>Higher for 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82396630"/>
                  </a:ext>
                </a:extLst>
              </a:tr>
              <a:tr h="357667">
                <a:tc>
                  <a:txBody>
                    <a:bodyPr/>
                    <a:lstStyle/>
                    <a:p>
                      <a:pPr>
                        <a:lnSpc>
                          <a:spcPct val="107000"/>
                        </a:lnSpc>
                        <a:spcAft>
                          <a:spcPts val="0"/>
                        </a:spcAft>
                      </a:pPr>
                      <a:r>
                        <a:rPr lang="en-CA" sz="1800" dirty="0">
                          <a:effectLst/>
                          <a:latin typeface="Book Antiqua" panose="02040602050305030304" pitchFamily="18" charset="0"/>
                          <a:ea typeface="Calibri" panose="020F0502020204030204" pitchFamily="34" charset="0"/>
                          <a:cs typeface="Times New Roman" panose="02020603050405020304" pitchFamily="18" charset="0"/>
                        </a:rPr>
                        <a:t>Distance Between Two Most Common Vertical Intervals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800" dirty="0">
                          <a:effectLst/>
                          <a:latin typeface="Book Antiqua" panose="02040602050305030304" pitchFamily="18" charset="0"/>
                          <a:ea typeface="Calibri" panose="020F0502020204030204" pitchFamily="34" charset="0"/>
                          <a:cs typeface="Times New Roman" panose="02020603050405020304" pitchFamily="18" charset="0"/>
                        </a:rPr>
                        <a:t>Higher for 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07973893"/>
                  </a:ext>
                </a:extLst>
              </a:tr>
              <a:tr h="330119">
                <a:tc>
                  <a:txBody>
                    <a:bodyPr/>
                    <a:lstStyle/>
                    <a:p>
                      <a:pPr>
                        <a:lnSpc>
                          <a:spcPct val="107000"/>
                        </a:lnSpc>
                        <a:spcAft>
                          <a:spcPts val="0"/>
                        </a:spcAft>
                      </a:pPr>
                      <a:r>
                        <a:rPr lang="en-CA" sz="1800">
                          <a:effectLst/>
                          <a:latin typeface="Book Antiqua" panose="02040602050305030304" pitchFamily="18" charset="0"/>
                          <a:ea typeface="Calibri" panose="020F0502020204030204" pitchFamily="34" charset="0"/>
                          <a:cs typeface="Times New Roman" panose="02020603050405020304" pitchFamily="18" charset="0"/>
                        </a:rPr>
                        <a:t>Repeated Notes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800" dirty="0">
                          <a:effectLst/>
                          <a:latin typeface="Book Antiqua" panose="02040602050305030304" pitchFamily="18" charset="0"/>
                          <a:ea typeface="Calibri" panose="020F0502020204030204" pitchFamily="34" charset="0"/>
                          <a:cs typeface="Times New Roman" panose="02020603050405020304" pitchFamily="18" charset="0"/>
                        </a:rPr>
                        <a:t>Higher for 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68179524"/>
                  </a:ext>
                </a:extLst>
              </a:tr>
              <a:tr h="330119">
                <a:tc>
                  <a:txBody>
                    <a:bodyPr/>
                    <a:lstStyle/>
                    <a:p>
                      <a:pPr>
                        <a:lnSpc>
                          <a:spcPct val="107000"/>
                        </a:lnSpc>
                        <a:spcAft>
                          <a:spcPts val="0"/>
                        </a:spcAft>
                      </a:pPr>
                      <a:r>
                        <a:rPr lang="it-IT" sz="1800">
                          <a:effectLst/>
                          <a:latin typeface="Book Antiqua" panose="02040602050305030304" pitchFamily="18" charset="0"/>
                          <a:ea typeface="Calibri" panose="020F0502020204030204" pitchFamily="34" charset="0"/>
                          <a:cs typeface="Times New Roman" panose="02020603050405020304" pitchFamily="18" charset="0"/>
                        </a:rPr>
                        <a:t>Note Density per Quarter Note</a:t>
                      </a:r>
                      <a:endParaRPr lang="en-CA" sz="1800">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800">
                          <a:effectLst/>
                          <a:latin typeface="Book Antiqua" panose="02040602050305030304" pitchFamily="18" charset="0"/>
                          <a:ea typeface="Calibri" panose="020F0502020204030204" pitchFamily="34" charset="0"/>
                          <a:cs typeface="Times New Roman" panose="02020603050405020304" pitchFamily="18" charset="0"/>
                        </a:rPr>
                        <a:t>Somewhat higher for 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2862178"/>
                  </a:ext>
                </a:extLst>
              </a:tr>
              <a:tr h="330119">
                <a:tc>
                  <a:txBody>
                    <a:bodyPr/>
                    <a:lstStyle/>
                    <a:p>
                      <a:pPr>
                        <a:lnSpc>
                          <a:spcPct val="107000"/>
                        </a:lnSpc>
                        <a:spcAft>
                          <a:spcPts val="0"/>
                        </a:spcAft>
                      </a:pPr>
                      <a:r>
                        <a:rPr lang="en-CA" sz="1800">
                          <a:effectLst/>
                          <a:latin typeface="Book Antiqua" panose="02040602050305030304" pitchFamily="18" charset="0"/>
                          <a:ea typeface="Calibri" panose="020F0502020204030204" pitchFamily="34" charset="0"/>
                          <a:cs typeface="Times New Roman" panose="02020603050405020304" pitchFamily="18" charset="0"/>
                        </a:rPr>
                        <a:t>Number of Pitches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800">
                          <a:effectLst/>
                          <a:latin typeface="Book Antiqua" panose="02040602050305030304" pitchFamily="18" charset="0"/>
                          <a:ea typeface="Calibri" panose="020F0502020204030204" pitchFamily="34" charset="0"/>
                          <a:cs typeface="Times New Roman" panose="02020603050405020304" pitchFamily="18" charset="0"/>
                        </a:rPr>
                        <a:t>Somewhat higher for 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6570037"/>
                  </a:ext>
                </a:extLst>
              </a:tr>
              <a:tr h="363447">
                <a:tc>
                  <a:txBody>
                    <a:bodyPr/>
                    <a:lstStyle/>
                    <a:p>
                      <a:pPr>
                        <a:lnSpc>
                          <a:spcPct val="107000"/>
                        </a:lnSpc>
                        <a:spcAft>
                          <a:spcPts val="0"/>
                        </a:spcAft>
                      </a:pPr>
                      <a:r>
                        <a:rPr lang="en-CA" sz="1800">
                          <a:effectLst/>
                          <a:latin typeface="Book Antiqua" panose="02040602050305030304" pitchFamily="18" charset="0"/>
                          <a:ea typeface="Calibri" panose="020F0502020204030204" pitchFamily="34" charset="0"/>
                          <a:cs typeface="Times New Roman" panose="02020603050405020304" pitchFamily="18" charset="0"/>
                        </a:rPr>
                        <a:t>Prevalence of Most Common Pitch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800">
                          <a:effectLst/>
                          <a:latin typeface="Book Antiqua" panose="02040602050305030304" pitchFamily="18" charset="0"/>
                          <a:ea typeface="Calibri" panose="020F0502020204030204" pitchFamily="34" charset="0"/>
                          <a:cs typeface="Times New Roman" panose="02020603050405020304" pitchFamily="18" charset="0"/>
                        </a:rPr>
                        <a:t>Somewhat higher for Josquin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1177778"/>
                  </a:ext>
                </a:extLst>
              </a:tr>
              <a:tr h="330119">
                <a:tc>
                  <a:txBody>
                    <a:bodyPr/>
                    <a:lstStyle/>
                    <a:p>
                      <a:pPr>
                        <a:lnSpc>
                          <a:spcPct val="107000"/>
                        </a:lnSpc>
                        <a:spcAft>
                          <a:spcPts val="0"/>
                        </a:spcAft>
                      </a:pPr>
                      <a:r>
                        <a:rPr lang="en-CA" sz="1800">
                          <a:effectLst/>
                          <a:latin typeface="Book Antiqua" panose="02040602050305030304" pitchFamily="18" charset="0"/>
                          <a:ea typeface="Calibri" panose="020F0502020204030204" pitchFamily="34" charset="0"/>
                          <a:cs typeface="Times New Roman" panose="02020603050405020304" pitchFamily="18" charset="0"/>
                        </a:rPr>
                        <a:t>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800" dirty="0">
                          <a:effectLst/>
                          <a:latin typeface="Book Antiqua" panose="02040602050305030304" pitchFamily="18" charset="0"/>
                          <a:ea typeface="Calibri" panose="020F0502020204030204" pitchFamily="34" charset="0"/>
                          <a:cs typeface="Times New Roman" panose="02020603050405020304" pitchFamily="18" charset="0"/>
                        </a:rPr>
                        <a:t>Somewhat higher for 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276275"/>
                  </a:ext>
                </a:extLst>
              </a:tr>
              <a:tr h="330119">
                <a:tc>
                  <a:txBody>
                    <a:bodyPr/>
                    <a:lstStyle/>
                    <a:p>
                      <a:pPr>
                        <a:lnSpc>
                          <a:spcPct val="107000"/>
                        </a:lnSpc>
                        <a:spcAft>
                          <a:spcPts val="0"/>
                        </a:spcAft>
                      </a:pPr>
                      <a:r>
                        <a:rPr lang="en-CA" sz="1800">
                          <a:effectLst/>
                          <a:latin typeface="Book Antiqua" panose="02040602050305030304" pitchFamily="18" charset="0"/>
                          <a:ea typeface="Calibri" panose="020F0502020204030204" pitchFamily="34" charset="0"/>
                          <a:cs typeface="Times New Roman" panose="02020603050405020304" pitchFamily="18" charset="0"/>
                        </a:rPr>
                        <a:t>Partial Rests Fraction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800">
                          <a:effectLst/>
                          <a:latin typeface="Book Antiqua" panose="02040602050305030304" pitchFamily="18" charset="0"/>
                          <a:ea typeface="Calibri" panose="020F0502020204030204" pitchFamily="34" charset="0"/>
                          <a:cs typeface="Times New Roman" panose="02020603050405020304" pitchFamily="18" charset="0"/>
                        </a:rPr>
                        <a:t>Somewhat higher for 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3020834"/>
                  </a:ext>
                </a:extLst>
              </a:tr>
              <a:tr h="330119">
                <a:tc>
                  <a:txBody>
                    <a:bodyPr/>
                    <a:lstStyle/>
                    <a:p>
                      <a:pPr>
                        <a:lnSpc>
                          <a:spcPct val="107000"/>
                        </a:lnSpc>
                        <a:spcAft>
                          <a:spcPts val="0"/>
                        </a:spcAft>
                      </a:pPr>
                      <a:r>
                        <a:rPr lang="en-CA" sz="1800">
                          <a:effectLst/>
                          <a:latin typeface="Book Antiqua" panose="02040602050305030304" pitchFamily="18" charset="0"/>
                          <a:ea typeface="Calibri" panose="020F0502020204030204" pitchFamily="34" charset="0"/>
                          <a:cs typeface="Times New Roman" panose="02020603050405020304" pitchFamily="18" charset="0"/>
                        </a:rPr>
                        <a:t>Parallel Motion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800">
                          <a:effectLst/>
                          <a:latin typeface="Book Antiqua" panose="02040602050305030304" pitchFamily="18" charset="0"/>
                          <a:ea typeface="Calibri" panose="020F0502020204030204" pitchFamily="34" charset="0"/>
                          <a:cs typeface="Times New Roman" panose="02020603050405020304" pitchFamily="18" charset="0"/>
                        </a:rPr>
                        <a:t>Somewhat higher for 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3170547"/>
                  </a:ext>
                </a:extLst>
              </a:tr>
              <a:tr h="566142">
                <a:tc>
                  <a:txBody>
                    <a:bodyPr/>
                    <a:lstStyle/>
                    <a:p>
                      <a:pPr>
                        <a:lnSpc>
                          <a:spcPct val="107000"/>
                        </a:lnSpc>
                        <a:spcAft>
                          <a:spcPts val="0"/>
                        </a:spcAft>
                      </a:pPr>
                      <a:r>
                        <a:rPr lang="en-CA" sz="1800" dirty="0">
                          <a:effectLst/>
                          <a:latin typeface="Book Antiqua" panose="02040602050305030304" pitchFamily="18" charset="0"/>
                          <a:ea typeface="Calibri" panose="020F0502020204030204" pitchFamily="34" charset="0"/>
                          <a:cs typeface="Times New Roman" panose="02020603050405020304" pitchFamily="18" charset="0"/>
                        </a:rPr>
                        <a:t>Variability of Number of Simultaneous Pitch Classes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800" dirty="0">
                          <a:effectLst/>
                          <a:latin typeface="Book Antiqua" panose="02040602050305030304" pitchFamily="18" charset="0"/>
                          <a:ea typeface="Calibri" panose="020F0502020204030204" pitchFamily="34" charset="0"/>
                          <a:cs typeface="Times New Roman" panose="02020603050405020304" pitchFamily="18" charset="0"/>
                        </a:rPr>
                        <a:t>Slightly higher for 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7870168"/>
                  </a:ext>
                </a:extLst>
              </a:tr>
            </a:tbl>
          </a:graphicData>
        </a:graphic>
      </p:graphicFrame>
    </p:spTree>
    <p:extLst>
      <p:ext uri="{BB962C8B-B14F-4D97-AF65-F5344CB8AC3E}">
        <p14:creationId xmlns:p14="http://schemas.microsoft.com/office/powerpoint/2010/main" val="679827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 4: Three approaches to attribution</a:t>
            </a:r>
            <a:br>
              <a:rPr lang="en-CA" dirty="0"/>
            </a:br>
            <a:endParaRPr lang="en-CA" dirty="0"/>
          </a:p>
        </p:txBody>
      </p:sp>
      <p:sp>
        <p:nvSpPr>
          <p:cNvPr id="3" name="Content Placeholder 2"/>
          <p:cNvSpPr>
            <a:spLocks noGrp="1"/>
          </p:cNvSpPr>
          <p:nvPr>
            <p:ph idx="1"/>
          </p:nvPr>
        </p:nvSpPr>
        <p:spPr>
          <a:xfrm>
            <a:off x="386863" y="1066800"/>
            <a:ext cx="11459306" cy="5791200"/>
          </a:xfrm>
        </p:spPr>
        <p:txBody>
          <a:bodyPr>
            <a:normAutofit/>
          </a:bodyPr>
          <a:lstStyle/>
          <a:p>
            <a:pPr marL="0" indent="0">
              <a:buNone/>
            </a:pPr>
            <a:r>
              <a:rPr lang="en-CA" dirty="0"/>
              <a:t>Possibly by La Rue: </a:t>
            </a:r>
          </a:p>
          <a:p>
            <a:r>
              <a:rPr lang="en-CA" dirty="0"/>
              <a:t>The two-voice ‘Benedictus’ and ‘In nomine’ from </a:t>
            </a:r>
            <a:r>
              <a:rPr lang="en-CA" i="1" dirty="0" err="1"/>
              <a:t>Missa</a:t>
            </a:r>
            <a:r>
              <a:rPr lang="en-CA" dirty="0"/>
              <a:t> </a:t>
            </a:r>
            <a:r>
              <a:rPr lang="en-CA" i="1" dirty="0" err="1"/>
              <a:t>Tous</a:t>
            </a:r>
            <a:r>
              <a:rPr lang="en-CA" i="1" dirty="0"/>
              <a:t> les </a:t>
            </a:r>
            <a:r>
              <a:rPr lang="en-CA" i="1" dirty="0" err="1"/>
              <a:t>regretz</a:t>
            </a:r>
            <a:r>
              <a:rPr lang="en-CA" dirty="0"/>
              <a:t>. This Mass has two versions of the ‘Benedictus’ section of the Sanctus in different sources: a three-voice ‘Benedictus’ and these two shorter duos. There is some question as to whether these duos are by La Rue</a:t>
            </a:r>
          </a:p>
          <a:p>
            <a:pPr lvl="0"/>
            <a:r>
              <a:rPr lang="en-CA" i="1" dirty="0"/>
              <a:t>Le </a:t>
            </a:r>
            <a:r>
              <a:rPr lang="en-CA" i="1" dirty="0" err="1"/>
              <a:t>renvoye</a:t>
            </a:r>
            <a:r>
              <a:rPr lang="en-CA" i="1" dirty="0"/>
              <a:t> / </a:t>
            </a:r>
            <a:r>
              <a:rPr lang="en-CA" i="1" dirty="0" err="1"/>
              <a:t>Num</a:t>
            </a:r>
            <a:r>
              <a:rPr lang="en-CA" i="1" dirty="0"/>
              <a:t> </a:t>
            </a:r>
            <a:r>
              <a:rPr lang="en-CA" i="1" dirty="0" err="1"/>
              <a:t>stultem</a:t>
            </a:r>
            <a:r>
              <a:rPr lang="en-CA" i="1" dirty="0"/>
              <a:t> </a:t>
            </a:r>
            <a:r>
              <a:rPr lang="en-CA" i="1" dirty="0" err="1"/>
              <a:t>est</a:t>
            </a:r>
            <a:r>
              <a:rPr lang="en-CA" i="1" dirty="0"/>
              <a:t> mortem</a:t>
            </a:r>
            <a:r>
              <a:rPr lang="en-CA" dirty="0"/>
              <a:t>. This duo is found first with a French text in Vienna, </a:t>
            </a:r>
            <a:r>
              <a:rPr lang="en-CA" dirty="0" err="1"/>
              <a:t>Österreichische</a:t>
            </a:r>
            <a:r>
              <a:rPr lang="en-CA" dirty="0"/>
              <a:t> </a:t>
            </a:r>
            <a:r>
              <a:rPr lang="en-CA" dirty="0" err="1"/>
              <a:t>Nationalbibliothek</a:t>
            </a:r>
            <a:r>
              <a:rPr lang="en-CA" dirty="0"/>
              <a:t>, Mus. Hs. 18832/1-2 (</a:t>
            </a:r>
            <a:r>
              <a:rPr lang="en-CA" dirty="0" err="1"/>
              <a:t>VienNB</a:t>
            </a:r>
            <a:r>
              <a:rPr lang="en-CA" dirty="0"/>
              <a:t> Mus. 18832), a duo collection, without attribution; it is attributed to La Rue in the </a:t>
            </a:r>
            <a:r>
              <a:rPr lang="en-CA" dirty="0" err="1"/>
              <a:t>Montanus</a:t>
            </a:r>
            <a:r>
              <a:rPr lang="en-CA" dirty="0"/>
              <a:t> and </a:t>
            </a:r>
            <a:r>
              <a:rPr lang="en-CA" dirty="0" err="1"/>
              <a:t>Neuber</a:t>
            </a:r>
            <a:r>
              <a:rPr lang="en-CA" dirty="0"/>
              <a:t> duo collection of 1549, </a:t>
            </a:r>
            <a:r>
              <a:rPr lang="en-CA" i="1" dirty="0" err="1"/>
              <a:t>Diphona</a:t>
            </a:r>
            <a:r>
              <a:rPr lang="en-CA" i="1" dirty="0"/>
              <a:t> </a:t>
            </a:r>
            <a:r>
              <a:rPr lang="en-CA" i="1" dirty="0" err="1"/>
              <a:t>amoena</a:t>
            </a:r>
            <a:r>
              <a:rPr lang="en-CA" i="1" dirty="0"/>
              <a:t> et </a:t>
            </a:r>
            <a:r>
              <a:rPr lang="en-CA" i="1" dirty="0" err="1"/>
              <a:t>florida</a:t>
            </a:r>
            <a:r>
              <a:rPr lang="en-CA" i="1" dirty="0"/>
              <a:t>, </a:t>
            </a:r>
            <a:r>
              <a:rPr lang="en-CA" i="1" dirty="0" err="1"/>
              <a:t>selectore</a:t>
            </a:r>
            <a:r>
              <a:rPr lang="en-CA" i="1" dirty="0"/>
              <a:t> </a:t>
            </a:r>
            <a:r>
              <a:rPr lang="en-CA" i="1" dirty="0" err="1"/>
              <a:t>Erasmo</a:t>
            </a:r>
            <a:r>
              <a:rPr lang="en-CA" i="1" dirty="0"/>
              <a:t> </a:t>
            </a:r>
            <a:r>
              <a:rPr lang="en-CA" i="1" dirty="0" err="1"/>
              <a:t>Rotenbucher</a:t>
            </a:r>
            <a:r>
              <a:rPr lang="en-CA" i="1" dirty="0"/>
              <a:t> </a:t>
            </a:r>
            <a:r>
              <a:rPr lang="en-CA" dirty="0"/>
              <a:t>(RISM 1549</a:t>
            </a:r>
            <a:r>
              <a:rPr lang="en-CA" baseline="30000" dirty="0"/>
              <a:t>16</a:t>
            </a:r>
            <a:r>
              <a:rPr lang="en-CA" dirty="0"/>
              <a:t>), with a Latin text, </a:t>
            </a:r>
            <a:r>
              <a:rPr lang="en-CA" i="1" dirty="0" err="1"/>
              <a:t>Num</a:t>
            </a:r>
            <a:r>
              <a:rPr lang="en-CA" i="1" dirty="0"/>
              <a:t> </a:t>
            </a:r>
            <a:r>
              <a:rPr lang="en-CA" i="1" dirty="0" err="1"/>
              <a:t>stultem</a:t>
            </a:r>
            <a:r>
              <a:rPr lang="en-CA" i="1" dirty="0"/>
              <a:t> </a:t>
            </a:r>
            <a:r>
              <a:rPr lang="en-CA" i="1" dirty="0" err="1"/>
              <a:t>est</a:t>
            </a:r>
            <a:r>
              <a:rPr lang="en-CA" i="1" dirty="0"/>
              <a:t> mortem</a:t>
            </a:r>
            <a:r>
              <a:rPr lang="en-CA" dirty="0"/>
              <a:t>. </a:t>
            </a:r>
          </a:p>
          <a:p>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29</a:t>
            </a:fld>
            <a:endParaRPr lang="en-CA"/>
          </a:p>
        </p:txBody>
      </p:sp>
    </p:spTree>
    <p:extLst>
      <p:ext uri="{BB962C8B-B14F-4D97-AF65-F5344CB8AC3E}">
        <p14:creationId xmlns:p14="http://schemas.microsoft.com/office/powerpoint/2010/main" val="81852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095983"/>
            <a:ext cx="5157787" cy="616085"/>
          </a:xfrm>
        </p:spPr>
        <p:txBody>
          <a:bodyPr>
            <a:normAutofit/>
          </a:bodyPr>
          <a:lstStyle/>
          <a:p>
            <a:r>
              <a:rPr lang="en-CA" sz="3200" dirty="0"/>
              <a:t>Josquin </a:t>
            </a:r>
            <a:r>
              <a:rPr lang="en-CA" sz="3200" dirty="0" smtClean="0"/>
              <a:t>Des </a:t>
            </a:r>
            <a:r>
              <a:rPr lang="en-CA" sz="3200" dirty="0" err="1"/>
              <a:t>P</a:t>
            </a:r>
            <a:r>
              <a:rPr lang="en-CA" sz="3200" dirty="0" err="1" smtClean="0"/>
              <a:t>rez</a:t>
            </a:r>
            <a:endParaRPr lang="en-CA" sz="3200" dirty="0"/>
          </a:p>
        </p:txBody>
      </p:sp>
      <p:sp>
        <p:nvSpPr>
          <p:cNvPr id="4" name="Content Placeholder 3"/>
          <p:cNvSpPr>
            <a:spLocks noGrp="1"/>
          </p:cNvSpPr>
          <p:nvPr>
            <p:ph sz="half" idx="2"/>
          </p:nvPr>
        </p:nvSpPr>
        <p:spPr>
          <a:xfrm>
            <a:off x="979251" y="1887167"/>
            <a:ext cx="5018324" cy="1370357"/>
          </a:xfrm>
        </p:spPr>
        <p:txBody>
          <a:bodyPr>
            <a:normAutofit lnSpcReduction="10000"/>
          </a:bodyPr>
          <a:lstStyle/>
          <a:p>
            <a:r>
              <a:rPr lang="en-CA" dirty="0"/>
              <a:t>c. 1450-55 to 1521</a:t>
            </a:r>
          </a:p>
          <a:p>
            <a:r>
              <a:rPr lang="en-CA" dirty="0"/>
              <a:t>Varied career in France and Italy</a:t>
            </a:r>
          </a:p>
          <a:p>
            <a:pPr marL="0" indent="0">
              <a:buNone/>
            </a:pPr>
            <a:endParaRPr lang="en-CA" sz="1800" dirty="0"/>
          </a:p>
        </p:txBody>
      </p:sp>
      <p:sp>
        <p:nvSpPr>
          <p:cNvPr id="5" name="Text Placeholder 4"/>
          <p:cNvSpPr>
            <a:spLocks noGrp="1"/>
          </p:cNvSpPr>
          <p:nvPr>
            <p:ph type="body" sz="quarter" idx="3"/>
          </p:nvPr>
        </p:nvSpPr>
        <p:spPr>
          <a:xfrm>
            <a:off x="6172200" y="1095983"/>
            <a:ext cx="5183188" cy="616085"/>
          </a:xfrm>
        </p:spPr>
        <p:txBody>
          <a:bodyPr>
            <a:normAutofit/>
          </a:bodyPr>
          <a:lstStyle/>
          <a:p>
            <a:r>
              <a:rPr lang="en-CA" sz="3200" dirty="0"/>
              <a:t>Pierre de la Rue</a:t>
            </a:r>
          </a:p>
        </p:txBody>
      </p:sp>
      <p:sp>
        <p:nvSpPr>
          <p:cNvPr id="6" name="Content Placeholder 5"/>
          <p:cNvSpPr>
            <a:spLocks noGrp="1"/>
          </p:cNvSpPr>
          <p:nvPr>
            <p:ph sz="quarter" idx="4"/>
          </p:nvPr>
        </p:nvSpPr>
        <p:spPr>
          <a:xfrm>
            <a:off x="6108971" y="1887167"/>
            <a:ext cx="5246418" cy="1370357"/>
          </a:xfrm>
        </p:spPr>
        <p:txBody>
          <a:bodyPr>
            <a:normAutofit lnSpcReduction="10000"/>
          </a:bodyPr>
          <a:lstStyle/>
          <a:p>
            <a:r>
              <a:rPr lang="en-CA" dirty="0"/>
              <a:t>c. 1452 to 1518</a:t>
            </a:r>
          </a:p>
          <a:p>
            <a:r>
              <a:rPr lang="en-CA" dirty="0"/>
              <a:t>Hapsburg-Burgundian chapel, Low Countries and Spain</a:t>
            </a:r>
          </a:p>
        </p:txBody>
      </p:sp>
      <p:sp>
        <p:nvSpPr>
          <p:cNvPr id="7" name="Slide Number Placeholder 6"/>
          <p:cNvSpPr>
            <a:spLocks noGrp="1"/>
          </p:cNvSpPr>
          <p:nvPr>
            <p:ph type="sldNum" sz="quarter" idx="12"/>
          </p:nvPr>
        </p:nvSpPr>
        <p:spPr/>
        <p:txBody>
          <a:bodyPr/>
          <a:lstStyle/>
          <a:p>
            <a:fld id="{400CCC76-D1E7-480F-898B-54E71E75B433}" type="slidenum">
              <a:rPr lang="en-CA" smtClean="0"/>
              <a:t>3</a:t>
            </a:fld>
            <a:endParaRPr lang="en-CA"/>
          </a:p>
        </p:txBody>
      </p:sp>
      <p:sp>
        <p:nvSpPr>
          <p:cNvPr id="8" name="TextBox 7"/>
          <p:cNvSpPr txBox="1"/>
          <p:nvPr/>
        </p:nvSpPr>
        <p:spPr>
          <a:xfrm>
            <a:off x="732816" y="3215453"/>
            <a:ext cx="10779245" cy="2923877"/>
          </a:xfrm>
          <a:prstGeom prst="rect">
            <a:avLst/>
          </a:prstGeom>
          <a:noFill/>
        </p:spPr>
        <p:txBody>
          <a:bodyPr wrap="square" rtlCol="0">
            <a:spAutoFit/>
          </a:bodyPr>
          <a:lstStyle/>
          <a:p>
            <a:r>
              <a:rPr lang="en-CA" sz="2800" dirty="0"/>
              <a:t>Meconi, </a:t>
            </a:r>
            <a:r>
              <a:rPr lang="en-CA" sz="2800" i="1" dirty="0"/>
              <a:t>Grove</a:t>
            </a:r>
            <a:r>
              <a:rPr lang="en-CA" sz="2800" dirty="0"/>
              <a:t>: “Despite differences in style, La Rue’s music was probably most strongly influenced by that of </a:t>
            </a:r>
            <a:r>
              <a:rPr lang="en-CA" sz="2800" dirty="0" err="1"/>
              <a:t>Josquin</a:t>
            </a:r>
            <a:r>
              <a:rPr lang="en-CA" sz="2800" dirty="0"/>
              <a:t>. … There are curious parallels between the works of the two.”</a:t>
            </a:r>
          </a:p>
          <a:p>
            <a:endParaRPr lang="en-CA" sz="800" dirty="0"/>
          </a:p>
          <a:p>
            <a:r>
              <a:rPr lang="en-CA" sz="2800" dirty="0"/>
              <a:t>11 </a:t>
            </a:r>
            <a:r>
              <a:rPr lang="en-CA" sz="2800" dirty="0" smtClean="0"/>
              <a:t>conflicting </a:t>
            </a:r>
            <a:r>
              <a:rPr lang="en-CA" sz="2800" dirty="0"/>
              <a:t>attributions to the two composer in the NJE</a:t>
            </a:r>
          </a:p>
          <a:p>
            <a:endParaRPr lang="en-CA" sz="800" i="1" dirty="0"/>
          </a:p>
          <a:p>
            <a:r>
              <a:rPr lang="en-CA" sz="2800" dirty="0"/>
              <a:t>Even experts in the period cannot identify the composer for pieces they don’t know</a:t>
            </a:r>
          </a:p>
        </p:txBody>
      </p:sp>
      <p:sp>
        <p:nvSpPr>
          <p:cNvPr id="9" name="Title 1"/>
          <p:cNvSpPr>
            <a:spLocks noGrp="1"/>
          </p:cNvSpPr>
          <p:nvPr>
            <p:ph type="title"/>
          </p:nvPr>
        </p:nvSpPr>
        <p:spPr>
          <a:xfrm>
            <a:off x="838200" y="365125"/>
            <a:ext cx="10515600" cy="653037"/>
          </a:xfrm>
        </p:spPr>
        <p:txBody>
          <a:bodyPr>
            <a:normAutofit fontScale="90000"/>
          </a:bodyPr>
          <a:lstStyle/>
          <a:p>
            <a:r>
              <a:rPr lang="en-CA" dirty="0"/>
              <a:t>Difficult task! </a:t>
            </a:r>
          </a:p>
        </p:txBody>
      </p:sp>
    </p:spTree>
    <p:extLst>
      <p:ext uri="{BB962C8B-B14F-4D97-AF65-F5344CB8AC3E}">
        <p14:creationId xmlns:p14="http://schemas.microsoft.com/office/powerpoint/2010/main" val="2520655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Possibly by Josquin</a:t>
            </a:r>
          </a:p>
        </p:txBody>
      </p:sp>
      <p:sp>
        <p:nvSpPr>
          <p:cNvPr id="3" name="Content Placeholder 2"/>
          <p:cNvSpPr>
            <a:spLocks noGrp="1"/>
          </p:cNvSpPr>
          <p:nvPr>
            <p:ph idx="1"/>
          </p:nvPr>
        </p:nvSpPr>
        <p:spPr/>
        <p:txBody>
          <a:bodyPr/>
          <a:lstStyle/>
          <a:p>
            <a:r>
              <a:rPr lang="en-CA" dirty="0"/>
              <a:t>‘</a:t>
            </a:r>
            <a:r>
              <a:rPr lang="en-CA" dirty="0" err="1"/>
              <a:t>Crucifixus</a:t>
            </a:r>
            <a:r>
              <a:rPr lang="en-CA" dirty="0"/>
              <a:t>’ (not from any known Mass). This duo is found only in the duo collection containing </a:t>
            </a:r>
            <a:r>
              <a:rPr lang="en-CA" i="1" dirty="0"/>
              <a:t>Le </a:t>
            </a:r>
            <a:r>
              <a:rPr lang="en-CA" i="1" dirty="0" err="1"/>
              <a:t>renvoye</a:t>
            </a:r>
            <a:r>
              <a:rPr lang="en-CA" i="1" dirty="0"/>
              <a:t> / </a:t>
            </a:r>
            <a:r>
              <a:rPr lang="en-CA" i="1" dirty="0" err="1"/>
              <a:t>Num</a:t>
            </a:r>
            <a:r>
              <a:rPr lang="en-CA" i="1" dirty="0"/>
              <a:t> </a:t>
            </a:r>
            <a:r>
              <a:rPr lang="en-CA" i="1" dirty="0" err="1"/>
              <a:t>stultem</a:t>
            </a:r>
            <a:r>
              <a:rPr lang="en-CA" dirty="0"/>
              <a:t> (RISM 1549</a:t>
            </a:r>
            <a:r>
              <a:rPr lang="en-CA" baseline="30000" dirty="0"/>
              <a:t>16</a:t>
            </a:r>
            <a:r>
              <a:rPr lang="en-CA" dirty="0"/>
              <a:t>), where it is attributed to Josquin; both the </a:t>
            </a:r>
            <a:r>
              <a:rPr lang="en-CA" i="1" dirty="0"/>
              <a:t>New Josquin Edition </a:t>
            </a:r>
            <a:r>
              <a:rPr lang="en-CA" dirty="0"/>
              <a:t>and the Josquin Research Project reject it as a Josquin work</a:t>
            </a:r>
          </a:p>
        </p:txBody>
      </p:sp>
      <p:sp>
        <p:nvSpPr>
          <p:cNvPr id="4" name="Slide Number Placeholder 3"/>
          <p:cNvSpPr>
            <a:spLocks noGrp="1"/>
          </p:cNvSpPr>
          <p:nvPr>
            <p:ph type="sldNum" sz="quarter" idx="12"/>
          </p:nvPr>
        </p:nvSpPr>
        <p:spPr/>
        <p:txBody>
          <a:bodyPr/>
          <a:lstStyle/>
          <a:p>
            <a:fld id="{400CCC76-D1E7-480F-898B-54E71E75B433}" type="slidenum">
              <a:rPr lang="en-CA" smtClean="0"/>
              <a:t>30</a:t>
            </a:fld>
            <a:endParaRPr lang="en-CA"/>
          </a:p>
        </p:txBody>
      </p:sp>
    </p:spTree>
    <p:extLst>
      <p:ext uri="{BB962C8B-B14F-4D97-AF65-F5344CB8AC3E}">
        <p14:creationId xmlns:p14="http://schemas.microsoft.com/office/powerpoint/2010/main" val="200972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092" y="318232"/>
            <a:ext cx="10515600" cy="648123"/>
          </a:xfrm>
        </p:spPr>
        <p:txBody>
          <a:bodyPr>
            <a:normAutofit fontScale="90000"/>
          </a:bodyPr>
          <a:lstStyle/>
          <a:p>
            <a:r>
              <a:rPr lang="en-CA" dirty="0"/>
              <a:t>Comparison of the attribution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58485160"/>
              </p:ext>
            </p:extLst>
          </p:nvPr>
        </p:nvGraphicFramePr>
        <p:xfrm>
          <a:off x="603739" y="1348155"/>
          <a:ext cx="11075643" cy="5478909"/>
        </p:xfrm>
        <a:graphic>
          <a:graphicData uri="http://schemas.openxmlformats.org/drawingml/2006/table">
            <a:tbl>
              <a:tblPr firstRow="1" firstCol="1" bandRow="1"/>
              <a:tblGrid>
                <a:gridCol w="3015909">
                  <a:extLst>
                    <a:ext uri="{9D8B030D-6E8A-4147-A177-3AD203B41FA5}">
                      <a16:colId xmlns:a16="http://schemas.microsoft.com/office/drawing/2014/main" val="968807380"/>
                    </a:ext>
                  </a:extLst>
                </a:gridCol>
                <a:gridCol w="1816470">
                  <a:extLst>
                    <a:ext uri="{9D8B030D-6E8A-4147-A177-3AD203B41FA5}">
                      <a16:colId xmlns:a16="http://schemas.microsoft.com/office/drawing/2014/main" val="1694984666"/>
                    </a:ext>
                  </a:extLst>
                </a:gridCol>
                <a:gridCol w="2081088">
                  <a:extLst>
                    <a:ext uri="{9D8B030D-6E8A-4147-A177-3AD203B41FA5}">
                      <a16:colId xmlns:a16="http://schemas.microsoft.com/office/drawing/2014/main" val="1127563152"/>
                    </a:ext>
                  </a:extLst>
                </a:gridCol>
                <a:gridCol w="2081088">
                  <a:extLst>
                    <a:ext uri="{9D8B030D-6E8A-4147-A177-3AD203B41FA5}">
                      <a16:colId xmlns:a16="http://schemas.microsoft.com/office/drawing/2014/main" val="1738115169"/>
                    </a:ext>
                  </a:extLst>
                </a:gridCol>
                <a:gridCol w="2081088">
                  <a:extLst>
                    <a:ext uri="{9D8B030D-6E8A-4147-A177-3AD203B41FA5}">
                      <a16:colId xmlns:a16="http://schemas.microsoft.com/office/drawing/2014/main" val="506979786"/>
                    </a:ext>
                  </a:extLst>
                </a:gridCol>
              </a:tblGrid>
              <a:tr h="1141378">
                <a:tc>
                  <a:txBody>
                    <a:bodyPr/>
                    <a:lstStyle/>
                    <a:p>
                      <a:pPr>
                        <a:lnSpc>
                          <a:spcPct val="107000"/>
                        </a:lnSpc>
                        <a:spcAft>
                          <a:spcPts val="0"/>
                        </a:spcAft>
                      </a:pPr>
                      <a:r>
                        <a:rPr lang="en-CA" sz="2400" b="1" dirty="0">
                          <a:effectLst/>
                          <a:latin typeface="Book Antiqua" panose="02040602050305030304" pitchFamily="18" charset="0"/>
                          <a:ea typeface="Calibri" panose="020F0502020204030204" pitchFamily="34" charset="0"/>
                          <a:cs typeface="Times New Roman" panose="02020603050405020304" pitchFamily="18" charset="0"/>
                        </a:rPr>
                        <a:t>Duo Title</a:t>
                      </a:r>
                      <a:endParaRPr lang="en-CA" sz="2400" dirty="0">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b="1">
                          <a:effectLst/>
                          <a:latin typeface="Book Antiqua" panose="02040602050305030304" pitchFamily="18" charset="0"/>
                          <a:ea typeface="Calibri" panose="020F0502020204030204" pitchFamily="34" charset="0"/>
                          <a:cs typeface="Times New Roman" panose="02020603050405020304" pitchFamily="18" charset="0"/>
                        </a:rPr>
                        <a:t>Source</a:t>
                      </a:r>
                      <a:endParaRPr lang="en-CA" sz="2400">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0"/>
                        </a:spcAft>
                      </a:pPr>
                      <a:r>
                        <a:rPr lang="en-CA" sz="2400" b="1">
                          <a:effectLst/>
                          <a:latin typeface="Book Antiqua" panose="02040602050305030304" pitchFamily="18" charset="0"/>
                          <a:ea typeface="Calibri" panose="020F0502020204030204" pitchFamily="34" charset="0"/>
                          <a:cs typeface="Times New Roman" panose="02020603050405020304" pitchFamily="18" charset="0"/>
                        </a:rPr>
                        <a:t>Attribution</a:t>
                      </a:r>
                      <a:endParaRPr lang="en-CA" sz="2400">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b="1" dirty="0">
                          <a:effectLst/>
                          <a:latin typeface="Book Antiqua" panose="02040602050305030304" pitchFamily="18" charset="0"/>
                          <a:ea typeface="Calibri" panose="020F0502020204030204" pitchFamily="34" charset="0"/>
                          <a:cs typeface="Times New Roman" panose="02020603050405020304" pitchFamily="18" charset="0"/>
                        </a:rPr>
                        <a:t>Contrapuntal analysis</a:t>
                      </a:r>
                      <a:endParaRPr lang="en-CA" sz="2400" dirty="0">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b="1">
                          <a:effectLst/>
                          <a:latin typeface="Book Antiqua" panose="02040602050305030304" pitchFamily="18" charset="0"/>
                          <a:ea typeface="Calibri" panose="020F0502020204030204" pitchFamily="34" charset="0"/>
                          <a:cs typeface="Times New Roman" panose="02020603050405020304" pitchFamily="18" charset="0"/>
                        </a:rPr>
                        <a:t>Analysis of imitation</a:t>
                      </a:r>
                      <a:endParaRPr lang="en-CA" sz="2400">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b="1">
                          <a:effectLst/>
                          <a:latin typeface="Book Antiqua" panose="02040602050305030304" pitchFamily="18" charset="0"/>
                          <a:ea typeface="Calibri" panose="020F0502020204030204" pitchFamily="34" charset="0"/>
                          <a:cs typeface="Times New Roman" panose="02020603050405020304" pitchFamily="18" charset="0"/>
                        </a:rPr>
                        <a:t>Feature-based</a:t>
                      </a:r>
                      <a:endParaRPr lang="en-CA" sz="2400">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0"/>
                        </a:spcAft>
                      </a:pPr>
                      <a:r>
                        <a:rPr lang="en-CA" sz="2400" b="1">
                          <a:effectLst/>
                          <a:latin typeface="Book Antiqua" panose="02040602050305030304" pitchFamily="18" charset="0"/>
                          <a:ea typeface="Calibri" panose="020F0502020204030204" pitchFamily="34" charset="0"/>
                          <a:cs typeface="Times New Roman" panose="02020603050405020304" pitchFamily="18" charset="0"/>
                        </a:rPr>
                        <a:t> </a:t>
                      </a:r>
                      <a:endParaRPr lang="en-CA" sz="2400">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866457"/>
                  </a:ext>
                </a:extLst>
              </a:tr>
              <a:tr h="1141378">
                <a:tc>
                  <a:txBody>
                    <a:bodyPr/>
                    <a:lstStyle/>
                    <a:p>
                      <a:pPr>
                        <a:lnSpc>
                          <a:spcPct val="107000"/>
                        </a:lnSpc>
                        <a:spcAft>
                          <a:spcPts val="0"/>
                        </a:spcAft>
                      </a:pPr>
                      <a:r>
                        <a:rPr lang="fr-CA" sz="2400" i="1" dirty="0">
                          <a:effectLst/>
                          <a:latin typeface="Book Antiqua" panose="02040602050305030304" pitchFamily="18" charset="0"/>
                          <a:ea typeface="Calibri" panose="020F0502020204030204" pitchFamily="34" charset="0"/>
                          <a:cs typeface="Times New Roman" panose="02020603050405020304" pitchFamily="18" charset="0"/>
                        </a:rPr>
                        <a:t>Missa</a:t>
                      </a:r>
                      <a:r>
                        <a:rPr lang="fr-CA" sz="2400" dirty="0">
                          <a:effectLst/>
                          <a:latin typeface="Book Antiqua" panose="02040602050305030304" pitchFamily="18" charset="0"/>
                          <a:ea typeface="Calibri" panose="020F0502020204030204" pitchFamily="34" charset="0"/>
                          <a:cs typeface="Times New Roman" panose="02020603050405020304" pitchFamily="18" charset="0"/>
                        </a:rPr>
                        <a:t> </a:t>
                      </a:r>
                      <a:r>
                        <a:rPr lang="fr-CA" sz="2400" i="1" dirty="0">
                          <a:effectLst/>
                          <a:latin typeface="Book Antiqua" panose="02040602050305030304" pitchFamily="18" charset="0"/>
                          <a:ea typeface="Calibri" panose="020F0502020204030204" pitchFamily="34" charset="0"/>
                          <a:cs typeface="Times New Roman" panose="02020603050405020304" pitchFamily="18" charset="0"/>
                        </a:rPr>
                        <a:t>Tous les </a:t>
                      </a:r>
                      <a:r>
                        <a:rPr lang="fr-CA" sz="2400" i="1" dirty="0" err="1">
                          <a:effectLst/>
                          <a:latin typeface="Book Antiqua" panose="02040602050305030304" pitchFamily="18" charset="0"/>
                          <a:ea typeface="Calibri" panose="020F0502020204030204" pitchFamily="34" charset="0"/>
                          <a:cs typeface="Times New Roman" panose="02020603050405020304" pitchFamily="18" charset="0"/>
                        </a:rPr>
                        <a:t>regretz</a:t>
                      </a:r>
                      <a:r>
                        <a:rPr lang="fr-CA" sz="2400" dirty="0">
                          <a:effectLst/>
                          <a:latin typeface="Book Antiqua" panose="02040602050305030304" pitchFamily="18" charset="0"/>
                          <a:ea typeface="Calibri" panose="020F0502020204030204" pitchFamily="34" charset="0"/>
                          <a:cs typeface="Times New Roman" panose="02020603050405020304" pitchFamily="18" charset="0"/>
                        </a:rPr>
                        <a:t> (‘Benedictus’)</a:t>
                      </a:r>
                      <a:endParaRPr lang="en-CA" sz="2400" dirty="0">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dirty="0">
                          <a:effectLst/>
                          <a:latin typeface="Book Antiqua" panose="02040602050305030304" pitchFamily="18" charset="0"/>
                          <a:ea typeface="Calibri" panose="020F0502020204030204" pitchFamily="34" charset="0"/>
                          <a:cs typeface="Times New Roman" panose="02020603050405020304" pitchFamily="18" charset="0"/>
                        </a:rPr>
                        <a:t>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a:effectLst/>
                          <a:latin typeface="Book Antiqua" panose="02040602050305030304" pitchFamily="18" charset="0"/>
                          <a:ea typeface="Calibri" panose="020F0502020204030204" pitchFamily="34" charset="0"/>
                          <a:cs typeface="Times New Roman" panose="02020603050405020304" pitchFamily="18" charset="0"/>
                        </a:rPr>
                        <a:t>La Rue (medium confidence)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i="1" dirty="0">
                          <a:effectLst/>
                          <a:latin typeface="Book Antiqua" panose="02040602050305030304" pitchFamily="18" charset="0"/>
                          <a:ea typeface="Calibri" panose="020F0502020204030204" pitchFamily="34" charset="0"/>
                          <a:cs typeface="Times New Roman" panose="02020603050405020304" pitchFamily="18" charset="0"/>
                        </a:rPr>
                        <a:t>Inconclusive</a:t>
                      </a:r>
                      <a:endParaRPr lang="en-CA" sz="2400" dirty="0">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dirty="0">
                          <a:effectLst/>
                          <a:latin typeface="Book Antiqua" panose="02040602050305030304" pitchFamily="18" charset="0"/>
                          <a:ea typeface="Calibri" panose="020F0502020204030204" pitchFamily="34" charset="0"/>
                          <a:cs typeface="Times New Roman" panose="02020603050405020304" pitchFamily="18" charset="0"/>
                        </a:rPr>
                        <a:t>Josquin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946331604"/>
                  </a:ext>
                </a:extLst>
              </a:tr>
              <a:tr h="1141378">
                <a:tc>
                  <a:txBody>
                    <a:bodyPr/>
                    <a:lstStyle/>
                    <a:p>
                      <a:pPr>
                        <a:lnSpc>
                          <a:spcPct val="107000"/>
                        </a:lnSpc>
                        <a:spcAft>
                          <a:spcPts val="0"/>
                        </a:spcAft>
                      </a:pPr>
                      <a:r>
                        <a:rPr lang="fr-CA" sz="2400" i="1" dirty="0">
                          <a:effectLst/>
                          <a:latin typeface="Book Antiqua" panose="02040602050305030304" pitchFamily="18" charset="0"/>
                          <a:ea typeface="Calibri" panose="020F0502020204030204" pitchFamily="34" charset="0"/>
                          <a:cs typeface="Times New Roman" panose="02020603050405020304" pitchFamily="18" charset="0"/>
                        </a:rPr>
                        <a:t>Missa Tous les </a:t>
                      </a:r>
                      <a:r>
                        <a:rPr lang="fr-CA" sz="2400" i="1" dirty="0" err="1">
                          <a:effectLst/>
                          <a:latin typeface="Book Antiqua" panose="02040602050305030304" pitchFamily="18" charset="0"/>
                          <a:ea typeface="Calibri" panose="020F0502020204030204" pitchFamily="34" charset="0"/>
                          <a:cs typeface="Times New Roman" panose="02020603050405020304" pitchFamily="18" charset="0"/>
                        </a:rPr>
                        <a:t>regretz</a:t>
                      </a:r>
                      <a:r>
                        <a:rPr lang="fr-CA" sz="2400" dirty="0">
                          <a:effectLst/>
                          <a:latin typeface="Book Antiqua" panose="02040602050305030304" pitchFamily="18" charset="0"/>
                          <a:ea typeface="Calibri" panose="020F0502020204030204" pitchFamily="34" charset="0"/>
                          <a:cs typeface="Times New Roman" panose="02020603050405020304" pitchFamily="18" charset="0"/>
                        </a:rPr>
                        <a:t> (‘In nomine’)</a:t>
                      </a:r>
                      <a:endParaRPr lang="en-CA" sz="2400" dirty="0">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dirty="0">
                          <a:effectLst/>
                          <a:latin typeface="Book Antiqua" panose="02040602050305030304" pitchFamily="18" charset="0"/>
                          <a:ea typeface="Calibri" panose="020F0502020204030204" pitchFamily="34" charset="0"/>
                          <a:cs typeface="Times New Roman" panose="02020603050405020304" pitchFamily="18" charset="0"/>
                        </a:rPr>
                        <a:t>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dirty="0">
                          <a:effectLst/>
                          <a:latin typeface="Book Antiqua" panose="02040602050305030304" pitchFamily="18" charset="0"/>
                          <a:ea typeface="Calibri" panose="020F0502020204030204" pitchFamily="34" charset="0"/>
                          <a:cs typeface="Times New Roman" panose="02020603050405020304" pitchFamily="18" charset="0"/>
                        </a:rPr>
                        <a:t>La Rue (medium confidence)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i="1">
                          <a:effectLst/>
                          <a:latin typeface="Book Antiqua" panose="02040602050305030304" pitchFamily="18" charset="0"/>
                          <a:ea typeface="Calibri" panose="020F0502020204030204" pitchFamily="34" charset="0"/>
                          <a:cs typeface="Times New Roman" panose="02020603050405020304" pitchFamily="18" charset="0"/>
                        </a:rPr>
                        <a:t>Inconclusive</a:t>
                      </a:r>
                      <a:endParaRPr lang="en-CA" sz="2400">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dirty="0">
                          <a:effectLst/>
                          <a:latin typeface="Book Antiqua" panose="02040602050305030304" pitchFamily="18" charset="0"/>
                          <a:ea typeface="Calibri" panose="020F0502020204030204" pitchFamily="34" charset="0"/>
                          <a:cs typeface="Times New Roman" panose="02020603050405020304" pitchFamily="18" charset="0"/>
                        </a:rPr>
                        <a:t>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5608613"/>
                  </a:ext>
                </a:extLst>
              </a:tr>
              <a:tr h="1141378">
                <a:tc>
                  <a:txBody>
                    <a:bodyPr/>
                    <a:lstStyle/>
                    <a:p>
                      <a:pPr>
                        <a:lnSpc>
                          <a:spcPct val="107000"/>
                        </a:lnSpc>
                        <a:spcAft>
                          <a:spcPts val="0"/>
                        </a:spcAft>
                      </a:pPr>
                      <a:r>
                        <a:rPr lang="en-CA" sz="2400" i="1" dirty="0">
                          <a:effectLst/>
                          <a:latin typeface="Book Antiqua" panose="02040602050305030304" pitchFamily="18" charset="0"/>
                          <a:ea typeface="Calibri" panose="020F0502020204030204" pitchFamily="34" charset="0"/>
                          <a:cs typeface="Times New Roman" panose="02020603050405020304" pitchFamily="18" charset="0"/>
                        </a:rPr>
                        <a:t>Le </a:t>
                      </a:r>
                      <a:r>
                        <a:rPr lang="en-CA" sz="2400" i="1" dirty="0" err="1">
                          <a:effectLst/>
                          <a:latin typeface="Book Antiqua" panose="02040602050305030304" pitchFamily="18" charset="0"/>
                          <a:ea typeface="Calibri" panose="020F0502020204030204" pitchFamily="34" charset="0"/>
                          <a:cs typeface="Times New Roman" panose="02020603050405020304" pitchFamily="18" charset="0"/>
                        </a:rPr>
                        <a:t>renvoye</a:t>
                      </a:r>
                      <a:r>
                        <a:rPr lang="en-CA" sz="2400" i="1" dirty="0">
                          <a:effectLst/>
                          <a:latin typeface="Book Antiqua" panose="02040602050305030304" pitchFamily="18" charset="0"/>
                          <a:ea typeface="Calibri" panose="020F0502020204030204" pitchFamily="34" charset="0"/>
                          <a:cs typeface="Times New Roman" panose="02020603050405020304" pitchFamily="18" charset="0"/>
                        </a:rPr>
                        <a:t> / </a:t>
                      </a:r>
                      <a:r>
                        <a:rPr lang="en-CA" sz="2400" i="1" dirty="0" err="1">
                          <a:effectLst/>
                          <a:latin typeface="Book Antiqua" panose="02040602050305030304" pitchFamily="18" charset="0"/>
                          <a:ea typeface="Calibri" panose="020F0502020204030204" pitchFamily="34" charset="0"/>
                          <a:cs typeface="Times New Roman" panose="02020603050405020304" pitchFamily="18" charset="0"/>
                        </a:rPr>
                        <a:t>Num</a:t>
                      </a:r>
                      <a:r>
                        <a:rPr lang="en-CA" sz="2400" i="1" dirty="0">
                          <a:effectLst/>
                          <a:latin typeface="Book Antiqua" panose="02040602050305030304" pitchFamily="18" charset="0"/>
                          <a:ea typeface="Calibri" panose="020F0502020204030204" pitchFamily="34" charset="0"/>
                          <a:cs typeface="Times New Roman" panose="02020603050405020304" pitchFamily="18" charset="0"/>
                        </a:rPr>
                        <a:t> </a:t>
                      </a:r>
                      <a:r>
                        <a:rPr lang="en-CA" sz="2400" i="1" dirty="0" err="1">
                          <a:effectLst/>
                          <a:latin typeface="Book Antiqua" panose="02040602050305030304" pitchFamily="18" charset="0"/>
                          <a:ea typeface="Calibri" panose="020F0502020204030204" pitchFamily="34" charset="0"/>
                          <a:cs typeface="Times New Roman" panose="02020603050405020304" pitchFamily="18" charset="0"/>
                        </a:rPr>
                        <a:t>stultem</a:t>
                      </a:r>
                      <a:endParaRPr lang="en-CA" sz="2400" dirty="0">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dirty="0">
                          <a:effectLst/>
                          <a:latin typeface="Book Antiqua" panose="02040602050305030304" pitchFamily="18" charset="0"/>
                          <a:ea typeface="Calibri" panose="020F0502020204030204" pitchFamily="34" charset="0"/>
                          <a:cs typeface="Times New Roman" panose="02020603050405020304" pitchFamily="18" charset="0"/>
                        </a:rPr>
                        <a:t>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dirty="0">
                          <a:effectLst/>
                          <a:latin typeface="Book Antiqua" panose="02040602050305030304" pitchFamily="18" charset="0"/>
                          <a:ea typeface="Calibri" panose="020F0502020204030204" pitchFamily="34" charset="0"/>
                          <a:cs typeface="Times New Roman" panose="02020603050405020304" pitchFamily="18" charset="0"/>
                        </a:rPr>
                        <a:t>Josquin (medium confidence)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dirty="0">
                          <a:effectLst/>
                          <a:latin typeface="Book Antiqua" panose="02040602050305030304" pitchFamily="18" charset="0"/>
                          <a:ea typeface="Calibri" panose="020F0502020204030204" pitchFamily="34" charset="0"/>
                          <a:cs typeface="Times New Roman" panose="02020603050405020304" pitchFamily="18" charset="0"/>
                        </a:rPr>
                        <a:t>La Rue (high confidence)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nSpc>
                          <a:spcPct val="107000"/>
                        </a:lnSpc>
                        <a:spcAft>
                          <a:spcPts val="0"/>
                        </a:spcAft>
                      </a:pPr>
                      <a:r>
                        <a:rPr lang="en-CA" sz="2400" dirty="0">
                          <a:effectLst/>
                          <a:latin typeface="Book Antiqua" panose="02040602050305030304" pitchFamily="18" charset="0"/>
                          <a:ea typeface="Calibri" panose="020F0502020204030204" pitchFamily="34" charset="0"/>
                          <a:cs typeface="Times New Roman" panose="02020603050405020304" pitchFamily="18" charset="0"/>
                        </a:rPr>
                        <a:t>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96496630"/>
                  </a:ext>
                </a:extLst>
              </a:tr>
              <a:tr h="760917">
                <a:tc>
                  <a:txBody>
                    <a:bodyPr/>
                    <a:lstStyle/>
                    <a:p>
                      <a:pPr>
                        <a:lnSpc>
                          <a:spcPct val="107000"/>
                        </a:lnSpc>
                        <a:spcAft>
                          <a:spcPts val="0"/>
                        </a:spcAft>
                      </a:pPr>
                      <a:r>
                        <a:rPr lang="en-CA" sz="2400">
                          <a:effectLst/>
                          <a:latin typeface="Book Antiqua" panose="02040602050305030304" pitchFamily="18" charset="0"/>
                          <a:ea typeface="Calibri" panose="020F0502020204030204" pitchFamily="34" charset="0"/>
                          <a:cs typeface="Times New Roman" panose="02020603050405020304" pitchFamily="18" charset="0"/>
                        </a:rPr>
                        <a:t>‘Crucifixus’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a:effectLst/>
                          <a:latin typeface="Book Antiqua" panose="02040602050305030304" pitchFamily="18" charset="0"/>
                          <a:ea typeface="Calibri" panose="020F0502020204030204" pitchFamily="34" charset="0"/>
                          <a:cs typeface="Times New Roman" panose="02020603050405020304" pitchFamily="18" charset="0"/>
                        </a:rPr>
                        <a:t>Josquin?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2400" dirty="0">
                          <a:effectLst/>
                          <a:latin typeface="Book Antiqua" panose="02040602050305030304" pitchFamily="18" charset="0"/>
                          <a:ea typeface="Calibri" panose="020F0502020204030204" pitchFamily="34" charset="0"/>
                          <a:cs typeface="Times New Roman" panose="02020603050405020304" pitchFamily="18" charset="0"/>
                        </a:rPr>
                        <a:t>La Rue (low confidence)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nSpc>
                          <a:spcPct val="107000"/>
                        </a:lnSpc>
                        <a:spcAft>
                          <a:spcPts val="0"/>
                        </a:spcAft>
                      </a:pPr>
                      <a:r>
                        <a:rPr lang="en-CA" sz="2400" dirty="0">
                          <a:effectLst/>
                          <a:latin typeface="Book Antiqua" panose="02040602050305030304" pitchFamily="18" charset="0"/>
                          <a:ea typeface="Calibri" panose="020F0502020204030204" pitchFamily="34" charset="0"/>
                          <a:cs typeface="Times New Roman" panose="02020603050405020304" pitchFamily="18" charset="0"/>
                        </a:rPr>
                        <a:t>La Rue (high confidence)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nSpc>
                          <a:spcPct val="107000"/>
                        </a:lnSpc>
                        <a:spcAft>
                          <a:spcPts val="0"/>
                        </a:spcAft>
                      </a:pPr>
                      <a:r>
                        <a:rPr lang="en-CA" sz="2400" dirty="0">
                          <a:effectLst/>
                          <a:latin typeface="Book Antiqua" panose="02040602050305030304" pitchFamily="18" charset="0"/>
                          <a:ea typeface="Calibri" panose="020F0502020204030204" pitchFamily="34" charset="0"/>
                          <a:cs typeface="Times New Roman" panose="02020603050405020304" pitchFamily="18" charset="0"/>
                        </a:rPr>
                        <a:t>La 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033682839"/>
                  </a:ext>
                </a:extLst>
              </a:tr>
            </a:tbl>
          </a:graphicData>
        </a:graphic>
      </p:graphicFrame>
      <p:sp>
        <p:nvSpPr>
          <p:cNvPr id="4" name="Slide Number Placeholder 3"/>
          <p:cNvSpPr>
            <a:spLocks noGrp="1"/>
          </p:cNvSpPr>
          <p:nvPr>
            <p:ph type="sldNum" sz="quarter" idx="12"/>
          </p:nvPr>
        </p:nvSpPr>
        <p:spPr>
          <a:xfrm>
            <a:off x="8657492" y="6309457"/>
            <a:ext cx="2743200" cy="365125"/>
          </a:xfrm>
        </p:spPr>
        <p:txBody>
          <a:bodyPr/>
          <a:lstStyle/>
          <a:p>
            <a:fld id="{400CCC76-D1E7-480F-898B-54E71E75B433}" type="slidenum">
              <a:rPr lang="en-CA" smtClean="0"/>
              <a:t>31</a:t>
            </a:fld>
            <a:endParaRPr lang="en-CA"/>
          </a:p>
        </p:txBody>
      </p:sp>
    </p:spTree>
    <p:extLst>
      <p:ext uri="{BB962C8B-B14F-4D97-AF65-F5344CB8AC3E}">
        <p14:creationId xmlns:p14="http://schemas.microsoft.com/office/powerpoint/2010/main" val="2514172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8254"/>
          </a:xfrm>
        </p:spPr>
        <p:txBody>
          <a:bodyPr>
            <a:normAutofit fontScale="90000"/>
          </a:bodyPr>
          <a:lstStyle/>
          <a:p>
            <a:r>
              <a:rPr lang="en-CA" dirty="0" smtClean="0"/>
              <a:t>Conclusions </a:t>
            </a:r>
            <a:endParaRPr lang="en-CA" dirty="0"/>
          </a:p>
        </p:txBody>
      </p:sp>
      <p:sp>
        <p:nvSpPr>
          <p:cNvPr id="3" name="Content Placeholder 2"/>
          <p:cNvSpPr>
            <a:spLocks noGrp="1"/>
          </p:cNvSpPr>
          <p:nvPr>
            <p:ph idx="1"/>
          </p:nvPr>
        </p:nvSpPr>
        <p:spPr>
          <a:xfrm>
            <a:off x="581571" y="893380"/>
            <a:ext cx="11172497" cy="5577489"/>
          </a:xfrm>
        </p:spPr>
        <p:txBody>
          <a:bodyPr>
            <a:normAutofit lnSpcReduction="10000"/>
          </a:bodyPr>
          <a:lstStyle/>
          <a:p>
            <a:r>
              <a:rPr lang="en-CA" dirty="0" smtClean="0"/>
              <a:t>Part 1: Vertical intervals and contrapuntal 3-grams</a:t>
            </a:r>
          </a:p>
          <a:p>
            <a:pPr lvl="1"/>
            <a:r>
              <a:rPr lang="en-CA" dirty="0"/>
              <a:t>La Rue fingerprint</a:t>
            </a:r>
          </a:p>
          <a:p>
            <a:pPr lvl="1"/>
            <a:r>
              <a:rPr lang="en-CA" dirty="0" smtClean="0"/>
              <a:t>La </a:t>
            </a:r>
            <a:r>
              <a:rPr lang="en-CA" dirty="0" smtClean="0"/>
              <a:t>Rue uses more dissonance </a:t>
            </a:r>
            <a:r>
              <a:rPr lang="en-CA" dirty="0" smtClean="0"/>
              <a:t>(especially 7ths)</a:t>
            </a:r>
          </a:p>
          <a:p>
            <a:pPr lvl="1"/>
            <a:r>
              <a:rPr lang="en-CA" dirty="0" smtClean="0"/>
              <a:t>Josquin has more voice crossing</a:t>
            </a:r>
            <a:endParaRPr lang="en-CA" dirty="0" smtClean="0"/>
          </a:p>
          <a:p>
            <a:pPr lvl="1"/>
            <a:r>
              <a:rPr lang="en-CA" dirty="0" smtClean="0"/>
              <a:t>Josquin </a:t>
            </a:r>
            <a:r>
              <a:rPr lang="en-CA" dirty="0" smtClean="0"/>
              <a:t>has a more limited </a:t>
            </a:r>
            <a:r>
              <a:rPr lang="en-CA" dirty="0" smtClean="0"/>
              <a:t>contrapuntal vocabulary</a:t>
            </a:r>
            <a:endParaRPr lang="en-CA" dirty="0" smtClean="0"/>
          </a:p>
          <a:p>
            <a:r>
              <a:rPr lang="en-CA" dirty="0" smtClean="0"/>
              <a:t>Part 2: Measuring imitation</a:t>
            </a:r>
          </a:p>
          <a:p>
            <a:pPr lvl="1"/>
            <a:r>
              <a:rPr lang="en-CA" dirty="0" smtClean="0"/>
              <a:t>Josquin has more </a:t>
            </a:r>
            <a:r>
              <a:rPr lang="en-CA" dirty="0" err="1" smtClean="0"/>
              <a:t>more</a:t>
            </a:r>
            <a:r>
              <a:rPr lang="en-CA" dirty="0" smtClean="0"/>
              <a:t> “sub-imitations” in the canonic duos</a:t>
            </a:r>
          </a:p>
          <a:p>
            <a:pPr lvl="1"/>
            <a:r>
              <a:rPr lang="en-CA" dirty="0" smtClean="0"/>
              <a:t>La Rue has much more imitation at long odd-numbered time intervals (in semiminims (half notes)</a:t>
            </a:r>
          </a:p>
          <a:p>
            <a:r>
              <a:rPr lang="en-CA" dirty="0" smtClean="0"/>
              <a:t>Part 3: Feature extraction and Machine </a:t>
            </a:r>
            <a:r>
              <a:rPr lang="en-CA" dirty="0" smtClean="0"/>
              <a:t>Learning</a:t>
            </a:r>
          </a:p>
          <a:p>
            <a:pPr lvl="1"/>
            <a:r>
              <a:rPr lang="en-CA" dirty="0" smtClean="0"/>
              <a:t>Distinguishes the composer of 86% correctly</a:t>
            </a:r>
          </a:p>
          <a:p>
            <a:pPr lvl="1"/>
            <a:r>
              <a:rPr lang="en-CA" dirty="0" smtClean="0"/>
              <a:t>Confirms findings of the other studies</a:t>
            </a:r>
            <a:endParaRPr lang="en-CA" dirty="0" smtClean="0"/>
          </a:p>
          <a:p>
            <a:pPr lvl="1"/>
            <a:r>
              <a:rPr lang="en-CA" dirty="0" smtClean="0"/>
              <a:t>Josquin has more long notes, more </a:t>
            </a:r>
            <a:r>
              <a:rPr lang="en-CA" dirty="0" smtClean="0"/>
              <a:t>notes </a:t>
            </a:r>
            <a:r>
              <a:rPr lang="en-CA" dirty="0" smtClean="0"/>
              <a:t>in the top line</a:t>
            </a:r>
          </a:p>
          <a:p>
            <a:pPr lvl="1"/>
            <a:r>
              <a:rPr lang="en-CA" dirty="0" smtClean="0"/>
              <a:t>La Rue has more eighth notes and more </a:t>
            </a:r>
            <a:r>
              <a:rPr lang="en-CA" dirty="0" smtClean="0"/>
              <a:t>repeated </a:t>
            </a:r>
            <a:r>
              <a:rPr lang="en-CA" dirty="0" smtClean="0"/>
              <a:t>notes</a:t>
            </a:r>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32</a:t>
            </a:fld>
            <a:endParaRPr lang="en-CA"/>
          </a:p>
        </p:txBody>
      </p:sp>
    </p:spTree>
    <p:extLst>
      <p:ext uri="{BB962C8B-B14F-4D97-AF65-F5344CB8AC3E}">
        <p14:creationId xmlns:p14="http://schemas.microsoft.com/office/powerpoint/2010/main" val="1651201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706"/>
          </a:xfrm>
        </p:spPr>
        <p:txBody>
          <a:bodyPr/>
          <a:lstStyle/>
          <a:p>
            <a:r>
              <a:rPr lang="en-CA" dirty="0"/>
              <a:t>Thank you! </a:t>
            </a:r>
          </a:p>
        </p:txBody>
      </p:sp>
      <p:sp>
        <p:nvSpPr>
          <p:cNvPr id="3" name="Content Placeholder 2"/>
          <p:cNvSpPr>
            <a:spLocks noGrp="1"/>
          </p:cNvSpPr>
          <p:nvPr>
            <p:ph idx="1"/>
          </p:nvPr>
        </p:nvSpPr>
        <p:spPr>
          <a:xfrm>
            <a:off x="550985" y="1365738"/>
            <a:ext cx="11183815" cy="5355737"/>
          </a:xfrm>
        </p:spPr>
        <p:txBody>
          <a:bodyPr>
            <a:normAutofit/>
          </a:bodyPr>
          <a:lstStyle/>
          <a:p>
            <a:r>
              <a:rPr lang="en-CA" dirty="0"/>
              <a:t>To Canadian granting agencies SSHRC and FRQSC for funding our research, and to Ichiro Fujinaga and the SIMSSA project</a:t>
            </a:r>
          </a:p>
          <a:p>
            <a:r>
              <a:rPr lang="en-CA" dirty="0"/>
              <a:t>To Nathaniel Condit-Schultz (SIMSSA post-doc) and Jonathan Stuchbery (McGill undergraduate), for their work on earlier stages of the project</a:t>
            </a:r>
          </a:p>
          <a:p>
            <a:r>
              <a:rPr lang="en-CA" dirty="0"/>
              <a:t>To Honey Meconi and David Burn for inspiring the project</a:t>
            </a:r>
          </a:p>
          <a:p>
            <a:pPr marL="914400" lvl="2" indent="0">
              <a:buNone/>
            </a:pPr>
            <a:r>
              <a:rPr lang="en-CA" sz="2400" dirty="0">
                <a:hlinkClick r:id="rId3"/>
              </a:rPr>
              <a:t>julie.cumming@mcgill.ca</a:t>
            </a:r>
            <a:r>
              <a:rPr lang="en-CA" sz="2400" dirty="0"/>
              <a:t> </a:t>
            </a:r>
            <a:endParaRPr lang="en-US" sz="2400" dirty="0"/>
          </a:p>
          <a:p>
            <a:pPr marL="914400" lvl="2" indent="0">
              <a:buNone/>
            </a:pPr>
            <a:r>
              <a:rPr lang="en-CA" sz="2400" dirty="0">
                <a:hlinkClick r:id="rId4"/>
              </a:rPr>
              <a:t>cory.mckay@mail.mcgill.ca</a:t>
            </a:r>
            <a:r>
              <a:rPr lang="en-CA" sz="2400" dirty="0"/>
              <a:t> </a:t>
            </a:r>
          </a:p>
          <a:p>
            <a:pPr marL="914400" lvl="2" indent="0">
              <a:buNone/>
            </a:pPr>
            <a:r>
              <a:rPr lang="fr-FR" sz="2400" dirty="0">
                <a:hlinkClick r:id="rId5"/>
              </a:rPr>
              <a:t>peter.schubert@mcgill.ca</a:t>
            </a:r>
            <a:r>
              <a:rPr lang="fr-FR" sz="2400" dirty="0"/>
              <a:t> </a:t>
            </a:r>
          </a:p>
          <a:p>
            <a:pPr marL="914400" lvl="2" indent="0">
              <a:buNone/>
            </a:pPr>
            <a:r>
              <a:rPr lang="fr-FR" sz="2400" dirty="0">
                <a:hlinkClick r:id="rId6"/>
              </a:rPr>
              <a:t>nestor.napoleslopez@mail.mcgill.ca</a:t>
            </a:r>
            <a:endParaRPr lang="fr-FR" sz="2400" dirty="0"/>
          </a:p>
          <a:p>
            <a:pPr marL="914400" lvl="2" indent="0">
              <a:buNone/>
            </a:pPr>
            <a:r>
              <a:rPr lang="fr-FR" sz="2400" dirty="0">
                <a:hlinkClick r:id="rId7"/>
              </a:rPr>
              <a:t>sylvain.margot@mail.mcgill.ca</a:t>
            </a:r>
            <a:endParaRPr lang="fr-FR" sz="2400" dirty="0"/>
          </a:p>
          <a:p>
            <a:endParaRPr lang="en-CA" dirty="0"/>
          </a:p>
          <a:p>
            <a:pPr marL="0" indent="0">
              <a:buNone/>
            </a:pPr>
            <a:endParaRPr lang="en-CA" dirty="0"/>
          </a:p>
        </p:txBody>
      </p:sp>
      <p:sp>
        <p:nvSpPr>
          <p:cNvPr id="4" name="Slide Number Placeholder 3"/>
          <p:cNvSpPr>
            <a:spLocks noGrp="1"/>
          </p:cNvSpPr>
          <p:nvPr>
            <p:ph type="sldNum" sz="quarter" idx="12"/>
          </p:nvPr>
        </p:nvSpPr>
        <p:spPr/>
        <p:txBody>
          <a:bodyPr/>
          <a:lstStyle/>
          <a:p>
            <a:fld id="{400CCC76-D1E7-480F-898B-54E71E75B433}" type="slidenum">
              <a:rPr lang="en-CA" smtClean="0"/>
              <a:t>33</a:t>
            </a:fld>
            <a:endParaRPr lang="en-CA" dirty="0"/>
          </a:p>
        </p:txBody>
      </p:sp>
    </p:spTree>
    <p:extLst>
      <p:ext uri="{BB962C8B-B14F-4D97-AF65-F5344CB8AC3E}">
        <p14:creationId xmlns:p14="http://schemas.microsoft.com/office/powerpoint/2010/main" val="2743983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920" y="65405"/>
            <a:ext cx="10596880" cy="1286131"/>
          </a:xfrm>
        </p:spPr>
        <p:txBody>
          <a:bodyPr>
            <a:normAutofit/>
          </a:bodyPr>
          <a:lstStyle/>
          <a:p>
            <a:r>
              <a:rPr lang="en-CA" dirty="0"/>
              <a:t>Our corpus: comparing apples to apples</a:t>
            </a:r>
          </a:p>
        </p:txBody>
      </p:sp>
      <p:sp>
        <p:nvSpPr>
          <p:cNvPr id="3" name="Content Placeholder 2"/>
          <p:cNvSpPr>
            <a:spLocks noGrp="1"/>
          </p:cNvSpPr>
          <p:nvPr>
            <p:ph idx="1"/>
          </p:nvPr>
        </p:nvSpPr>
        <p:spPr>
          <a:xfrm>
            <a:off x="797559" y="1351536"/>
            <a:ext cx="11050729" cy="5238317"/>
          </a:xfrm>
        </p:spPr>
        <p:txBody>
          <a:bodyPr>
            <a:noAutofit/>
          </a:bodyPr>
          <a:lstStyle/>
          <a:p>
            <a:pPr marL="0" indent="0">
              <a:lnSpc>
                <a:spcPct val="100000"/>
              </a:lnSpc>
              <a:buNone/>
            </a:pPr>
            <a:r>
              <a:rPr lang="en-CA" sz="2400" dirty="0"/>
              <a:t>Same texture, same genre</a:t>
            </a:r>
          </a:p>
          <a:p>
            <a:pPr marL="0" indent="0">
              <a:lnSpc>
                <a:spcPct val="100000"/>
              </a:lnSpc>
              <a:buNone/>
            </a:pPr>
            <a:r>
              <a:rPr lang="en-CA" sz="2400" dirty="0" smtClean="0"/>
              <a:t>Duos </a:t>
            </a:r>
            <a:r>
              <a:rPr lang="en-CA" sz="2400" dirty="0"/>
              <a:t>from securely attributed Masses by the two composers: </a:t>
            </a:r>
          </a:p>
          <a:p>
            <a:pPr>
              <a:lnSpc>
                <a:spcPct val="100000"/>
              </a:lnSpc>
            </a:pPr>
            <a:r>
              <a:rPr lang="en-CA" sz="2400" smtClean="0"/>
              <a:t>44 </a:t>
            </a:r>
            <a:r>
              <a:rPr lang="en-CA" sz="2400" dirty="0"/>
              <a:t>duos by La Rue</a:t>
            </a:r>
          </a:p>
          <a:p>
            <a:pPr>
              <a:lnSpc>
                <a:spcPct val="100000"/>
              </a:lnSpc>
            </a:pPr>
            <a:r>
              <a:rPr lang="en-CA" sz="2400" dirty="0"/>
              <a:t>33 duos by Josquin</a:t>
            </a:r>
          </a:p>
          <a:p>
            <a:pPr marL="0" indent="0">
              <a:lnSpc>
                <a:spcPct val="100000"/>
              </a:lnSpc>
              <a:buNone/>
            </a:pPr>
            <a:r>
              <a:rPr lang="en-CA" sz="2400" dirty="0"/>
              <a:t>Duos are: </a:t>
            </a:r>
          </a:p>
          <a:p>
            <a:pPr>
              <a:lnSpc>
                <a:spcPct val="100000"/>
              </a:lnSpc>
            </a:pPr>
            <a:r>
              <a:rPr lang="en-CA" sz="2400" dirty="0"/>
              <a:t>The purest form of Renaissance counterpoint, and basic training for composers</a:t>
            </a:r>
          </a:p>
          <a:p>
            <a:pPr>
              <a:lnSpc>
                <a:spcPct val="100000"/>
              </a:lnSpc>
            </a:pPr>
            <a:r>
              <a:rPr lang="en-CA" sz="2400" dirty="0"/>
              <a:t>Relatively easy to study</a:t>
            </a:r>
          </a:p>
          <a:p>
            <a:pPr marL="0" indent="0">
              <a:buNone/>
            </a:pPr>
            <a:r>
              <a:rPr lang="en-CA" sz="2400" dirty="0"/>
              <a:t>Most were excerpted from the files in the Josquin Research Project; some of the La Rue duos were transcribed from the La Rue </a:t>
            </a:r>
            <a:r>
              <a:rPr lang="en-CA" sz="2400" i="1" dirty="0"/>
              <a:t>Opera Omnia</a:t>
            </a:r>
            <a:r>
              <a:rPr lang="en-CA" sz="2400" dirty="0"/>
              <a:t>, with original note values restored</a:t>
            </a:r>
          </a:p>
          <a:p>
            <a:pPr marL="0" indent="0">
              <a:buNone/>
            </a:pPr>
            <a:r>
              <a:rPr lang="en-CA" sz="2400" dirty="0"/>
              <a:t>Formats: MIDI and MusicXML</a:t>
            </a:r>
          </a:p>
          <a:p>
            <a:pPr marL="0" indent="0">
              <a:buNone/>
            </a:pPr>
            <a:endParaRPr lang="en-CA" sz="2400" dirty="0"/>
          </a:p>
          <a:p>
            <a:pPr marL="0" indent="0">
              <a:buNone/>
            </a:pPr>
            <a:endParaRPr lang="en-CA" sz="2400" dirty="0"/>
          </a:p>
        </p:txBody>
      </p:sp>
      <p:sp>
        <p:nvSpPr>
          <p:cNvPr id="4" name="Slide Number Placeholder 3"/>
          <p:cNvSpPr>
            <a:spLocks noGrp="1"/>
          </p:cNvSpPr>
          <p:nvPr>
            <p:ph type="sldNum" sz="quarter" idx="12"/>
          </p:nvPr>
        </p:nvSpPr>
        <p:spPr/>
        <p:txBody>
          <a:bodyPr/>
          <a:lstStyle/>
          <a:p>
            <a:fld id="{400CCC76-D1E7-480F-898B-54E71E75B433}" type="slidenum">
              <a:rPr lang="en-CA" smtClean="0"/>
              <a:t>4</a:t>
            </a:fld>
            <a:endParaRPr lang="en-CA"/>
          </a:p>
        </p:txBody>
      </p:sp>
    </p:spTree>
    <p:extLst>
      <p:ext uri="{BB962C8B-B14F-4D97-AF65-F5344CB8AC3E}">
        <p14:creationId xmlns:p14="http://schemas.microsoft.com/office/powerpoint/2010/main" val="230711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817" y="365125"/>
            <a:ext cx="10620983" cy="1325563"/>
          </a:xfrm>
        </p:spPr>
        <p:txBody>
          <a:bodyPr/>
          <a:lstStyle/>
          <a:p>
            <a:r>
              <a:rPr lang="en-CA" dirty="0"/>
              <a:t>Three approaches to computer-aided style analysis, plus comparison</a:t>
            </a:r>
          </a:p>
        </p:txBody>
      </p:sp>
      <p:sp>
        <p:nvSpPr>
          <p:cNvPr id="3" name="Content Placeholder 2"/>
          <p:cNvSpPr>
            <a:spLocks noGrp="1"/>
          </p:cNvSpPr>
          <p:nvPr>
            <p:ph idx="1"/>
          </p:nvPr>
        </p:nvSpPr>
        <p:spPr/>
        <p:txBody>
          <a:bodyPr>
            <a:normAutofit/>
          </a:bodyPr>
          <a:lstStyle/>
          <a:p>
            <a:r>
              <a:rPr lang="en-CA" dirty="0"/>
              <a:t>Part 1: Vertical intervals and contrapuntal 3-grams (</a:t>
            </a:r>
            <a:r>
              <a:rPr lang="en-GB" dirty="0"/>
              <a:t>Néstor Nápoles López and Julie Cumming)</a:t>
            </a:r>
          </a:p>
          <a:p>
            <a:r>
              <a:rPr lang="en-GB" dirty="0"/>
              <a:t>Part 2: Measuring imitation</a:t>
            </a:r>
            <a:r>
              <a:rPr lang="en-CA" dirty="0"/>
              <a:t> (Sylvain Margot and Peter Schubert)</a:t>
            </a:r>
          </a:p>
          <a:p>
            <a:r>
              <a:rPr lang="en-CA" dirty="0"/>
              <a:t>Part 3: Feature extraction and </a:t>
            </a:r>
            <a:r>
              <a:rPr lang="en-CA" dirty="0" smtClean="0"/>
              <a:t>machine learning </a:t>
            </a:r>
            <a:r>
              <a:rPr lang="en-CA" dirty="0"/>
              <a:t>(Cory McKay)</a:t>
            </a:r>
          </a:p>
          <a:p>
            <a:r>
              <a:rPr lang="en-CA" dirty="0"/>
              <a:t>Part 4: Comparison of each method in an attribution task</a:t>
            </a:r>
            <a:endParaRPr lang="en-GB" dirty="0"/>
          </a:p>
        </p:txBody>
      </p:sp>
      <p:sp>
        <p:nvSpPr>
          <p:cNvPr id="4" name="Slide Number Placeholder 3"/>
          <p:cNvSpPr>
            <a:spLocks noGrp="1"/>
          </p:cNvSpPr>
          <p:nvPr>
            <p:ph type="sldNum" sz="quarter" idx="12"/>
          </p:nvPr>
        </p:nvSpPr>
        <p:spPr/>
        <p:txBody>
          <a:bodyPr/>
          <a:lstStyle/>
          <a:p>
            <a:fld id="{400CCC76-D1E7-480F-898B-54E71E75B433}" type="slidenum">
              <a:rPr lang="en-CA" smtClean="0"/>
              <a:t>5</a:t>
            </a:fld>
            <a:endParaRPr lang="en-CA"/>
          </a:p>
        </p:txBody>
      </p:sp>
    </p:spTree>
    <p:extLst>
      <p:ext uri="{BB962C8B-B14F-4D97-AF65-F5344CB8AC3E}">
        <p14:creationId xmlns:p14="http://schemas.microsoft.com/office/powerpoint/2010/main" val="203562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ure 1.png"/>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7709" y="1577932"/>
            <a:ext cx="7587888" cy="5143543"/>
          </a:xfrm>
          <a:prstGeom prst="rect">
            <a:avLst/>
          </a:prstGeom>
          <a:noFill/>
          <a:ln>
            <a:noFill/>
          </a:ln>
        </p:spPr>
      </p:pic>
      <p:sp>
        <p:nvSpPr>
          <p:cNvPr id="2" name="Title 1"/>
          <p:cNvSpPr>
            <a:spLocks noGrp="1"/>
          </p:cNvSpPr>
          <p:nvPr>
            <p:ph type="title"/>
          </p:nvPr>
        </p:nvSpPr>
        <p:spPr>
          <a:xfrm>
            <a:off x="838200" y="1"/>
            <a:ext cx="10515600" cy="955342"/>
          </a:xfrm>
        </p:spPr>
        <p:txBody>
          <a:bodyPr/>
          <a:lstStyle/>
          <a:p>
            <a:r>
              <a:rPr lang="en-CA" dirty="0"/>
              <a:t>Part 1: Vertical intervals</a:t>
            </a:r>
          </a:p>
        </p:txBody>
      </p:sp>
      <p:sp>
        <p:nvSpPr>
          <p:cNvPr id="3" name="Content Placeholder 2"/>
          <p:cNvSpPr>
            <a:spLocks noGrp="1"/>
          </p:cNvSpPr>
          <p:nvPr>
            <p:ph idx="1"/>
          </p:nvPr>
        </p:nvSpPr>
        <p:spPr>
          <a:xfrm>
            <a:off x="706718" y="885557"/>
            <a:ext cx="10515600" cy="982426"/>
          </a:xfrm>
        </p:spPr>
        <p:txBody>
          <a:bodyPr/>
          <a:lstStyle/>
          <a:p>
            <a:pPr marL="0" indent="0">
              <a:buNone/>
            </a:pPr>
            <a:r>
              <a:rPr lang="en-CA" dirty="0"/>
              <a:t>Distribution of vertical intervals in diatonic steps (as a percentage of the total number of vertical intervals for each composer)</a:t>
            </a:r>
          </a:p>
        </p:txBody>
      </p:sp>
      <p:sp>
        <p:nvSpPr>
          <p:cNvPr id="4" name="Slide Number Placeholder 3"/>
          <p:cNvSpPr>
            <a:spLocks noGrp="1"/>
          </p:cNvSpPr>
          <p:nvPr>
            <p:ph type="sldNum" sz="quarter" idx="12"/>
          </p:nvPr>
        </p:nvSpPr>
        <p:spPr/>
        <p:txBody>
          <a:bodyPr/>
          <a:lstStyle/>
          <a:p>
            <a:fld id="{400CCC76-D1E7-480F-898B-54E71E75B433}" type="slidenum">
              <a:rPr lang="en-CA" smtClean="0"/>
              <a:t>6</a:t>
            </a:fld>
            <a:endParaRPr lang="en-CA"/>
          </a:p>
        </p:txBody>
      </p:sp>
      <p:sp>
        <p:nvSpPr>
          <p:cNvPr id="8" name="Oval 7"/>
          <p:cNvSpPr/>
          <p:nvPr/>
        </p:nvSpPr>
        <p:spPr>
          <a:xfrm flipH="1">
            <a:off x="374284" y="4848847"/>
            <a:ext cx="2870522" cy="131951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flipH="1">
            <a:off x="3304988" y="1749025"/>
            <a:ext cx="969498" cy="151628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p:cNvSpPr txBox="1"/>
          <p:nvPr/>
        </p:nvSpPr>
        <p:spPr>
          <a:xfrm>
            <a:off x="7739528" y="2210765"/>
            <a:ext cx="4099859" cy="1661993"/>
          </a:xfrm>
          <a:prstGeom prst="rect">
            <a:avLst/>
          </a:prstGeom>
          <a:noFill/>
        </p:spPr>
        <p:txBody>
          <a:bodyPr wrap="square" rtlCol="0">
            <a:spAutoFit/>
          </a:bodyPr>
          <a:lstStyle/>
          <a:p>
            <a:r>
              <a:rPr lang="en-CA" sz="2800" dirty="0" smtClean="0"/>
              <a:t>Josquin has </a:t>
            </a:r>
            <a:r>
              <a:rPr lang="en-CA" sz="2800" dirty="0" err="1" smtClean="0"/>
              <a:t>has</a:t>
            </a:r>
            <a:endParaRPr lang="en-CA" sz="2800" dirty="0" smtClean="0"/>
          </a:p>
          <a:p>
            <a:pPr marL="457200" indent="-457200">
              <a:buFont typeface="Arial" panose="020B0604020202020204" pitchFamily="34" charset="0"/>
              <a:buChar char="•"/>
            </a:pPr>
            <a:r>
              <a:rPr lang="en-CA" sz="2800" dirty="0" smtClean="0"/>
              <a:t>More 3rds</a:t>
            </a:r>
          </a:p>
          <a:p>
            <a:pPr marL="457200" indent="-457200">
              <a:buFont typeface="Arial" panose="020B0604020202020204" pitchFamily="34" charset="0"/>
              <a:buChar char="•"/>
            </a:pPr>
            <a:r>
              <a:rPr lang="en-CA" sz="2800" dirty="0" smtClean="0"/>
              <a:t>More voice crossing</a:t>
            </a:r>
          </a:p>
          <a:p>
            <a:endParaRPr lang="en-CA" dirty="0"/>
          </a:p>
        </p:txBody>
      </p:sp>
    </p:spTree>
    <p:extLst>
      <p:ext uri="{BB962C8B-B14F-4D97-AF65-F5344CB8AC3E}">
        <p14:creationId xmlns:p14="http://schemas.microsoft.com/office/powerpoint/2010/main" val="385739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ure 1.png"/>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0" y="1714457"/>
            <a:ext cx="7587888" cy="5143543"/>
          </a:xfrm>
          <a:prstGeom prst="rect">
            <a:avLst/>
          </a:prstGeom>
          <a:noFill/>
          <a:ln>
            <a:noFill/>
          </a:ln>
        </p:spPr>
      </p:pic>
      <p:sp>
        <p:nvSpPr>
          <p:cNvPr id="2" name="Title 1"/>
          <p:cNvSpPr>
            <a:spLocks noGrp="1"/>
          </p:cNvSpPr>
          <p:nvPr>
            <p:ph type="title"/>
          </p:nvPr>
        </p:nvSpPr>
        <p:spPr>
          <a:xfrm>
            <a:off x="838200" y="1"/>
            <a:ext cx="10515600" cy="955342"/>
          </a:xfrm>
        </p:spPr>
        <p:txBody>
          <a:bodyPr/>
          <a:lstStyle/>
          <a:p>
            <a:r>
              <a:rPr lang="en-CA" dirty="0"/>
              <a:t>Part 1: Vertical intervals</a:t>
            </a:r>
          </a:p>
        </p:txBody>
      </p:sp>
      <p:sp>
        <p:nvSpPr>
          <p:cNvPr id="3" name="Content Placeholder 2"/>
          <p:cNvSpPr>
            <a:spLocks noGrp="1"/>
          </p:cNvSpPr>
          <p:nvPr>
            <p:ph idx="1"/>
          </p:nvPr>
        </p:nvSpPr>
        <p:spPr>
          <a:xfrm>
            <a:off x="838200" y="958991"/>
            <a:ext cx="10515600" cy="982426"/>
          </a:xfrm>
        </p:spPr>
        <p:txBody>
          <a:bodyPr/>
          <a:lstStyle/>
          <a:p>
            <a:pPr marL="0" indent="0">
              <a:buNone/>
            </a:pPr>
            <a:r>
              <a:rPr lang="en-CA" dirty="0"/>
              <a:t>Distribution of vertical intervals in diatonic steps (as a percentage of the total number of vertical intervals for each composer)</a:t>
            </a:r>
          </a:p>
        </p:txBody>
      </p:sp>
      <p:sp>
        <p:nvSpPr>
          <p:cNvPr id="4" name="Slide Number Placeholder 3"/>
          <p:cNvSpPr>
            <a:spLocks noGrp="1"/>
          </p:cNvSpPr>
          <p:nvPr>
            <p:ph type="sldNum" sz="quarter" idx="12"/>
          </p:nvPr>
        </p:nvSpPr>
        <p:spPr/>
        <p:txBody>
          <a:bodyPr/>
          <a:lstStyle/>
          <a:p>
            <a:fld id="{400CCC76-D1E7-480F-898B-54E71E75B433}" type="slidenum">
              <a:rPr lang="en-CA" smtClean="0"/>
              <a:t>7</a:t>
            </a:fld>
            <a:endParaRPr lang="en-CA"/>
          </a:p>
        </p:txBody>
      </p:sp>
      <p:sp>
        <p:nvSpPr>
          <p:cNvPr id="6" name="Oval 5"/>
          <p:cNvSpPr/>
          <p:nvPr/>
        </p:nvSpPr>
        <p:spPr>
          <a:xfrm>
            <a:off x="4681959" y="4978963"/>
            <a:ext cx="1215342" cy="13773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flipH="1">
            <a:off x="4103225" y="2147104"/>
            <a:ext cx="1516280" cy="120376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7739529" y="2210765"/>
            <a:ext cx="3754132" cy="1661993"/>
          </a:xfrm>
          <a:prstGeom prst="rect">
            <a:avLst/>
          </a:prstGeom>
          <a:noFill/>
        </p:spPr>
        <p:txBody>
          <a:bodyPr wrap="square" rtlCol="0">
            <a:spAutoFit/>
          </a:bodyPr>
          <a:lstStyle/>
          <a:p>
            <a:r>
              <a:rPr lang="en-CA" sz="2800" dirty="0" smtClean="0"/>
              <a:t>La Rue has</a:t>
            </a:r>
          </a:p>
          <a:p>
            <a:pPr marL="457200" indent="-457200">
              <a:buFont typeface="Arial" panose="020B0604020202020204" pitchFamily="34" charset="0"/>
              <a:buChar char="•"/>
            </a:pPr>
            <a:r>
              <a:rPr lang="en-CA" sz="2800" dirty="0" smtClean="0"/>
              <a:t>More 7ths and 9ths</a:t>
            </a:r>
          </a:p>
          <a:p>
            <a:pPr marL="457200" indent="-457200">
              <a:buFont typeface="Arial" panose="020B0604020202020204" pitchFamily="34" charset="0"/>
              <a:buChar char="•"/>
            </a:pPr>
            <a:r>
              <a:rPr lang="en-CA" sz="2800" dirty="0" smtClean="0"/>
              <a:t>More 6ths</a:t>
            </a:r>
          </a:p>
          <a:p>
            <a:endParaRPr lang="en-CA" dirty="0"/>
          </a:p>
        </p:txBody>
      </p:sp>
    </p:spTree>
    <p:extLst>
      <p:ext uri="{BB962C8B-B14F-4D97-AF65-F5344CB8AC3E}">
        <p14:creationId xmlns:p14="http://schemas.microsoft.com/office/powerpoint/2010/main" val="368774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 1: Contrapuntal 3-grams</a:t>
            </a:r>
          </a:p>
        </p:txBody>
      </p:sp>
      <p:sp>
        <p:nvSpPr>
          <p:cNvPr id="3" name="Content Placeholder 2"/>
          <p:cNvSpPr>
            <a:spLocks noGrp="1"/>
          </p:cNvSpPr>
          <p:nvPr>
            <p:ph idx="1"/>
          </p:nvPr>
        </p:nvSpPr>
        <p:spPr>
          <a:xfrm>
            <a:off x="838200" y="1639178"/>
            <a:ext cx="10515600" cy="1108644"/>
          </a:xfrm>
          <a:noFill/>
          <a:ln>
            <a:noFill/>
          </a:ln>
        </p:spPr>
        <p:txBody>
          <a:bodyPr vert="horz" lIns="91440" tIns="45720" rIns="91440" bIns="45720" rtlCol="0" anchor="t">
            <a:normAutofit fontScale="92500" lnSpcReduction="20000"/>
          </a:bodyPr>
          <a:lstStyle/>
          <a:p>
            <a:pPr marL="0" indent="0">
              <a:buNone/>
            </a:pPr>
            <a:r>
              <a:rPr lang="it-IT" b="1" dirty="0"/>
              <a:t>Cadential 3-gram </a:t>
            </a:r>
            <a:r>
              <a:rPr lang="it-IT" dirty="0"/>
              <a:t>(La Rue, </a:t>
            </a:r>
            <a:r>
              <a:rPr lang="it-IT" i="1" dirty="0"/>
              <a:t>Missa</a:t>
            </a:r>
            <a:r>
              <a:rPr lang="it-IT" dirty="0"/>
              <a:t> </a:t>
            </a:r>
            <a:r>
              <a:rPr lang="it-IT" i="1" dirty="0"/>
              <a:t>Inviolata</a:t>
            </a:r>
            <a:r>
              <a:rPr lang="it-IT" dirty="0"/>
              <a:t>, ‘</a:t>
            </a:r>
            <a:r>
              <a:rPr lang="it-IT" dirty="0" err="1"/>
              <a:t>Pleni</a:t>
            </a:r>
            <a:r>
              <a:rPr lang="it-IT" dirty="0"/>
              <a:t>’, </a:t>
            </a:r>
            <a:r>
              <a:rPr lang="it-IT" dirty="0" err="1"/>
              <a:t>bb</a:t>
            </a:r>
            <a:r>
              <a:rPr lang="it-IT" dirty="0"/>
              <a:t>. 20-21)</a:t>
            </a:r>
            <a:endParaRPr lang="en-CA" dirty="0"/>
          </a:p>
          <a:p>
            <a:pPr marL="0" indent="0">
              <a:buNone/>
            </a:pPr>
            <a:endParaRPr lang="it-IT" sz="1400" dirty="0"/>
          </a:p>
          <a:p>
            <a:pPr marL="0" indent="0" algn="ctr">
              <a:buNone/>
            </a:pPr>
            <a:r>
              <a:rPr lang="it-IT" sz="3000" b="1" dirty="0"/>
              <a:t>[7] (1 -2) [6] (-2 2) [8]</a:t>
            </a:r>
          </a:p>
        </p:txBody>
      </p:sp>
      <p:sp>
        <p:nvSpPr>
          <p:cNvPr id="4" name="Slide Number Placeholder 3"/>
          <p:cNvSpPr>
            <a:spLocks noGrp="1"/>
          </p:cNvSpPr>
          <p:nvPr>
            <p:ph type="sldNum" sz="quarter" idx="12"/>
          </p:nvPr>
        </p:nvSpPr>
        <p:spPr/>
        <p:txBody>
          <a:bodyPr/>
          <a:lstStyle/>
          <a:p>
            <a:fld id="{400CCC76-D1E7-480F-898B-54E71E75B433}" type="slidenum">
              <a:rPr lang="en-CA" smtClean="0"/>
              <a:t>8</a:t>
            </a:fld>
            <a:endParaRPr lang="en-CA"/>
          </a:p>
        </p:txBody>
      </p:sp>
      <p:pic>
        <p:nvPicPr>
          <p:cNvPr id="5" name="Picture 4"/>
          <p:cNvPicPr/>
          <p:nvPr/>
        </p:nvPicPr>
        <p:blipFill rotWithShape="1">
          <a:blip r:embed="rId2"/>
          <a:srcRect r="12812"/>
          <a:stretch/>
        </p:blipFill>
        <p:spPr>
          <a:xfrm>
            <a:off x="2222811" y="2888792"/>
            <a:ext cx="7502311" cy="4017394"/>
          </a:xfrm>
          <a:prstGeom prst="rect">
            <a:avLst/>
          </a:prstGeom>
        </p:spPr>
      </p:pic>
      <p:sp>
        <p:nvSpPr>
          <p:cNvPr id="7" name="Rectangle 6">
            <a:extLst>
              <a:ext uri="{FF2B5EF4-FFF2-40B4-BE49-F238E27FC236}">
                <a16:creationId xmlns:a16="http://schemas.microsoft.com/office/drawing/2014/main" id="{41DC4089-277A-424F-80B1-67114BF0947E}"/>
              </a:ext>
            </a:extLst>
          </p:cNvPr>
          <p:cNvSpPr/>
          <p:nvPr/>
        </p:nvSpPr>
        <p:spPr>
          <a:xfrm>
            <a:off x="2453640" y="3253740"/>
            <a:ext cx="914400" cy="4495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33950" y="3299460"/>
            <a:ext cx="461010" cy="3470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5867949" y="3326130"/>
            <a:ext cx="461010" cy="3470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7089506" y="3356610"/>
            <a:ext cx="461010" cy="3470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80552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734" y="1084997"/>
            <a:ext cx="1890215" cy="1357952"/>
          </a:xfrm>
        </p:spPr>
        <p:txBody>
          <a:bodyPr>
            <a:normAutofit fontScale="90000"/>
          </a:bodyPr>
          <a:lstStyle/>
          <a:p>
            <a:r>
              <a:rPr lang="en-CA" dirty="0"/>
              <a:t>Top </a:t>
            </a:r>
            <a:r>
              <a:rPr lang="en-CA" dirty="0" smtClean="0"/>
              <a:t>5 </a:t>
            </a:r>
            <a:r>
              <a:rPr lang="en-CA" dirty="0"/>
              <a:t>3-gram types in the corpus. </a:t>
            </a:r>
          </a:p>
        </p:txBody>
      </p:sp>
      <p:sp>
        <p:nvSpPr>
          <p:cNvPr id="4" name="Slide Number Placeholder 3"/>
          <p:cNvSpPr>
            <a:spLocks noGrp="1"/>
          </p:cNvSpPr>
          <p:nvPr>
            <p:ph type="sldNum" sz="quarter" idx="12"/>
          </p:nvPr>
        </p:nvSpPr>
        <p:spPr/>
        <p:txBody>
          <a:bodyPr/>
          <a:lstStyle/>
          <a:p>
            <a:fld id="{400CCC76-D1E7-480F-898B-54E71E75B433}" type="slidenum">
              <a:rPr lang="en-CA" smtClean="0"/>
              <a:t>9</a:t>
            </a:fld>
            <a:endParaRPr lang="en-CA"/>
          </a:p>
        </p:txBody>
      </p:sp>
      <p:sp>
        <p:nvSpPr>
          <p:cNvPr id="5" name="Right Arrow 2">
            <a:extLst>
              <a:ext uri="{FF2B5EF4-FFF2-40B4-BE49-F238E27FC236}">
                <a16:creationId xmlns:a16="http://schemas.microsoft.com/office/drawing/2014/main" id="{A1592CF1-5644-493F-825A-1E6DCE818A02}"/>
              </a:ext>
            </a:extLst>
          </p:cNvPr>
          <p:cNvSpPr/>
          <p:nvPr/>
        </p:nvSpPr>
        <p:spPr>
          <a:xfrm>
            <a:off x="2370414" y="3106337"/>
            <a:ext cx="669472" cy="2140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p:cNvPicPr>
            <a:picLocks noChangeAspect="1"/>
          </p:cNvPicPr>
          <p:nvPr/>
        </p:nvPicPr>
        <p:blipFill>
          <a:blip r:embed="rId2"/>
          <a:stretch>
            <a:fillRect/>
          </a:stretch>
        </p:blipFill>
        <p:spPr>
          <a:xfrm>
            <a:off x="3039886" y="755186"/>
            <a:ext cx="9109548" cy="6180882"/>
          </a:xfrm>
          <a:prstGeom prst="rect">
            <a:avLst/>
          </a:prstGeom>
        </p:spPr>
      </p:pic>
    </p:spTree>
    <p:extLst>
      <p:ext uri="{BB962C8B-B14F-4D97-AF65-F5344CB8AC3E}">
        <p14:creationId xmlns:p14="http://schemas.microsoft.com/office/powerpoint/2010/main" val="3583992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27223C378089942809A7943C4880DE6" ma:contentTypeVersion="13" ma:contentTypeDescription="Create a new document." ma:contentTypeScope="" ma:versionID="6c216d84feaa9601161efdae4eb98cd2">
  <xsd:schema xmlns:xsd="http://www.w3.org/2001/XMLSchema" xmlns:xs="http://www.w3.org/2001/XMLSchema" xmlns:p="http://schemas.microsoft.com/office/2006/metadata/properties" xmlns:ns1="http://schemas.microsoft.com/sharepoint/v3" xmlns:ns3="8b7c810d-c9c3-4987-b0d7-7c20b69da642" xmlns:ns4="8fa821e5-be0b-4978-8cb3-cce5e1f24c34" targetNamespace="http://schemas.microsoft.com/office/2006/metadata/properties" ma:root="true" ma:fieldsID="c09b9d2cfd0effa882e5219d92a25c2a" ns1:_="" ns3:_="" ns4:_="">
    <xsd:import namespace="http://schemas.microsoft.com/sharepoint/v3"/>
    <xsd:import namespace="8b7c810d-c9c3-4987-b0d7-7c20b69da642"/>
    <xsd:import namespace="8fa821e5-be0b-4978-8cb3-cce5e1f24c3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1:_ip_UnifiedCompliancePolicyProperties" minOccurs="0"/>
                <xsd:element ref="ns1:_ip_UnifiedCompliancePolicyUIAction" minOccurs="0"/>
                <xsd:element ref="ns4:MediaServiceOCR"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description="" ma:hidden="true" ma:internalName="_ip_UnifiedCompliancePolicyProperties">
      <xsd:simpleType>
        <xsd:restriction base="dms:Note"/>
      </xsd:simpleType>
    </xsd:element>
    <xsd:element name="_ip_UnifiedCompliancePolicyUIAction" ma:index="17"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b7c810d-c9c3-4987-b0d7-7c20b69da64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a821e5-be0b-4978-8cb3-cce5e1f24c3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BCD236-F05A-4113-920E-DC8F71E3B44F}">
  <ds:schemaRefs>
    <ds:schemaRef ds:uri="http://schemas.microsoft.com/sharepoint/v3/contenttype/forms"/>
  </ds:schemaRefs>
</ds:datastoreItem>
</file>

<file path=customXml/itemProps2.xml><?xml version="1.0" encoding="utf-8"?>
<ds:datastoreItem xmlns:ds="http://schemas.openxmlformats.org/officeDocument/2006/customXml" ds:itemID="{CE9054E6-D83E-4772-BC83-FE6716E5C1F0}">
  <ds:schemaRefs>
    <ds:schemaRef ds:uri="http://schemas.microsoft.com/office/2006/documentManagement/types"/>
    <ds:schemaRef ds:uri="http://schemas.microsoft.com/office/2006/metadata/properties"/>
    <ds:schemaRef ds:uri="8fa821e5-be0b-4978-8cb3-cce5e1f24c34"/>
    <ds:schemaRef ds:uri="http://purl.org/dc/elements/1.1/"/>
    <ds:schemaRef ds:uri="http://schemas.openxmlformats.org/package/2006/metadata/core-properties"/>
    <ds:schemaRef ds:uri="http://purl.org/dc/terms/"/>
    <ds:schemaRef ds:uri="http://schemas.microsoft.com/office/infopath/2007/PartnerControls"/>
    <ds:schemaRef ds:uri="8b7c810d-c9c3-4987-b0d7-7c20b69da642"/>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C8F918E3-A2B3-43A2-B31E-041E3DC26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b7c810d-c9c3-4987-b0d7-7c20b69da642"/>
    <ds:schemaRef ds:uri="8fa821e5-be0b-4978-8cb3-cce5e1f24c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10132</TotalTime>
  <Words>1966</Words>
  <Application>Microsoft Office PowerPoint</Application>
  <PresentationFormat>Widescreen</PresentationFormat>
  <Paragraphs>255</Paragraphs>
  <Slides>33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Book Antiqua</vt:lpstr>
      <vt:lpstr>Calibri</vt:lpstr>
      <vt:lpstr>Times New Roman</vt:lpstr>
      <vt:lpstr>Wingdings</vt:lpstr>
      <vt:lpstr>Office Theme</vt:lpstr>
      <vt:lpstr>PowerPoint Presentation</vt:lpstr>
      <vt:lpstr>Research questions</vt:lpstr>
      <vt:lpstr>Difficult task! </vt:lpstr>
      <vt:lpstr>Our corpus: comparing apples to apples</vt:lpstr>
      <vt:lpstr>Three approaches to computer-aided style analysis, plus comparison</vt:lpstr>
      <vt:lpstr>Part 1: Vertical intervals</vt:lpstr>
      <vt:lpstr>Part 1: Vertical intervals</vt:lpstr>
      <vt:lpstr>Part 1: Contrapuntal 3-grams</vt:lpstr>
      <vt:lpstr>Top 5 3-gram types in the corpus. </vt:lpstr>
      <vt:lpstr>3-gram types in the corpus</vt:lpstr>
      <vt:lpstr>Top 5 3-gram types in the corpus. </vt:lpstr>
      <vt:lpstr>Cadential figure found only in duos by La Rue (‘La Rue fingerprint’)  </vt:lpstr>
      <vt:lpstr>Part 2: Measuring imitation </vt:lpstr>
      <vt:lpstr>La Rue vs. Josquin: Pitch intervals  of imitation</vt:lpstr>
      <vt:lpstr>Length of core melodies in imitation</vt:lpstr>
      <vt:lpstr>Number of imitations per piece in canonic duos</vt:lpstr>
      <vt:lpstr>Time interval of imitation less than 32 semiminims long in non-canonic duos </vt:lpstr>
      <vt:lpstr>Time interval of imitation more than 32 semiminims long in non-canonic duos</vt:lpstr>
      <vt:lpstr>Part 3: Feature extraction and machine learning</vt:lpstr>
      <vt:lpstr>What are “features”?</vt:lpstr>
      <vt:lpstr>Sample one-dimensional feature</vt:lpstr>
      <vt:lpstr>Sample multi-dimensional feature</vt:lpstr>
      <vt:lpstr>When things get interesting . . .</vt:lpstr>
      <vt:lpstr>jSymbolic: Feature types</vt:lpstr>
      <vt:lpstr>Number of features (jSymbolic 2.2)</vt:lpstr>
      <vt:lpstr>Machine learning: Josquin vs. La Rue</vt:lpstr>
      <vt:lpstr>Success rate for distinguishing composers</vt:lpstr>
      <vt:lpstr>Which features best (individually) distinguished Josquin and La Rue?</vt:lpstr>
      <vt:lpstr>Part 4: Three approaches to attribution </vt:lpstr>
      <vt:lpstr>Possibly by Josquin</vt:lpstr>
      <vt:lpstr>Comparison of the attribution results</vt:lpstr>
      <vt:lpstr>Conclusions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Cumming, Prof.</dc:creator>
  <cp:lastModifiedBy>Julie Cumming, Prof.</cp:lastModifiedBy>
  <cp:revision>556</cp:revision>
  <dcterms:created xsi:type="dcterms:W3CDTF">2018-02-25T21:33:41Z</dcterms:created>
  <dcterms:modified xsi:type="dcterms:W3CDTF">2019-09-21T01:53:00Z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0x010100627223C378089942809A7943C4880DE6</vt:lpwstr>
  </property>
</Properties>
</file>