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61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9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F7B2-6C75-094B-99FA-60023739FB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C877-56D2-A445-AC6D-1AC732E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2C877-56D2-A445-AC6D-1AC732EFF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DE5-674F-0D4B-988B-DC612E8C5426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88EB-70A3-D64B-8F7B-FCD57F90B6E4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9801-81FE-C34F-9A39-8DE18B11589E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299-ACEB-2148-A0ED-53A19C0E4487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24F-5A9F-CD45-A55B-E85DB9978A4F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BC-E5F8-654D-B864-9889A173A31F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741-4342-2E40-9C1E-EFECB0389901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C65B-03FC-5D4C-8304-E457599B12F4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F40-CDC5-4E44-AC8F-30B6E656878C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21C-B07B-BE47-9FE6-C869248153B2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A21A-B384-E148-A217-56B3D9ACF8FC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95FE-85EC-9F4D-B9C4-108632CCBCA6}" type="datetime1">
              <a:rPr lang="en-CA" smtClean="0"/>
              <a:t>2019-09-19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Text-To-Image Alignment on Chant Manuscripts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de Reuse</a:t>
            </a:r>
          </a:p>
          <a:p>
            <a:r>
              <a:rPr lang="en-US" dirty="0"/>
              <a:t>SIMSSA Workshop XIX</a:t>
            </a:r>
          </a:p>
          <a:p>
            <a:r>
              <a:rPr lang="en-US" dirty="0"/>
              <a:t>21/09/2019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4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</a:t>
            </a:r>
            <a:r>
              <a:rPr lang="en-US" dirty="0" err="1"/>
              <a:t>Neumes</a:t>
            </a:r>
            <a:r>
              <a:rPr lang="en-US" dirty="0"/>
              <a:t> with Syllables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383943" cy="4530725"/>
          </a:xfrm>
        </p:spPr>
        <p:txBody>
          <a:bodyPr>
            <a:normAutofit/>
          </a:bodyPr>
          <a:lstStyle/>
          <a:p>
            <a:r>
              <a:rPr lang="en-US" dirty="0" err="1"/>
              <a:t>Neume</a:t>
            </a:r>
            <a:r>
              <a:rPr lang="en-US" dirty="0"/>
              <a:t> notation is syllable-based</a:t>
            </a:r>
          </a:p>
          <a:p>
            <a:r>
              <a:rPr lang="en-US" dirty="0"/>
              <a:t>Optical Character Recognition (OCR) on handwritten sources is difficult!</a:t>
            </a:r>
          </a:p>
          <a:p>
            <a:r>
              <a:rPr lang="en-US" dirty="0"/>
              <a:t>Often have text transcript, but need location of each syllable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34331-B219-42F8-B6B3-DA53E77E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97" y="1825624"/>
            <a:ext cx="6590691" cy="166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FDF94-A976-4E94-A4F2-72C96EBF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18" y="4251760"/>
            <a:ext cx="6638848" cy="16924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89052-6675-4A16-A09A-025D04A7A855}"/>
              </a:ext>
            </a:extLst>
          </p:cNvPr>
          <p:cNvCxnSpPr>
            <a:cxnSpLocks/>
          </p:cNvCxnSpPr>
          <p:nvPr/>
        </p:nvCxnSpPr>
        <p:spPr>
          <a:xfrm>
            <a:off x="7877844" y="3629320"/>
            <a:ext cx="0" cy="50904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Imperfect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Transcript gives us perfect transcript, no position information</a:t>
            </a:r>
          </a:p>
          <a:p>
            <a:r>
              <a:rPr lang="en-US" dirty="0"/>
              <a:t>OCR gives us incorrect transcript, some position information</a:t>
            </a:r>
          </a:p>
          <a:p>
            <a:pPr lvl="1"/>
            <a:r>
              <a:rPr lang="en-US" dirty="0"/>
              <a:t>Combine these two sources of information</a:t>
            </a:r>
          </a:p>
          <a:p>
            <a:r>
              <a:rPr lang="en-US" dirty="0"/>
              <a:t>We train an OCR system on ~2100 words from </a:t>
            </a:r>
            <a:r>
              <a:rPr lang="en-US" dirty="0" err="1"/>
              <a:t>Salzinnes</a:t>
            </a:r>
            <a:r>
              <a:rPr lang="en-US" dirty="0"/>
              <a:t> manuscript</a:t>
            </a:r>
          </a:p>
          <a:p>
            <a:pPr lvl="1"/>
            <a:r>
              <a:rPr lang="en-US" dirty="0"/>
              <a:t>~80% per-character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15" y="2436943"/>
            <a:ext cx="7556090" cy="42058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4466" y="266079"/>
            <a:ext cx="5279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TRANSCRIPT:</a:t>
            </a:r>
          </a:p>
          <a:p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salutare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suum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alleluya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cantate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ecce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advenit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dominator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deus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et regnum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manu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ejus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et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potestas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et imperium in e</a:t>
            </a:r>
          </a:p>
          <a:p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ternum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alleluya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dominus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regit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9860" y="266079"/>
            <a:ext cx="58895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OCR: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salutare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suum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aleluya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.ps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Cantate.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Antipll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.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ece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adnenit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domrnator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deus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et regnum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im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manu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e ns et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potestas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et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immperum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ime</a:t>
            </a:r>
            <a:endParaRPr lang="en-US" sz="1600" dirty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~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vus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. Verbum 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caro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fo</a:t>
            </a:r>
            <a:endParaRPr lang="en-US" sz="1600" dirty="0">
              <a:solidFill>
                <a:schemeClr val="accent1"/>
              </a:solidFill>
              <a:highlight>
                <a:srgbClr val="FFFF00"/>
              </a:highlight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ctum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 est. Et 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habita</a:t>
            </a:r>
            <a:endParaRPr lang="en-US" sz="1600" dirty="0">
              <a:solidFill>
                <a:schemeClr val="accent1"/>
              </a:solidFill>
              <a:highlight>
                <a:srgbClr val="FFFF00"/>
              </a:highlight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ternum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alleluya.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16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. Dominus reg. 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sz="1600" dirty="0" err="1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im</a:t>
            </a:r>
            <a:r>
              <a:rPr lang="en-US" sz="1600" dirty="0">
                <a:solidFill>
                  <a:schemeClr val="accent1"/>
                </a:solidFill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 nobis. </a:t>
            </a:r>
            <a:endParaRPr lang="en-US" sz="1600" dirty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B6D4A-B8B5-4DDB-BBB6-8C42425D9CCC}"/>
              </a:ext>
            </a:extLst>
          </p:cNvPr>
          <p:cNvSpPr/>
          <p:nvPr/>
        </p:nvSpPr>
        <p:spPr>
          <a:xfrm>
            <a:off x="6864576" y="5594413"/>
            <a:ext cx="2647070" cy="1042220"/>
          </a:xfrm>
          <a:prstGeom prst="rect">
            <a:avLst/>
          </a:prstGeom>
          <a:solidFill>
            <a:srgbClr val="FFFF00">
              <a:alpha val="45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73574-CDAF-4659-B7E1-2028BF6D74B6}"/>
              </a:ext>
            </a:extLst>
          </p:cNvPr>
          <p:cNvSpPr txBox="1"/>
          <p:nvPr/>
        </p:nvSpPr>
        <p:spPr>
          <a:xfrm>
            <a:off x="9647905" y="5821284"/>
            <a:ext cx="201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Non-chant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26258-AD1A-49AB-A369-81894E1A6242}"/>
              </a:ext>
            </a:extLst>
          </p:cNvPr>
          <p:cNvSpPr/>
          <p:nvPr/>
        </p:nvSpPr>
        <p:spPr>
          <a:xfrm>
            <a:off x="8098971" y="3083999"/>
            <a:ext cx="1548934" cy="473117"/>
          </a:xfrm>
          <a:prstGeom prst="rect">
            <a:avLst/>
          </a:prstGeom>
          <a:solidFill>
            <a:srgbClr val="FFFF00">
              <a:alpha val="45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AFE38-BC57-4C59-927B-CD6BA8A4AF87}"/>
              </a:ext>
            </a:extLst>
          </p:cNvPr>
          <p:cNvSpPr/>
          <p:nvPr/>
        </p:nvSpPr>
        <p:spPr>
          <a:xfrm>
            <a:off x="6096000" y="3083999"/>
            <a:ext cx="324897" cy="473117"/>
          </a:xfrm>
          <a:prstGeom prst="rect">
            <a:avLst/>
          </a:prstGeom>
          <a:solidFill>
            <a:srgbClr val="FFFF00">
              <a:alpha val="45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B6ACC-830E-45C7-8160-BA3B27B66266}"/>
              </a:ext>
            </a:extLst>
          </p:cNvPr>
          <p:cNvSpPr/>
          <p:nvPr/>
        </p:nvSpPr>
        <p:spPr>
          <a:xfrm>
            <a:off x="4881824" y="6190616"/>
            <a:ext cx="324897" cy="446018"/>
          </a:xfrm>
          <a:prstGeom prst="rect">
            <a:avLst/>
          </a:prstGeom>
          <a:solidFill>
            <a:srgbClr val="FFFF00">
              <a:alpha val="45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Needleman-Wunsch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323" y="3445109"/>
            <a:ext cx="1123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TRANSCRIPT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salutare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suum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alleluya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___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cantate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___ ________ecce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advenit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dominator</a:t>
            </a:r>
            <a:r>
              <a:rPr lang="en-US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OCR:       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salutare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suum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a_leluya.ps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Cantate.n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Antipll.e_ce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adnenit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domrnator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deus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et regnum in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manu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ejus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potestas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i_mperium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_______________________n 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deus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regnum_im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manu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 ns et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potestas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immper_um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imevus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. Verbum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carofoctum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e_____________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ternum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alleluya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____ dominus reg__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i_t</a:t>
            </a:r>
            <a:endParaRPr lang="en-US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est. Et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habitaternum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alleluya.ps. </a:t>
            </a:r>
            <a:r>
              <a:rPr lang="en-US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Dum___s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reg. int</a:t>
            </a:r>
            <a:endParaRPr lang="en-US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948" y="1427733"/>
            <a:ext cx="105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Given two sequences, make them line up with as few “edits” as possible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Minimize gaps and mismatches, maximize matches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29348" y="6321475"/>
            <a:ext cx="266924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0069" y="2599421"/>
            <a:ext cx="59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OCR gets many characters wrong, but the incorrect character is aligned to the correct one in the transcript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691892" y="2922587"/>
            <a:ext cx="1" cy="5722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912350" y="4036417"/>
            <a:ext cx="0" cy="3297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6837" y="5566286"/>
            <a:ext cx="375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Non-chant text picked up by the OCR is aligned with gaps in the transcript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9467805" y="4939544"/>
            <a:ext cx="1" cy="62674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6D7F5-9D9E-461E-998F-E3E84BA991A7}"/>
              </a:ext>
            </a:extLst>
          </p:cNvPr>
          <p:cNvCxnSpPr/>
          <p:nvPr/>
        </p:nvCxnSpPr>
        <p:spPr>
          <a:xfrm flipH="1">
            <a:off x="9466404" y="2911955"/>
            <a:ext cx="1" cy="5722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" y="765708"/>
            <a:ext cx="10822413" cy="54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7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" y="632305"/>
            <a:ext cx="11464317" cy="2650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78" y="0"/>
            <a:ext cx="14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(St. Gall 390)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737"/>
          <a:stretch/>
        </p:blipFill>
        <p:spPr>
          <a:xfrm>
            <a:off x="705465" y="3836861"/>
            <a:ext cx="10379358" cy="2431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78" y="3467529"/>
            <a:ext cx="14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(St. Gall 388)</a:t>
            </a:r>
          </a:p>
        </p:txBody>
      </p:sp>
    </p:spTree>
    <p:extLst>
      <p:ext uri="{BB962C8B-B14F-4D97-AF65-F5344CB8AC3E}">
        <p14:creationId xmlns:p14="http://schemas.microsoft.com/office/powerpoint/2010/main" val="20760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164EC-CE66-4164-85F9-C343ACAE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2201964"/>
            <a:ext cx="9418320" cy="36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342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Courier New</vt:lpstr>
      <vt:lpstr>Franklin Gothic Book</vt:lpstr>
      <vt:lpstr>Franklin Gothic Medium</vt:lpstr>
      <vt:lpstr>Office Theme</vt:lpstr>
      <vt:lpstr>Text-To-Image Alignment on Chant Manuscripts</vt:lpstr>
      <vt:lpstr>Associating Neumes with Syllables of Text</vt:lpstr>
      <vt:lpstr>Using an Imperfect OCR</vt:lpstr>
      <vt:lpstr>PowerPoint Presentation</vt:lpstr>
      <vt:lpstr>Affine Needleman-Wunsch Algorithm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Text-To-Image Alignment and the Salzinnes Antiphonal</dc:title>
  <dc:creator>Tim de Reuse</dc:creator>
  <cp:lastModifiedBy>Tim</cp:lastModifiedBy>
  <cp:revision>60</cp:revision>
  <dcterms:created xsi:type="dcterms:W3CDTF">2018-11-28T21:50:25Z</dcterms:created>
  <dcterms:modified xsi:type="dcterms:W3CDTF">2019-09-19T20:36:11Z</dcterms:modified>
</cp:coreProperties>
</file>