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83" r:id="rId3"/>
    <p:sldId id="307" r:id="rId4"/>
    <p:sldId id="305" r:id="rId5"/>
    <p:sldId id="257" r:id="rId6"/>
    <p:sldId id="308" r:id="rId7"/>
    <p:sldId id="292" r:id="rId8"/>
    <p:sldId id="294" r:id="rId9"/>
    <p:sldId id="261" r:id="rId10"/>
    <p:sldId id="262" r:id="rId11"/>
    <p:sldId id="295" r:id="rId12"/>
    <p:sldId id="260" r:id="rId13"/>
    <p:sldId id="297" r:id="rId14"/>
    <p:sldId id="298" r:id="rId15"/>
    <p:sldId id="284" r:id="rId16"/>
    <p:sldId id="299" r:id="rId17"/>
    <p:sldId id="285" r:id="rId18"/>
    <p:sldId id="306" r:id="rId19"/>
    <p:sldId id="288" r:id="rId20"/>
    <p:sldId id="290" r:id="rId21"/>
    <p:sldId id="301" r:id="rId22"/>
    <p:sldId id="281" r:id="rId23"/>
    <p:sldId id="258" r:id="rId24"/>
    <p:sldId id="29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B04B"/>
    <a:srgbClr val="F866ED"/>
    <a:srgbClr val="F8A9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86"/>
    <p:restoredTop sz="77083"/>
  </p:normalViewPr>
  <p:slideViewPr>
    <p:cSldViewPr snapToGrid="0" snapToObjects="1">
      <p:cViewPr varScale="1">
        <p:scale>
          <a:sx n="69" d="100"/>
          <a:sy n="69" d="100"/>
        </p:scale>
        <p:origin x="216"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5222B5-8263-6C46-A8CA-86282D36F23C}" type="datetimeFigureOut">
              <a:rPr lang="en-US" smtClean="0"/>
              <a:t>9/11/19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5052E9-C1DC-364E-A74F-6C250475BC65}" type="slidenum">
              <a:rPr lang="en-US" smtClean="0"/>
              <a:t>‹#›</a:t>
            </a:fld>
            <a:endParaRPr lang="en-US"/>
          </a:p>
        </p:txBody>
      </p:sp>
    </p:spTree>
    <p:extLst>
      <p:ext uri="{BB962C8B-B14F-4D97-AF65-F5344CB8AC3E}">
        <p14:creationId xmlns:p14="http://schemas.microsoft.com/office/powerpoint/2010/main" val="1605677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SIMSSA DB is designed to eventually integrate with this whole OMR process you’ve heard about today. In the meantime, we also see a need to develop a database for music researchers to use as a search and discovery tool for symbolic files.</a:t>
            </a:r>
          </a:p>
          <a:p>
            <a:endParaRPr lang="en-US" dirty="0"/>
          </a:p>
          <a:p>
            <a:r>
              <a:rPr lang="en-US" dirty="0"/>
              <a:t>The SISMSA DB is the successor of the ELVIS DB, creating as part of Julie Cumming’s </a:t>
            </a:r>
            <a:r>
              <a:rPr lang="en-CA" sz="1200" kern="1200" dirty="0">
                <a:solidFill>
                  <a:schemeClr val="tx1"/>
                </a:solidFill>
                <a:effectLst/>
                <a:latin typeface="+mn-lt"/>
                <a:ea typeface="+mn-ea"/>
                <a:cs typeface="+mn-cs"/>
              </a:rPr>
              <a:t>Digging into Data Challenge grant. This new database has a new data model first presented in 2017 by Cory, Andrew, Julie, and Ichiro at the Digital Libraries for Musicology conference, and we’ve used that as the starting point for this project.</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This new data model was needed to better address all the possible formats and mediums music can come in, as describing the provenance of a symbolic file is surprisingly complex. As one example --</a:t>
            </a:r>
            <a:endParaRPr lang="en-US" dirty="0"/>
          </a:p>
        </p:txBody>
      </p:sp>
      <p:sp>
        <p:nvSpPr>
          <p:cNvPr id="4" name="Slide Number Placeholder 3"/>
          <p:cNvSpPr>
            <a:spLocks noGrp="1"/>
          </p:cNvSpPr>
          <p:nvPr>
            <p:ph type="sldNum" sz="quarter" idx="5"/>
          </p:nvPr>
        </p:nvSpPr>
        <p:spPr/>
        <p:txBody>
          <a:bodyPr/>
          <a:lstStyle/>
          <a:p>
            <a:fld id="{5F5052E9-C1DC-364E-A74F-6C250475BC65}" type="slidenum">
              <a:rPr lang="en-US" smtClean="0"/>
              <a:t>1</a:t>
            </a:fld>
            <a:endParaRPr lang="en-US"/>
          </a:p>
        </p:txBody>
      </p:sp>
    </p:spTree>
    <p:extLst>
      <p:ext uri="{BB962C8B-B14F-4D97-AF65-F5344CB8AC3E}">
        <p14:creationId xmlns:p14="http://schemas.microsoft.com/office/powerpoint/2010/main" val="1257391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later part of the upload form allows users to specify genre(s) and medium of performance. </a:t>
            </a:r>
          </a:p>
          <a:p>
            <a:endParaRPr lang="en-US" dirty="0"/>
          </a:p>
          <a:p>
            <a:r>
              <a:rPr lang="en-US" dirty="0"/>
              <a:t>In order to avoid confusion around what is meant by “genre” we’ve separated the most common understandings of the term into two fields -- so you have genre as in type of piece, such as a symphony or motet, and genre as in style, such as Jazz or classical.</a:t>
            </a:r>
          </a:p>
          <a:p>
            <a:endParaRPr lang="en-US" dirty="0"/>
          </a:p>
        </p:txBody>
      </p:sp>
      <p:sp>
        <p:nvSpPr>
          <p:cNvPr id="4" name="Slide Number Placeholder 3"/>
          <p:cNvSpPr>
            <a:spLocks noGrp="1"/>
          </p:cNvSpPr>
          <p:nvPr>
            <p:ph type="sldNum" sz="quarter" idx="5"/>
          </p:nvPr>
        </p:nvSpPr>
        <p:spPr/>
        <p:txBody>
          <a:bodyPr/>
          <a:lstStyle/>
          <a:p>
            <a:fld id="{5F5052E9-C1DC-364E-A74F-6C250475BC65}" type="slidenum">
              <a:rPr lang="en-US" smtClean="0"/>
              <a:t>10</a:t>
            </a:fld>
            <a:endParaRPr lang="en-US"/>
          </a:p>
        </p:txBody>
      </p:sp>
    </p:spTree>
    <p:extLst>
      <p:ext uri="{BB962C8B-B14F-4D97-AF65-F5344CB8AC3E}">
        <p14:creationId xmlns:p14="http://schemas.microsoft.com/office/powerpoint/2010/main" val="194720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some control but we don’t want people to be turned away by our interface if they actually new information</a:t>
            </a:r>
          </a:p>
          <a:p>
            <a:endParaRPr lang="en-US" dirty="0"/>
          </a:p>
          <a:p>
            <a:r>
              <a:rPr lang="en-US" dirty="0"/>
              <a:t>Therefore it’s possible to add your own data.</a:t>
            </a:r>
          </a:p>
          <a:p>
            <a:endParaRPr lang="en-US" dirty="0"/>
          </a:p>
          <a:p>
            <a:r>
              <a:rPr lang="en-US" dirty="0"/>
              <a:t>Similar to RISM’s Muscat, when a new item is entered, instead of the usual auto-complete menu the user is prompted to add a new item, and can confirm it there.</a:t>
            </a:r>
          </a:p>
          <a:p>
            <a:endParaRPr lang="en-US" dirty="0"/>
          </a:p>
        </p:txBody>
      </p:sp>
      <p:sp>
        <p:nvSpPr>
          <p:cNvPr id="4" name="Slide Number Placeholder 3"/>
          <p:cNvSpPr>
            <a:spLocks noGrp="1"/>
          </p:cNvSpPr>
          <p:nvPr>
            <p:ph type="sldNum" sz="quarter" idx="5"/>
          </p:nvPr>
        </p:nvSpPr>
        <p:spPr/>
        <p:txBody>
          <a:bodyPr/>
          <a:lstStyle/>
          <a:p>
            <a:fld id="{5F5052E9-C1DC-364E-A74F-6C250475BC65}" type="slidenum">
              <a:rPr lang="en-US" smtClean="0"/>
              <a:t>11</a:t>
            </a:fld>
            <a:endParaRPr lang="en-US"/>
          </a:p>
        </p:txBody>
      </p:sp>
    </p:spTree>
    <p:extLst>
      <p:ext uri="{BB962C8B-B14F-4D97-AF65-F5344CB8AC3E}">
        <p14:creationId xmlns:p14="http://schemas.microsoft.com/office/powerpoint/2010/main" val="2566506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Once we have our metadata, the user can upload files.</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Here, the user can attach files representing either the entire symphony, or any of the given sections. Section titles are automatically generated based on user input in the first phase of upload.</a:t>
            </a:r>
          </a:p>
          <a:p>
            <a:endParaRPr lang="en-CA" dirty="0">
              <a:effectLst/>
            </a:endParaRPr>
          </a:p>
          <a:p>
            <a:endParaRPr lang="en-US" dirty="0"/>
          </a:p>
        </p:txBody>
      </p:sp>
      <p:sp>
        <p:nvSpPr>
          <p:cNvPr id="4" name="Slide Number Placeholder 3"/>
          <p:cNvSpPr>
            <a:spLocks noGrp="1"/>
          </p:cNvSpPr>
          <p:nvPr>
            <p:ph type="sldNum" sz="quarter" idx="5"/>
          </p:nvPr>
        </p:nvSpPr>
        <p:spPr/>
        <p:txBody>
          <a:bodyPr/>
          <a:lstStyle/>
          <a:p>
            <a:fld id="{5F5052E9-C1DC-364E-A74F-6C250475BC65}" type="slidenum">
              <a:rPr lang="en-US" smtClean="0"/>
              <a:t>12</a:t>
            </a:fld>
            <a:endParaRPr lang="en-US"/>
          </a:p>
        </p:txBody>
      </p:sp>
    </p:spTree>
    <p:extLst>
      <p:ext uri="{BB962C8B-B14F-4D97-AF65-F5344CB8AC3E}">
        <p14:creationId xmlns:p14="http://schemas.microsoft.com/office/powerpoint/2010/main" val="3803437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Earlier I mentioned VIAF IDs. In addition to linking all the VIAF records together and improving our metadata quality, assigning these sorts of unique identifiers wherever possible allows us to build in linked-data </a:t>
            </a:r>
            <a:r>
              <a:rPr lang="en-US" dirty="0" err="1"/>
              <a:t>compataibility</a:t>
            </a:r>
            <a:r>
              <a:rPr lang="en-US" dirty="0"/>
              <a: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Linked data involves storing information in a way that makes the relationships between entities explicit, thereby enabling semantic </a:t>
            </a:r>
            <a:r>
              <a:rPr lang="en-CA" sz="1200" kern="1200" dirty="0" err="1">
                <a:solidFill>
                  <a:schemeClr val="tx1"/>
                </a:solidFill>
                <a:effectLst/>
                <a:latin typeface="+mn-lt"/>
                <a:ea typeface="+mn-ea"/>
                <a:cs typeface="+mn-cs"/>
              </a:rPr>
              <a:t>searchi</a:t>
            </a:r>
            <a:r>
              <a:rPr lang="en-CA" sz="1200" kern="1200" dirty="0">
                <a:solidFill>
                  <a:schemeClr val="tx1"/>
                </a:solidFill>
                <a:effectLst/>
                <a:latin typeface="+mn-lt"/>
                <a:ea typeface="+mn-ea"/>
                <a:cs typeface="+mn-cs"/>
              </a:rPr>
              <a:t>. Instead of only being associated as keywords, </a:t>
            </a:r>
            <a:r>
              <a:rPr lang="en-CA" sz="1200" kern="1200" dirty="0" err="1">
                <a:solidFill>
                  <a:schemeClr val="tx1"/>
                </a:solidFill>
                <a:effectLst/>
                <a:latin typeface="+mn-lt"/>
                <a:ea typeface="+mn-ea"/>
                <a:cs typeface="+mn-cs"/>
              </a:rPr>
              <a:t>lnked</a:t>
            </a:r>
            <a:r>
              <a:rPr lang="en-CA" sz="1200" kern="1200" dirty="0">
                <a:solidFill>
                  <a:schemeClr val="tx1"/>
                </a:solidFill>
                <a:effectLst/>
                <a:latin typeface="+mn-lt"/>
                <a:ea typeface="+mn-ea"/>
                <a:cs typeface="+mn-cs"/>
              </a:rPr>
              <a:t> data makes it possible to define the relationships between objects and concepts in a concrete way, allowing users to construct searches based on particular meanings of terms instead of just looking for strings. For example, a semantic search could ask for all pieces composed by Beethoven. This is typically achieved by storing data in RDF (Resource Description Framework) as subject-object-predicate “triples.” Each part of a triple is expressed as a URI (Uniform Resource Identifier) that uniquely identifies 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Here, we have the example -- “Beethoven composed Symphony No. 3”</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Instead of “Beethoven” the string we would have a URI to make sure we knew which Beethoven.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Composed would have its own URI</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And Symphony No. 3 also has its own URI -- not just any “Symphony no. 3” but this specific 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endParaRPr lang="en-US" dirty="0"/>
          </a:p>
        </p:txBody>
      </p:sp>
      <p:sp>
        <p:nvSpPr>
          <p:cNvPr id="4" name="Slide Number Placeholder 3"/>
          <p:cNvSpPr>
            <a:spLocks noGrp="1"/>
          </p:cNvSpPr>
          <p:nvPr>
            <p:ph type="sldNum" sz="quarter" idx="5"/>
          </p:nvPr>
        </p:nvSpPr>
        <p:spPr/>
        <p:txBody>
          <a:bodyPr/>
          <a:lstStyle/>
          <a:p>
            <a:fld id="{5F5052E9-C1DC-364E-A74F-6C250475BC65}" type="slidenum">
              <a:rPr lang="en-US" smtClean="0"/>
              <a:t>13</a:t>
            </a:fld>
            <a:endParaRPr lang="en-US"/>
          </a:p>
        </p:txBody>
      </p:sp>
    </p:spTree>
    <p:extLst>
      <p:ext uri="{BB962C8B-B14F-4D97-AF65-F5344CB8AC3E}">
        <p14:creationId xmlns:p14="http://schemas.microsoft.com/office/powerpoint/2010/main" val="884444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Linked data can also help track the provenance of metadata, making it possible to identify who made a particular contribution. Such provenance annotations will take the form of linked data quads. These expand the original linked data triple to include provenance. So the quad expands it to: “This composer—composed—this mass—according to—this historian.” </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(This example isn’t terribly controversial but there are lots of manuscripts and earlier music where this would be very helpful!)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endParaRPr lang="en-US" dirty="0"/>
          </a:p>
        </p:txBody>
      </p:sp>
      <p:sp>
        <p:nvSpPr>
          <p:cNvPr id="4" name="Slide Number Placeholder 3"/>
          <p:cNvSpPr>
            <a:spLocks noGrp="1"/>
          </p:cNvSpPr>
          <p:nvPr>
            <p:ph type="sldNum" sz="quarter" idx="5"/>
          </p:nvPr>
        </p:nvSpPr>
        <p:spPr/>
        <p:txBody>
          <a:bodyPr/>
          <a:lstStyle/>
          <a:p>
            <a:fld id="{5F5052E9-C1DC-364E-A74F-6C250475BC65}" type="slidenum">
              <a:rPr lang="en-US" smtClean="0"/>
              <a:t>14</a:t>
            </a:fld>
            <a:endParaRPr lang="en-US"/>
          </a:p>
        </p:txBody>
      </p:sp>
    </p:spTree>
    <p:extLst>
      <p:ext uri="{BB962C8B-B14F-4D97-AF65-F5344CB8AC3E}">
        <p14:creationId xmlns:p14="http://schemas.microsoft.com/office/powerpoint/2010/main" val="1278479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Currently, it is possible to download individual files, as well as their associated </a:t>
            </a:r>
            <a:r>
              <a:rPr lang="en-US" dirty="0" err="1"/>
              <a:t>jSymbolic</a:t>
            </a:r>
            <a:r>
              <a:rPr lang="en-US" dirty="0"/>
              <a:t> feature files. </a:t>
            </a:r>
          </a:p>
          <a:p>
            <a:endParaRPr lang="en-US" dirty="0"/>
          </a:p>
          <a:p>
            <a:r>
              <a:rPr lang="en-US" dirty="0"/>
              <a:t>Current work includes building in a batch ”Shopping cart” style download, as well as being able to build research corpora in to the database. As in the ELVIS DB, these represent a particular researcher’s interests or project.</a:t>
            </a:r>
          </a:p>
          <a:p>
            <a:endParaRPr lang="en-US" dirty="0"/>
          </a:p>
          <a:p>
            <a:r>
              <a:rPr lang="en-US" dirty="0"/>
              <a:t>However, it’s very common for researchers to need to update or change their files after the paper has been published if they want to do further work.</a:t>
            </a:r>
          </a:p>
          <a:p>
            <a:endParaRPr lang="en-US" dirty="0"/>
          </a:p>
          <a:p>
            <a:r>
              <a:rPr lang="en-US" dirty="0"/>
              <a:t>The files on the SIMSSA DB will always be the latest, corrected files, so that researchers can use them for their own projects.</a:t>
            </a:r>
          </a:p>
          <a:p>
            <a:endParaRPr lang="en-US" dirty="0"/>
          </a:p>
          <a:p>
            <a:r>
              <a:rPr lang="en-US" dirty="0"/>
              <a:t>However, we also need a way to preserve data sets associated with experimental studies.</a:t>
            </a:r>
          </a:p>
          <a:p>
            <a:endParaRPr lang="en-US" dirty="0"/>
          </a:p>
        </p:txBody>
      </p:sp>
      <p:sp>
        <p:nvSpPr>
          <p:cNvPr id="4" name="Slide Number Placeholder 3"/>
          <p:cNvSpPr>
            <a:spLocks noGrp="1"/>
          </p:cNvSpPr>
          <p:nvPr>
            <p:ph type="sldNum" sz="quarter" idx="5"/>
          </p:nvPr>
        </p:nvSpPr>
        <p:spPr/>
        <p:txBody>
          <a:bodyPr/>
          <a:lstStyle/>
          <a:p>
            <a:fld id="{5F5052E9-C1DC-364E-A74F-6C250475BC65}" type="slidenum">
              <a:rPr lang="en-US" smtClean="0"/>
              <a:t>15</a:t>
            </a:fld>
            <a:endParaRPr lang="en-US"/>
          </a:p>
        </p:txBody>
      </p:sp>
    </p:spTree>
    <p:extLst>
      <p:ext uri="{BB962C8B-B14F-4D97-AF65-F5344CB8AC3E}">
        <p14:creationId xmlns:p14="http://schemas.microsoft.com/office/powerpoint/2010/main" val="3260880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database research corpora include a field for linking a DOI to a static version of the data set. That static version can live somewhere like </a:t>
            </a:r>
            <a:r>
              <a:rPr lang="en-US" dirty="0" err="1"/>
              <a:t>Zenodo</a:t>
            </a:r>
            <a:r>
              <a:rPr lang="en-US" dirty="0"/>
              <a:t>, which is CERN’s giant open science repository, or </a:t>
            </a:r>
            <a:r>
              <a:rPr lang="en-US" dirty="0" err="1"/>
              <a:t>Dataverse</a:t>
            </a:r>
            <a:r>
              <a:rPr lang="en-US" dirty="0"/>
              <a:t> -- McGill is in the process of starting its own instance and we will be part of that pilot project working with Jenn Riley, who is also working on MML16 with Julie.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F5052E9-C1DC-364E-A74F-6C250475BC65}" type="slidenum">
              <a:rPr lang="en-US" smtClean="0"/>
              <a:t>16</a:t>
            </a:fld>
            <a:endParaRPr lang="en-US"/>
          </a:p>
        </p:txBody>
      </p:sp>
    </p:spTree>
    <p:extLst>
      <p:ext uri="{BB962C8B-B14F-4D97-AF65-F5344CB8AC3E}">
        <p14:creationId xmlns:p14="http://schemas.microsoft.com/office/powerpoint/2010/main" val="2891191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In the process of using services such as VIAF or Library of Congress vocabularies, users may discover gaps in the available information, especially when studying early music, new music, or other highly specialized repertoire. We may add metadata for pieces, genres, or composers not described by existing resources.</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Therefore, work is being done on building in processes to make additions to common resources such as RISM or VIAF, or even suggest new terms to LC vocabularies. </a:t>
            </a:r>
          </a:p>
          <a:p>
            <a:endParaRPr lang="en-CA"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F5052E9-C1DC-364E-A74F-6C250475BC65}" type="slidenum">
              <a:rPr lang="en-US" smtClean="0"/>
              <a:t>17</a:t>
            </a:fld>
            <a:endParaRPr lang="en-US"/>
          </a:p>
        </p:txBody>
      </p:sp>
    </p:spTree>
    <p:extLst>
      <p:ext uri="{BB962C8B-B14F-4D97-AF65-F5344CB8AC3E}">
        <p14:creationId xmlns:p14="http://schemas.microsoft.com/office/powerpoint/2010/main" val="492049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This way the hard work of the expert users of the database can be shared beyond SIMSSA DB and contribute back to the community, even for researchers who don’t use symbolic files.</a:t>
            </a:r>
          </a:p>
          <a:p>
            <a:endParaRPr lang="en-CA" dirty="0"/>
          </a:p>
          <a:p>
            <a:r>
              <a:rPr lang="en-CA" sz="1200" kern="1200" dirty="0">
                <a:solidFill>
                  <a:schemeClr val="tx1"/>
                </a:solidFill>
                <a:effectLst/>
                <a:latin typeface="+mn-lt"/>
                <a:ea typeface="+mn-ea"/>
                <a:cs typeface="+mn-cs"/>
              </a:rPr>
              <a:t>The existing relationship between RISM and VIAF provides a good example of this. RISM uses VIAF to import personal name authority files for Muscat. In addition to this, as libraries add new records to Muscat, RISM can then send this information back to VIAF on a regular basis, expanding the results available to everyone in VIAF. We plan to incorporate RISM’s data into our upload functionality in the future, and have already begun talking to folks at RISM about both the SIMSSA DB and Julie’s MML16 database.. </a:t>
            </a:r>
            <a:endParaRPr lang="en-CA" dirty="0"/>
          </a:p>
        </p:txBody>
      </p:sp>
      <p:sp>
        <p:nvSpPr>
          <p:cNvPr id="4" name="Slide Number Placeholder 3"/>
          <p:cNvSpPr>
            <a:spLocks noGrp="1"/>
          </p:cNvSpPr>
          <p:nvPr>
            <p:ph type="sldNum" sz="quarter" idx="5"/>
          </p:nvPr>
        </p:nvSpPr>
        <p:spPr/>
        <p:txBody>
          <a:bodyPr/>
          <a:lstStyle/>
          <a:p>
            <a:fld id="{5F5052E9-C1DC-364E-A74F-6C250475BC65}" type="slidenum">
              <a:rPr lang="en-US" smtClean="0"/>
              <a:t>18</a:t>
            </a:fld>
            <a:endParaRPr lang="en-US"/>
          </a:p>
        </p:txBody>
      </p:sp>
    </p:spTree>
    <p:extLst>
      <p:ext uri="{BB962C8B-B14F-4D97-AF65-F5344CB8AC3E}">
        <p14:creationId xmlns:p14="http://schemas.microsoft.com/office/powerpoint/2010/main" val="20428774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5052E9-C1DC-364E-A74F-6C250475BC65}" type="slidenum">
              <a:rPr lang="en-US" smtClean="0"/>
              <a:t>19</a:t>
            </a:fld>
            <a:endParaRPr lang="en-US"/>
          </a:p>
        </p:txBody>
      </p:sp>
    </p:spTree>
    <p:extLst>
      <p:ext uri="{BB962C8B-B14F-4D97-AF65-F5344CB8AC3E}">
        <p14:creationId xmlns:p14="http://schemas.microsoft.com/office/powerpoint/2010/main" val="1898288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someone wants to study Beethoven’s third symphony. What sorts of materials might they end up working with?</a:t>
            </a:r>
          </a:p>
        </p:txBody>
      </p:sp>
      <p:sp>
        <p:nvSpPr>
          <p:cNvPr id="4" name="Slide Number Placeholder 3"/>
          <p:cNvSpPr>
            <a:spLocks noGrp="1"/>
          </p:cNvSpPr>
          <p:nvPr>
            <p:ph type="sldNum" sz="quarter" idx="5"/>
          </p:nvPr>
        </p:nvSpPr>
        <p:spPr/>
        <p:txBody>
          <a:bodyPr/>
          <a:lstStyle/>
          <a:p>
            <a:fld id="{5F5052E9-C1DC-364E-A74F-6C250475BC65}" type="slidenum">
              <a:rPr lang="en-US" smtClean="0"/>
              <a:t>2</a:t>
            </a:fld>
            <a:endParaRPr lang="en-US"/>
          </a:p>
        </p:txBody>
      </p:sp>
    </p:spTree>
    <p:extLst>
      <p:ext uri="{BB962C8B-B14F-4D97-AF65-F5344CB8AC3E}">
        <p14:creationId xmlns:p14="http://schemas.microsoft.com/office/powerpoint/2010/main" val="28634482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AC1389-39E2-C142-A8FC-B178537A3D79}" type="slidenum">
              <a:rPr lang="en-US" smtClean="0"/>
              <a:t>20</a:t>
            </a:fld>
            <a:endParaRPr lang="en-US"/>
          </a:p>
        </p:txBody>
      </p:sp>
    </p:spTree>
    <p:extLst>
      <p:ext uri="{BB962C8B-B14F-4D97-AF65-F5344CB8AC3E}">
        <p14:creationId xmlns:p14="http://schemas.microsoft.com/office/powerpoint/2010/main" val="3655110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stuff in green boxes are all things you might actually be able to find in a physical object or symbolic file.</a:t>
            </a:r>
          </a:p>
          <a:p>
            <a:endParaRPr lang="en-US" dirty="0"/>
          </a:p>
          <a:p>
            <a:r>
              <a:rPr lang="en-US" dirty="0"/>
              <a:t>The musical work is an abstract concept that relates to the creative effort and particular combination of sounds and symbols that goes into something like a symphony. Beethoven didn’t write the abstract work -- he wrote some sketches, or a manuscript -- but it’s a useful abstraction at least for some kinds of music.</a:t>
            </a:r>
          </a:p>
        </p:txBody>
      </p:sp>
      <p:sp>
        <p:nvSpPr>
          <p:cNvPr id="4" name="Slide Number Placeholder 3"/>
          <p:cNvSpPr>
            <a:spLocks noGrp="1"/>
          </p:cNvSpPr>
          <p:nvPr>
            <p:ph type="sldNum" sz="quarter" idx="5"/>
          </p:nvPr>
        </p:nvSpPr>
        <p:spPr/>
        <p:txBody>
          <a:bodyPr/>
          <a:lstStyle/>
          <a:p>
            <a:fld id="{5F5052E9-C1DC-364E-A74F-6C250475BC65}" type="slidenum">
              <a:rPr lang="en-US" smtClean="0"/>
              <a:t>21</a:t>
            </a:fld>
            <a:endParaRPr lang="en-US"/>
          </a:p>
        </p:txBody>
      </p:sp>
    </p:spTree>
    <p:extLst>
      <p:ext uri="{BB962C8B-B14F-4D97-AF65-F5344CB8AC3E}">
        <p14:creationId xmlns:p14="http://schemas.microsoft.com/office/powerpoint/2010/main" val="2391778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quick review, here is a comparison between the IFLA-LRM and our model. </a:t>
            </a:r>
            <a:r>
              <a:rPr lang="en-CA" b="1" dirty="0"/>
              <a:t>I</a:t>
            </a:r>
            <a:r>
              <a:rPr lang="en-CA" dirty="0"/>
              <a:t>nternational </a:t>
            </a:r>
            <a:r>
              <a:rPr lang="en-CA" b="1" dirty="0"/>
              <a:t>F</a:t>
            </a:r>
            <a:r>
              <a:rPr lang="en-CA" dirty="0"/>
              <a:t>ederation of </a:t>
            </a:r>
            <a:r>
              <a:rPr lang="en-CA" b="1" dirty="0"/>
              <a:t>L</a:t>
            </a:r>
            <a:r>
              <a:rPr lang="en-CA" dirty="0"/>
              <a:t>ibrary </a:t>
            </a:r>
            <a:r>
              <a:rPr lang="en-CA" b="1" dirty="0"/>
              <a:t>A</a:t>
            </a:r>
            <a:r>
              <a:rPr lang="en-CA" dirty="0"/>
              <a:t>ssociations and Institutions Library Reference Model. </a:t>
            </a:r>
            <a:endParaRPr lang="en-US" dirty="0"/>
          </a:p>
          <a:p>
            <a:endParaRPr lang="en-US" dirty="0"/>
          </a:p>
          <a:p>
            <a:r>
              <a:rPr lang="en-US" dirty="0"/>
              <a:t>Essentially we have collapsed work and expression, instead expressing that dynamic through relating works to other works. We have prioritized musical content equivalence over other aspects – so a piano reduction would be a related work, because the music is different, whereas a study score would be equivalent.</a:t>
            </a:r>
          </a:p>
          <a:p>
            <a:endParaRPr lang="en-US" dirty="0">
              <a:sym typeface="Wingdings" pitchFamily="2" charset="2"/>
            </a:endParaRPr>
          </a:p>
          <a:p>
            <a:r>
              <a:rPr lang="en-US" dirty="0">
                <a:sym typeface="Wingdings" pitchFamily="2" charset="2"/>
              </a:rPr>
              <a:t>Source maps quite closely on to manifestation</a:t>
            </a:r>
            <a:r>
              <a:rPr lang="en-US" b="1" dirty="0">
                <a:sym typeface="Wingdings" pitchFamily="2" charset="2"/>
              </a:rPr>
              <a:t>.  </a:t>
            </a:r>
          </a:p>
          <a:p>
            <a:endParaRPr lang="en-US" dirty="0">
              <a:sym typeface="Wingdings" pitchFamily="2" charset="2"/>
            </a:endParaRPr>
          </a:p>
          <a:p>
            <a:r>
              <a:rPr lang="en-US" dirty="0">
                <a:sym typeface="Wingdings" pitchFamily="2" charset="2"/>
              </a:rPr>
              <a:t>File then maps on to “item” – because in the end we are primarily storing and describing individual files.</a:t>
            </a:r>
          </a:p>
          <a:p>
            <a:pPr marL="171450" indent="-171450">
              <a:buFont typeface="Wingdings" pitchFamily="2" charset="2"/>
              <a:buChar char="à"/>
            </a:pPr>
            <a:endParaRPr lang="en-US" dirty="0">
              <a:sym typeface="Wingdings" pitchFamily="2" charset="2"/>
            </a:endParaRPr>
          </a:p>
          <a:p>
            <a:pPr marL="171450" indent="-171450">
              <a:buFont typeface="Wingdings" pitchFamily="2" charset="2"/>
              <a:buChar char="à"/>
            </a:pPr>
            <a:endParaRPr lang="en-US" dirty="0">
              <a:sym typeface="Wingdings" pitchFamily="2" charset="2"/>
            </a:endParaRPr>
          </a:p>
          <a:p>
            <a:pPr marL="171450" indent="-171450">
              <a:buFont typeface="Wingdings" pitchFamily="2" charset="2"/>
              <a:buChar char="à"/>
            </a:pPr>
            <a:endParaRPr lang="en-US" dirty="0">
              <a:sym typeface="Wingdings" pitchFamily="2" charset="2"/>
            </a:endParaRPr>
          </a:p>
        </p:txBody>
      </p:sp>
      <p:sp>
        <p:nvSpPr>
          <p:cNvPr id="4" name="Slide Number Placeholder 3"/>
          <p:cNvSpPr>
            <a:spLocks noGrp="1"/>
          </p:cNvSpPr>
          <p:nvPr>
            <p:ph type="sldNum" sz="quarter" idx="5"/>
          </p:nvPr>
        </p:nvSpPr>
        <p:spPr/>
        <p:txBody>
          <a:bodyPr/>
          <a:lstStyle/>
          <a:p>
            <a:fld id="{36AC1389-39E2-C142-A8FC-B178537A3D79}" type="slidenum">
              <a:rPr lang="en-US" smtClean="0"/>
              <a:t>22</a:t>
            </a:fld>
            <a:endParaRPr lang="en-US"/>
          </a:p>
        </p:txBody>
      </p:sp>
    </p:spTree>
    <p:extLst>
      <p:ext uri="{BB962C8B-B14F-4D97-AF65-F5344CB8AC3E}">
        <p14:creationId xmlns:p14="http://schemas.microsoft.com/office/powerpoint/2010/main" val="38455598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I’m mostly going to show you the actual database but I wanted to touch briefly on the model. </a:t>
            </a:r>
          </a:p>
          <a:p>
            <a:endParaRPr lang="en-US" dirty="0"/>
          </a:p>
          <a:p>
            <a:r>
              <a:rPr lang="en-US" dirty="0"/>
              <a:t>The way musical works are represented is a key part of our flexibility, and our ability to represent relationships between works, sections, and parts.</a:t>
            </a:r>
          </a:p>
          <a:p>
            <a:endParaRPr lang="en-US" dirty="0"/>
          </a:p>
          <a:p>
            <a:r>
              <a:rPr lang="en-US" dirty="0"/>
              <a:t>Here, you can see how a musical work can relate to another musical work -- for example, a four-hands piano arrangement.</a:t>
            </a:r>
          </a:p>
          <a:p>
            <a:endParaRPr lang="en-US" dirty="0"/>
          </a:p>
          <a:p>
            <a:r>
              <a:rPr lang="en-US" dirty="0"/>
              <a:t>However, a section can also relate to another section -- useful for representing musical borrowing.</a:t>
            </a:r>
          </a:p>
          <a:p>
            <a:endParaRPr lang="en-US" dirty="0"/>
          </a:p>
          <a:p>
            <a:r>
              <a:rPr lang="en-US" dirty="0"/>
              <a:t>Now, on to the search interface!</a:t>
            </a:r>
          </a:p>
          <a:p>
            <a:endParaRPr lang="en-US" dirty="0"/>
          </a:p>
        </p:txBody>
      </p:sp>
      <p:sp>
        <p:nvSpPr>
          <p:cNvPr id="4" name="Slide Number Placeholder 3"/>
          <p:cNvSpPr>
            <a:spLocks noGrp="1"/>
          </p:cNvSpPr>
          <p:nvPr>
            <p:ph type="sldNum" sz="quarter" idx="5"/>
          </p:nvPr>
        </p:nvSpPr>
        <p:spPr/>
        <p:txBody>
          <a:bodyPr/>
          <a:lstStyle/>
          <a:p>
            <a:fld id="{5F5052E9-C1DC-364E-A74F-6C250475BC65}" type="slidenum">
              <a:rPr lang="en-US" smtClean="0"/>
              <a:t>23</a:t>
            </a:fld>
            <a:endParaRPr lang="en-US"/>
          </a:p>
        </p:txBody>
      </p:sp>
    </p:spTree>
    <p:extLst>
      <p:ext uri="{BB962C8B-B14F-4D97-AF65-F5344CB8AC3E}">
        <p14:creationId xmlns:p14="http://schemas.microsoft.com/office/powerpoint/2010/main" val="24793543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Researchers assemble their symbolic music datasets from</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Already existing files, such as those in the Josquin Research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Newly transcribed files, derived from a single earlier source or multiple sources, generated manually using score editing software, transcribed from a performance (usually via MIDI recording) or generated using OMR.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Or some combination such as files from an online repository edited according to another source.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r>
              <a:rPr lang="en-CA" sz="1200" kern="1200" dirty="0">
                <a:solidFill>
                  <a:schemeClr val="tx1"/>
                </a:solidFill>
                <a:effectLst/>
                <a:latin typeface="+mn-lt"/>
                <a:ea typeface="+mn-ea"/>
                <a:cs typeface="+mn-cs"/>
              </a:rPr>
              <a:t>We need to be able to represent many different sources -- original manuscripts, early printed reproductions, modern</a:t>
            </a:r>
          </a:p>
          <a:p>
            <a:r>
              <a:rPr lang="en-CA" sz="1200" kern="1200" dirty="0">
                <a:solidFill>
                  <a:schemeClr val="tx1"/>
                </a:solidFill>
                <a:effectLst/>
                <a:latin typeface="+mn-lt"/>
                <a:ea typeface="+mn-ea"/>
                <a:cs typeface="+mn-cs"/>
              </a:rPr>
              <a:t>editions, and online collections. The current interface allows users to enter an immediate source (e.g., IMSLP) as well as one ``parent'' source (e.g., </a:t>
            </a:r>
            <a:r>
              <a:rPr lang="en-CA" sz="1200" kern="1200" dirty="0" err="1">
                <a:solidFill>
                  <a:schemeClr val="tx1"/>
                </a:solidFill>
                <a:effectLst/>
                <a:latin typeface="+mn-lt"/>
                <a:ea typeface="+mn-ea"/>
                <a:cs typeface="+mn-cs"/>
              </a:rPr>
              <a:t>Breitkopf</a:t>
            </a:r>
            <a:r>
              <a:rPr lang="en-CA" sz="1200" kern="1200" dirty="0">
                <a:solidFill>
                  <a:schemeClr val="tx1"/>
                </a:solidFill>
                <a:effectLst/>
                <a:latin typeface="+mn-lt"/>
                <a:ea typeface="+mn-ea"/>
                <a:cs typeface="+mn-cs"/>
              </a:rPr>
              <a:t> &amp; </a:t>
            </a:r>
            <a:r>
              <a:rPr lang="en-CA" sz="1200" kern="1200" dirty="0" err="1">
                <a:solidFill>
                  <a:schemeClr val="tx1"/>
                </a:solidFill>
                <a:effectLst/>
                <a:latin typeface="+mn-lt"/>
                <a:ea typeface="+mn-ea"/>
                <a:cs typeface="+mn-cs"/>
              </a:rPr>
              <a:t>Härtel</a:t>
            </a:r>
            <a:r>
              <a:rPr lang="en-CA" sz="1200" kern="1200" dirty="0">
                <a:solidFill>
                  <a:schemeClr val="tx1"/>
                </a:solidFill>
                <a:effectLst/>
                <a:latin typeface="+mn-lt"/>
                <a:ea typeface="+mn-ea"/>
                <a:cs typeface="+mn-cs"/>
              </a:rPr>
              <a:t>, 1862). An important priority for future work</a:t>
            </a:r>
          </a:p>
          <a:p>
            <a:r>
              <a:rPr lang="en-CA" sz="1200" kern="1200" dirty="0">
                <a:solidFill>
                  <a:schemeClr val="tx1"/>
                </a:solidFill>
                <a:effectLst/>
                <a:latin typeface="+mn-lt"/>
                <a:ea typeface="+mn-ea"/>
                <a:cs typeface="+mn-cs"/>
              </a:rPr>
              <a:t>is expanding the interface to allow users to model more complex relationships.</a:t>
            </a:r>
          </a:p>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endParaRPr lang="en-US" dirty="0"/>
          </a:p>
        </p:txBody>
      </p:sp>
      <p:sp>
        <p:nvSpPr>
          <p:cNvPr id="4" name="Slide Number Placeholder 3"/>
          <p:cNvSpPr>
            <a:spLocks noGrp="1"/>
          </p:cNvSpPr>
          <p:nvPr>
            <p:ph type="sldNum" sz="quarter" idx="5"/>
          </p:nvPr>
        </p:nvSpPr>
        <p:spPr/>
        <p:txBody>
          <a:bodyPr/>
          <a:lstStyle/>
          <a:p>
            <a:fld id="{5F5052E9-C1DC-364E-A74F-6C250475BC65}" type="slidenum">
              <a:rPr lang="en-US" smtClean="0"/>
              <a:t>24</a:t>
            </a:fld>
            <a:endParaRPr lang="en-US"/>
          </a:p>
        </p:txBody>
      </p:sp>
    </p:spTree>
    <p:extLst>
      <p:ext uri="{BB962C8B-B14F-4D97-AF65-F5344CB8AC3E}">
        <p14:creationId xmlns:p14="http://schemas.microsoft.com/office/powerpoint/2010/main" val="2844290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they have an early manuscript, or some sketches.</a:t>
            </a:r>
          </a:p>
          <a:p>
            <a:endParaRPr lang="en-US" dirty="0"/>
          </a:p>
          <a:p>
            <a:r>
              <a:rPr lang="en-US" dirty="0"/>
              <a:t>Maybe they’re working with a print edition, either a standalone one or in a collection of symphonies.</a:t>
            </a:r>
          </a:p>
          <a:p>
            <a:endParaRPr lang="en-US" dirty="0"/>
          </a:p>
          <a:p>
            <a:r>
              <a:rPr lang="en-US" dirty="0"/>
              <a:t>Maybe they have parts for individual instruments, or related works such as a four hands piano arrangement.</a:t>
            </a:r>
          </a:p>
        </p:txBody>
      </p:sp>
      <p:sp>
        <p:nvSpPr>
          <p:cNvPr id="4" name="Slide Number Placeholder 3"/>
          <p:cNvSpPr>
            <a:spLocks noGrp="1"/>
          </p:cNvSpPr>
          <p:nvPr>
            <p:ph type="sldNum" sz="quarter" idx="5"/>
          </p:nvPr>
        </p:nvSpPr>
        <p:spPr/>
        <p:txBody>
          <a:bodyPr/>
          <a:lstStyle/>
          <a:p>
            <a:fld id="{5F5052E9-C1DC-364E-A74F-6C250475BC65}" type="slidenum">
              <a:rPr lang="en-US" smtClean="0"/>
              <a:t>3</a:t>
            </a:fld>
            <a:endParaRPr lang="en-US"/>
          </a:p>
        </p:txBody>
      </p:sp>
    </p:spTree>
    <p:extLst>
      <p:ext uri="{BB962C8B-B14F-4D97-AF65-F5344CB8AC3E}">
        <p14:creationId xmlns:p14="http://schemas.microsoft.com/office/powerpoint/2010/main" val="1209277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that, these materials could also come in different formats. Long-term, we need a way to connect audio, symbolic files, and scanned images for OMR to all of these musical works.</a:t>
            </a:r>
          </a:p>
          <a:p>
            <a:endParaRPr lang="en-US" dirty="0"/>
          </a:p>
          <a:p>
            <a:r>
              <a:rPr lang="en-US" dirty="0"/>
              <a:t>Now that I’ve given you a sense of the scope of our challenge, I’d like to highlight some of our more recent work.</a:t>
            </a:r>
          </a:p>
        </p:txBody>
      </p:sp>
      <p:sp>
        <p:nvSpPr>
          <p:cNvPr id="4" name="Slide Number Placeholder 3"/>
          <p:cNvSpPr>
            <a:spLocks noGrp="1"/>
          </p:cNvSpPr>
          <p:nvPr>
            <p:ph type="sldNum" sz="quarter" idx="5"/>
          </p:nvPr>
        </p:nvSpPr>
        <p:spPr/>
        <p:txBody>
          <a:bodyPr/>
          <a:lstStyle/>
          <a:p>
            <a:fld id="{5F5052E9-C1DC-364E-A74F-6C250475BC65}" type="slidenum">
              <a:rPr lang="en-US" smtClean="0"/>
              <a:t>4</a:t>
            </a:fld>
            <a:endParaRPr lang="en-US"/>
          </a:p>
        </p:txBody>
      </p:sp>
    </p:spTree>
    <p:extLst>
      <p:ext uri="{BB962C8B-B14F-4D97-AF65-F5344CB8AC3E}">
        <p14:creationId xmlns:p14="http://schemas.microsoft.com/office/powerpoint/2010/main" val="4036001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major project this summer has been building and refining the search interface. We’ve also done some user testing on and earlier version of the search, which helped developed the version you see here.</a:t>
            </a:r>
          </a:p>
          <a:p>
            <a:endParaRPr lang="en-US" dirty="0"/>
          </a:p>
          <a:p>
            <a:endParaRPr lang="en-US" dirty="0"/>
          </a:p>
        </p:txBody>
      </p:sp>
      <p:sp>
        <p:nvSpPr>
          <p:cNvPr id="4" name="Slide Number Placeholder 3"/>
          <p:cNvSpPr>
            <a:spLocks noGrp="1"/>
          </p:cNvSpPr>
          <p:nvPr>
            <p:ph type="sldNum" sz="quarter" idx="5"/>
          </p:nvPr>
        </p:nvSpPr>
        <p:spPr/>
        <p:txBody>
          <a:bodyPr/>
          <a:lstStyle/>
          <a:p>
            <a:fld id="{5F5052E9-C1DC-364E-A74F-6C250475BC65}" type="slidenum">
              <a:rPr lang="en-US" smtClean="0"/>
              <a:t>5</a:t>
            </a:fld>
            <a:endParaRPr lang="en-US"/>
          </a:p>
        </p:txBody>
      </p:sp>
    </p:spTree>
    <p:extLst>
      <p:ext uri="{BB962C8B-B14F-4D97-AF65-F5344CB8AC3E}">
        <p14:creationId xmlns:p14="http://schemas.microsoft.com/office/powerpoint/2010/main" val="593727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interface is really important because it combines metadata search, shown here on the left -- so looking for composer, title, instruments, file format and so forth, with musical content search. </a:t>
            </a:r>
          </a:p>
          <a:p>
            <a:endParaRPr lang="en-US" dirty="0"/>
          </a:p>
          <a:p>
            <a:r>
              <a:rPr lang="en-US" dirty="0"/>
              <a:t>Content-search is over here on the right-hand side. It works for any valid MIDI, </a:t>
            </a:r>
            <a:r>
              <a:rPr lang="en-US" dirty="0" err="1"/>
              <a:t>MusicXML</a:t>
            </a:r>
            <a:r>
              <a:rPr lang="en-US" dirty="0"/>
              <a:t>, or MEI file and uses Cory McKay’s </a:t>
            </a:r>
            <a:r>
              <a:rPr lang="en-US" dirty="0" err="1"/>
              <a:t>jSymbolic</a:t>
            </a:r>
            <a:r>
              <a:rPr lang="en-US" dirty="0"/>
              <a:t> software. Features are extracted as files are uploaded. The values on the sliders represent the actual pieces returned in this search -- so in the context of the 9 pieces returned for the search for “</a:t>
            </a:r>
            <a:r>
              <a:rPr lang="en-US" dirty="0" err="1"/>
              <a:t>amor</a:t>
            </a:r>
            <a:r>
              <a:rPr lang="en-US" dirty="0"/>
              <a:t>”, you can adjust for number of voices, contrary motion, and so on. We’ve also been working with Cory and </a:t>
            </a:r>
            <a:r>
              <a:rPr lang="en-US" dirty="0" err="1"/>
              <a:t>Rían</a:t>
            </a:r>
            <a:r>
              <a:rPr lang="en-US" dirty="0"/>
              <a:t> to figure out the best way to explain features to people who many not have encountered them before.</a:t>
            </a:r>
          </a:p>
        </p:txBody>
      </p:sp>
      <p:sp>
        <p:nvSpPr>
          <p:cNvPr id="4" name="Slide Number Placeholder 3"/>
          <p:cNvSpPr>
            <a:spLocks noGrp="1"/>
          </p:cNvSpPr>
          <p:nvPr>
            <p:ph type="sldNum" sz="quarter" idx="5"/>
          </p:nvPr>
        </p:nvSpPr>
        <p:spPr/>
        <p:txBody>
          <a:bodyPr/>
          <a:lstStyle/>
          <a:p>
            <a:fld id="{5F5052E9-C1DC-364E-A74F-6C250475BC65}" type="slidenum">
              <a:rPr lang="en-US" smtClean="0"/>
              <a:t>6</a:t>
            </a:fld>
            <a:endParaRPr lang="en-US"/>
          </a:p>
        </p:txBody>
      </p:sp>
    </p:spTree>
    <p:extLst>
      <p:ext uri="{BB962C8B-B14F-4D97-AF65-F5344CB8AC3E}">
        <p14:creationId xmlns:p14="http://schemas.microsoft.com/office/powerpoint/2010/main" val="2413365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Building the upload interface is in some ways like training someone to catalog music on the fly, for an item that does not have cataloging rules. Users are not only adding files—they are entering metadata as well.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However, there is one clear way we can address this problem, by harvesting metadata from elsewhere whenever possible.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When this works well, it can guard against errors created by typing mistakes, and can make it much easier to know with certainty when pieces are composed by the same person, or in the same genre.</a:t>
            </a:r>
            <a:endParaRPr lang="en-CA" dirty="0"/>
          </a:p>
          <a:p>
            <a:endParaRPr lang="en-US" dirty="0"/>
          </a:p>
        </p:txBody>
      </p:sp>
      <p:sp>
        <p:nvSpPr>
          <p:cNvPr id="4" name="Slide Number Placeholder 3"/>
          <p:cNvSpPr>
            <a:spLocks noGrp="1"/>
          </p:cNvSpPr>
          <p:nvPr>
            <p:ph type="sldNum" sz="quarter" idx="5"/>
          </p:nvPr>
        </p:nvSpPr>
        <p:spPr/>
        <p:txBody>
          <a:bodyPr/>
          <a:lstStyle/>
          <a:p>
            <a:fld id="{5F5052E9-C1DC-364E-A74F-6C250475BC65}" type="slidenum">
              <a:rPr lang="en-US" smtClean="0"/>
              <a:t>7</a:t>
            </a:fld>
            <a:endParaRPr lang="en-US"/>
          </a:p>
        </p:txBody>
      </p:sp>
    </p:spTree>
    <p:extLst>
      <p:ext uri="{BB962C8B-B14F-4D97-AF65-F5344CB8AC3E}">
        <p14:creationId xmlns:p14="http://schemas.microsoft.com/office/powerpoint/2010/main" val="1737676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VIAF, one of the sources we’re using for metadata. VIAF stands for Virtual International Authority file, and is an international authority file hosted by OCLC, gathering records from libraries worldwide.</a:t>
            </a:r>
          </a:p>
          <a:p>
            <a:endParaRPr lang="en-US" dirty="0"/>
          </a:p>
          <a:p>
            <a:r>
              <a:rPr lang="en-US" dirty="0"/>
              <a:t>In library contexts, an “authority file” includes anything that has been added to a catalogue record, which can help make vocabulary more consistent</a:t>
            </a:r>
          </a:p>
          <a:p>
            <a:endParaRPr lang="en-US" dirty="0"/>
          </a:p>
          <a:p>
            <a:r>
              <a:rPr lang="en-US" dirty="0"/>
              <a:t>It also links these records with a VIAF ID which can be used to represent the item uniquely, pointing back to all the other records. More on those later.</a:t>
            </a:r>
          </a:p>
          <a:p>
            <a:endParaRPr lang="en-US" dirty="0"/>
          </a:p>
          <a:p>
            <a:endParaRPr lang="en-US" dirty="0"/>
          </a:p>
        </p:txBody>
      </p:sp>
      <p:sp>
        <p:nvSpPr>
          <p:cNvPr id="4" name="Slide Number Placeholder 3"/>
          <p:cNvSpPr>
            <a:spLocks noGrp="1"/>
          </p:cNvSpPr>
          <p:nvPr>
            <p:ph type="sldNum" sz="quarter" idx="5"/>
          </p:nvPr>
        </p:nvSpPr>
        <p:spPr/>
        <p:txBody>
          <a:bodyPr/>
          <a:lstStyle/>
          <a:p>
            <a:fld id="{5F5052E9-C1DC-364E-A74F-6C250475BC65}" type="slidenum">
              <a:rPr lang="en-US" smtClean="0"/>
              <a:t>8</a:t>
            </a:fld>
            <a:endParaRPr lang="en-US"/>
          </a:p>
        </p:txBody>
      </p:sp>
    </p:spTree>
    <p:extLst>
      <p:ext uri="{BB962C8B-B14F-4D97-AF65-F5344CB8AC3E}">
        <p14:creationId xmlns:p14="http://schemas.microsoft.com/office/powerpoint/2010/main" val="4064382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“contributors” section allows for a variety of roles including composer but also author of text, performer, and so on. These names are designed to auto-complete from VIAF. </a:t>
            </a:r>
          </a:p>
          <a:p>
            <a:endParaRPr lang="en-US" dirty="0"/>
          </a:p>
          <a:p>
            <a:r>
              <a:rPr lang="en-US" dirty="0"/>
              <a:t>Users can add or subtract fields to enter any number of sections or variant titles.</a:t>
            </a:r>
          </a:p>
        </p:txBody>
      </p:sp>
      <p:sp>
        <p:nvSpPr>
          <p:cNvPr id="4" name="Slide Number Placeholder 3"/>
          <p:cNvSpPr>
            <a:spLocks noGrp="1"/>
          </p:cNvSpPr>
          <p:nvPr>
            <p:ph type="sldNum" sz="quarter" idx="5"/>
          </p:nvPr>
        </p:nvSpPr>
        <p:spPr/>
        <p:txBody>
          <a:bodyPr/>
          <a:lstStyle/>
          <a:p>
            <a:fld id="{5F5052E9-C1DC-364E-A74F-6C250475BC65}" type="slidenum">
              <a:rPr lang="en-US" smtClean="0"/>
              <a:t>9</a:t>
            </a:fld>
            <a:endParaRPr lang="en-US"/>
          </a:p>
        </p:txBody>
      </p:sp>
    </p:spTree>
    <p:extLst>
      <p:ext uri="{BB962C8B-B14F-4D97-AF65-F5344CB8AC3E}">
        <p14:creationId xmlns:p14="http://schemas.microsoft.com/office/powerpoint/2010/main" val="3335971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B2DE5-DB62-5B4B-A116-E229EF9EF4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032C26-A9A8-B24B-BC61-174699E847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8551C1-B31F-E04A-8886-F41B804F6318}"/>
              </a:ext>
            </a:extLst>
          </p:cNvPr>
          <p:cNvSpPr>
            <a:spLocks noGrp="1"/>
          </p:cNvSpPr>
          <p:nvPr>
            <p:ph type="dt" sz="half" idx="10"/>
          </p:nvPr>
        </p:nvSpPr>
        <p:spPr/>
        <p:txBody>
          <a:bodyPr/>
          <a:lstStyle/>
          <a:p>
            <a:fld id="{49DEDADF-5900-EA4F-8F92-D710BF603103}" type="datetime1">
              <a:rPr lang="en-CA" smtClean="0"/>
              <a:t>2019-09-11</a:t>
            </a:fld>
            <a:endParaRPr lang="en-US"/>
          </a:p>
        </p:txBody>
      </p:sp>
      <p:sp>
        <p:nvSpPr>
          <p:cNvPr id="5" name="Footer Placeholder 4">
            <a:extLst>
              <a:ext uri="{FF2B5EF4-FFF2-40B4-BE49-F238E27FC236}">
                <a16:creationId xmlns:a16="http://schemas.microsoft.com/office/drawing/2014/main" id="{4D7E77E3-08E6-5045-BE67-49126C983F32}"/>
              </a:ext>
            </a:extLst>
          </p:cNvPr>
          <p:cNvSpPr>
            <a:spLocks noGrp="1"/>
          </p:cNvSpPr>
          <p:nvPr>
            <p:ph type="ftr" sz="quarter" idx="11"/>
          </p:nvPr>
        </p:nvSpPr>
        <p:spPr/>
        <p:txBody>
          <a:bodyPr/>
          <a:lstStyle/>
          <a:p>
            <a:r>
              <a:rPr lang="en-US"/>
              <a:t>Hopkins, Emily. Workshop on SIMSSA XIX. CIRMMT, McGill University, Montréal, 21 Sept. 2019</a:t>
            </a:r>
          </a:p>
        </p:txBody>
      </p:sp>
      <p:sp>
        <p:nvSpPr>
          <p:cNvPr id="6" name="Slide Number Placeholder 5">
            <a:extLst>
              <a:ext uri="{FF2B5EF4-FFF2-40B4-BE49-F238E27FC236}">
                <a16:creationId xmlns:a16="http://schemas.microsoft.com/office/drawing/2014/main" id="{AC81AB01-D45D-F047-941B-BEFC715C294F}"/>
              </a:ext>
            </a:extLst>
          </p:cNvPr>
          <p:cNvSpPr>
            <a:spLocks noGrp="1"/>
          </p:cNvSpPr>
          <p:nvPr>
            <p:ph type="sldNum" sz="quarter" idx="12"/>
          </p:nvPr>
        </p:nvSpPr>
        <p:spPr/>
        <p:txBody>
          <a:bodyPr/>
          <a:lstStyle/>
          <a:p>
            <a:fld id="{400B6AE2-A770-BC4C-819D-334F679CB323}" type="slidenum">
              <a:rPr lang="en-US" smtClean="0"/>
              <a:t>‹#›</a:t>
            </a:fld>
            <a:endParaRPr lang="en-US"/>
          </a:p>
        </p:txBody>
      </p:sp>
    </p:spTree>
    <p:extLst>
      <p:ext uri="{BB962C8B-B14F-4D97-AF65-F5344CB8AC3E}">
        <p14:creationId xmlns:p14="http://schemas.microsoft.com/office/powerpoint/2010/main" val="1145597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57FB1-A804-EB4A-A8DA-EE30BF6B3E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887B3D-CF6B-9A41-AA8A-1C9916283A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862DEF-B602-BD4D-8A84-02E82FDCC73F}"/>
              </a:ext>
            </a:extLst>
          </p:cNvPr>
          <p:cNvSpPr>
            <a:spLocks noGrp="1"/>
          </p:cNvSpPr>
          <p:nvPr>
            <p:ph type="dt" sz="half" idx="10"/>
          </p:nvPr>
        </p:nvSpPr>
        <p:spPr/>
        <p:txBody>
          <a:bodyPr/>
          <a:lstStyle/>
          <a:p>
            <a:fld id="{C5DD7FEA-045F-234A-862D-C1235FD06AAE}" type="datetime1">
              <a:rPr lang="en-CA" smtClean="0"/>
              <a:t>2019-09-11</a:t>
            </a:fld>
            <a:endParaRPr lang="en-US"/>
          </a:p>
        </p:txBody>
      </p:sp>
      <p:sp>
        <p:nvSpPr>
          <p:cNvPr id="5" name="Footer Placeholder 4">
            <a:extLst>
              <a:ext uri="{FF2B5EF4-FFF2-40B4-BE49-F238E27FC236}">
                <a16:creationId xmlns:a16="http://schemas.microsoft.com/office/drawing/2014/main" id="{68FF40A4-67AB-534B-9348-9BE163F6360C}"/>
              </a:ext>
            </a:extLst>
          </p:cNvPr>
          <p:cNvSpPr>
            <a:spLocks noGrp="1"/>
          </p:cNvSpPr>
          <p:nvPr>
            <p:ph type="ftr" sz="quarter" idx="11"/>
          </p:nvPr>
        </p:nvSpPr>
        <p:spPr/>
        <p:txBody>
          <a:bodyPr/>
          <a:lstStyle/>
          <a:p>
            <a:r>
              <a:rPr lang="en-US"/>
              <a:t>Hopkins, Emily. Workshop on SIMSSA XIX. CIRMMT, McGill University, Montréal, 21 Sept. 2019</a:t>
            </a:r>
          </a:p>
        </p:txBody>
      </p:sp>
      <p:sp>
        <p:nvSpPr>
          <p:cNvPr id="6" name="Slide Number Placeholder 5">
            <a:extLst>
              <a:ext uri="{FF2B5EF4-FFF2-40B4-BE49-F238E27FC236}">
                <a16:creationId xmlns:a16="http://schemas.microsoft.com/office/drawing/2014/main" id="{2F0C905F-B1EA-B248-8A73-A030E09598ED}"/>
              </a:ext>
            </a:extLst>
          </p:cNvPr>
          <p:cNvSpPr>
            <a:spLocks noGrp="1"/>
          </p:cNvSpPr>
          <p:nvPr>
            <p:ph type="sldNum" sz="quarter" idx="12"/>
          </p:nvPr>
        </p:nvSpPr>
        <p:spPr/>
        <p:txBody>
          <a:bodyPr/>
          <a:lstStyle/>
          <a:p>
            <a:fld id="{400B6AE2-A770-BC4C-819D-334F679CB323}" type="slidenum">
              <a:rPr lang="en-US" smtClean="0"/>
              <a:t>‹#›</a:t>
            </a:fld>
            <a:endParaRPr lang="en-US"/>
          </a:p>
        </p:txBody>
      </p:sp>
    </p:spTree>
    <p:extLst>
      <p:ext uri="{BB962C8B-B14F-4D97-AF65-F5344CB8AC3E}">
        <p14:creationId xmlns:p14="http://schemas.microsoft.com/office/powerpoint/2010/main" val="897163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9B6719-13CB-1448-AB44-9805E5A3C6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DBB69E-2633-F74E-B8A2-0DC146E4A8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7406EF-AC5A-9F40-B261-C39DD1C7AB46}"/>
              </a:ext>
            </a:extLst>
          </p:cNvPr>
          <p:cNvSpPr>
            <a:spLocks noGrp="1"/>
          </p:cNvSpPr>
          <p:nvPr>
            <p:ph type="dt" sz="half" idx="10"/>
          </p:nvPr>
        </p:nvSpPr>
        <p:spPr/>
        <p:txBody>
          <a:bodyPr/>
          <a:lstStyle/>
          <a:p>
            <a:fld id="{AE9BB502-9089-6241-A029-47D3A675A124}" type="datetime1">
              <a:rPr lang="en-CA" smtClean="0"/>
              <a:t>2019-09-11</a:t>
            </a:fld>
            <a:endParaRPr lang="en-US"/>
          </a:p>
        </p:txBody>
      </p:sp>
      <p:sp>
        <p:nvSpPr>
          <p:cNvPr id="5" name="Footer Placeholder 4">
            <a:extLst>
              <a:ext uri="{FF2B5EF4-FFF2-40B4-BE49-F238E27FC236}">
                <a16:creationId xmlns:a16="http://schemas.microsoft.com/office/drawing/2014/main" id="{7AACE4C7-9E8B-6A44-B86F-D80B432305FF}"/>
              </a:ext>
            </a:extLst>
          </p:cNvPr>
          <p:cNvSpPr>
            <a:spLocks noGrp="1"/>
          </p:cNvSpPr>
          <p:nvPr>
            <p:ph type="ftr" sz="quarter" idx="11"/>
          </p:nvPr>
        </p:nvSpPr>
        <p:spPr/>
        <p:txBody>
          <a:bodyPr/>
          <a:lstStyle/>
          <a:p>
            <a:r>
              <a:rPr lang="en-US"/>
              <a:t>Hopkins, Emily. Workshop on SIMSSA XIX. CIRMMT, McGill University, Montréal, 21 Sept. 2019</a:t>
            </a:r>
          </a:p>
        </p:txBody>
      </p:sp>
      <p:sp>
        <p:nvSpPr>
          <p:cNvPr id="6" name="Slide Number Placeholder 5">
            <a:extLst>
              <a:ext uri="{FF2B5EF4-FFF2-40B4-BE49-F238E27FC236}">
                <a16:creationId xmlns:a16="http://schemas.microsoft.com/office/drawing/2014/main" id="{5ED68034-435D-D047-BEBB-C22DAFDCCA46}"/>
              </a:ext>
            </a:extLst>
          </p:cNvPr>
          <p:cNvSpPr>
            <a:spLocks noGrp="1"/>
          </p:cNvSpPr>
          <p:nvPr>
            <p:ph type="sldNum" sz="quarter" idx="12"/>
          </p:nvPr>
        </p:nvSpPr>
        <p:spPr/>
        <p:txBody>
          <a:bodyPr/>
          <a:lstStyle/>
          <a:p>
            <a:fld id="{400B6AE2-A770-BC4C-819D-334F679CB323}" type="slidenum">
              <a:rPr lang="en-US" smtClean="0"/>
              <a:t>‹#›</a:t>
            </a:fld>
            <a:endParaRPr lang="en-US"/>
          </a:p>
        </p:txBody>
      </p:sp>
    </p:spTree>
    <p:extLst>
      <p:ext uri="{BB962C8B-B14F-4D97-AF65-F5344CB8AC3E}">
        <p14:creationId xmlns:p14="http://schemas.microsoft.com/office/powerpoint/2010/main" val="3707479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ADFC9-3C0C-504D-BF06-8B33D0258A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639FB8-D1B2-3B4D-9D31-802C4C471F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BBFE7E-A33F-734E-B2D1-3AE7E134BEB5}"/>
              </a:ext>
            </a:extLst>
          </p:cNvPr>
          <p:cNvSpPr>
            <a:spLocks noGrp="1"/>
          </p:cNvSpPr>
          <p:nvPr>
            <p:ph type="dt" sz="half" idx="10"/>
          </p:nvPr>
        </p:nvSpPr>
        <p:spPr/>
        <p:txBody>
          <a:bodyPr/>
          <a:lstStyle/>
          <a:p>
            <a:fld id="{A557D2A8-B6CD-3740-BA24-6344E341513C}" type="datetime1">
              <a:rPr lang="en-CA" smtClean="0"/>
              <a:t>2019-09-11</a:t>
            </a:fld>
            <a:endParaRPr lang="en-US"/>
          </a:p>
        </p:txBody>
      </p:sp>
      <p:sp>
        <p:nvSpPr>
          <p:cNvPr id="5" name="Footer Placeholder 4">
            <a:extLst>
              <a:ext uri="{FF2B5EF4-FFF2-40B4-BE49-F238E27FC236}">
                <a16:creationId xmlns:a16="http://schemas.microsoft.com/office/drawing/2014/main" id="{26E48059-11EC-4440-AF31-F7A7BF56A747}"/>
              </a:ext>
            </a:extLst>
          </p:cNvPr>
          <p:cNvSpPr>
            <a:spLocks noGrp="1"/>
          </p:cNvSpPr>
          <p:nvPr>
            <p:ph type="ftr" sz="quarter" idx="11"/>
          </p:nvPr>
        </p:nvSpPr>
        <p:spPr/>
        <p:txBody>
          <a:bodyPr/>
          <a:lstStyle/>
          <a:p>
            <a:r>
              <a:rPr lang="en-US"/>
              <a:t>Hopkins, Emily. Workshop on SIMSSA XIX. CIRMMT, McGill University, Montréal, 21 Sept. 2019</a:t>
            </a:r>
          </a:p>
        </p:txBody>
      </p:sp>
      <p:sp>
        <p:nvSpPr>
          <p:cNvPr id="6" name="Slide Number Placeholder 5">
            <a:extLst>
              <a:ext uri="{FF2B5EF4-FFF2-40B4-BE49-F238E27FC236}">
                <a16:creationId xmlns:a16="http://schemas.microsoft.com/office/drawing/2014/main" id="{3A80CB6D-4842-CC46-B7A1-7CEE63840254}"/>
              </a:ext>
            </a:extLst>
          </p:cNvPr>
          <p:cNvSpPr>
            <a:spLocks noGrp="1"/>
          </p:cNvSpPr>
          <p:nvPr>
            <p:ph type="sldNum" sz="quarter" idx="12"/>
          </p:nvPr>
        </p:nvSpPr>
        <p:spPr/>
        <p:txBody>
          <a:bodyPr/>
          <a:lstStyle/>
          <a:p>
            <a:fld id="{400B6AE2-A770-BC4C-819D-334F679CB323}" type="slidenum">
              <a:rPr lang="en-US" smtClean="0"/>
              <a:t>‹#›</a:t>
            </a:fld>
            <a:endParaRPr lang="en-US"/>
          </a:p>
        </p:txBody>
      </p:sp>
    </p:spTree>
    <p:extLst>
      <p:ext uri="{BB962C8B-B14F-4D97-AF65-F5344CB8AC3E}">
        <p14:creationId xmlns:p14="http://schemas.microsoft.com/office/powerpoint/2010/main" val="973303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DB025-0843-0B4C-83EE-F49FAFD417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0A7B3D-A38C-1749-A1C3-D5C9E408BB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7BC065-2EA9-A441-B7DE-0A9915B6AB6D}"/>
              </a:ext>
            </a:extLst>
          </p:cNvPr>
          <p:cNvSpPr>
            <a:spLocks noGrp="1"/>
          </p:cNvSpPr>
          <p:nvPr>
            <p:ph type="dt" sz="half" idx="10"/>
          </p:nvPr>
        </p:nvSpPr>
        <p:spPr/>
        <p:txBody>
          <a:bodyPr/>
          <a:lstStyle/>
          <a:p>
            <a:fld id="{758C4B1E-9F0D-C54A-8912-2C7FE0708D5F}" type="datetime1">
              <a:rPr lang="en-CA" smtClean="0"/>
              <a:t>2019-09-11</a:t>
            </a:fld>
            <a:endParaRPr lang="en-US"/>
          </a:p>
        </p:txBody>
      </p:sp>
      <p:sp>
        <p:nvSpPr>
          <p:cNvPr id="5" name="Footer Placeholder 4">
            <a:extLst>
              <a:ext uri="{FF2B5EF4-FFF2-40B4-BE49-F238E27FC236}">
                <a16:creationId xmlns:a16="http://schemas.microsoft.com/office/drawing/2014/main" id="{D500B533-CDCE-874E-9070-169649B263C3}"/>
              </a:ext>
            </a:extLst>
          </p:cNvPr>
          <p:cNvSpPr>
            <a:spLocks noGrp="1"/>
          </p:cNvSpPr>
          <p:nvPr>
            <p:ph type="ftr" sz="quarter" idx="11"/>
          </p:nvPr>
        </p:nvSpPr>
        <p:spPr/>
        <p:txBody>
          <a:bodyPr/>
          <a:lstStyle/>
          <a:p>
            <a:r>
              <a:rPr lang="en-US"/>
              <a:t>Hopkins, Emily. Workshop on SIMSSA XIX. CIRMMT, McGill University, Montréal, 21 Sept. 2019</a:t>
            </a:r>
          </a:p>
        </p:txBody>
      </p:sp>
      <p:sp>
        <p:nvSpPr>
          <p:cNvPr id="6" name="Slide Number Placeholder 5">
            <a:extLst>
              <a:ext uri="{FF2B5EF4-FFF2-40B4-BE49-F238E27FC236}">
                <a16:creationId xmlns:a16="http://schemas.microsoft.com/office/drawing/2014/main" id="{6E87CECF-9B60-924B-945D-28414DD0DE8C}"/>
              </a:ext>
            </a:extLst>
          </p:cNvPr>
          <p:cNvSpPr>
            <a:spLocks noGrp="1"/>
          </p:cNvSpPr>
          <p:nvPr>
            <p:ph type="sldNum" sz="quarter" idx="12"/>
          </p:nvPr>
        </p:nvSpPr>
        <p:spPr/>
        <p:txBody>
          <a:bodyPr/>
          <a:lstStyle/>
          <a:p>
            <a:fld id="{400B6AE2-A770-BC4C-819D-334F679CB323}" type="slidenum">
              <a:rPr lang="en-US" smtClean="0"/>
              <a:t>‹#›</a:t>
            </a:fld>
            <a:endParaRPr lang="en-US"/>
          </a:p>
        </p:txBody>
      </p:sp>
    </p:spTree>
    <p:extLst>
      <p:ext uri="{BB962C8B-B14F-4D97-AF65-F5344CB8AC3E}">
        <p14:creationId xmlns:p14="http://schemas.microsoft.com/office/powerpoint/2010/main" val="3115972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7BA71-2DED-594C-BA9C-0C7823A4CD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CD2CAE-B4FA-3843-9854-B9565224E7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6C8657-BF6F-814D-B0EE-88F10CB1E6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521DDE-A107-7940-8D56-AB48C1D830DE}"/>
              </a:ext>
            </a:extLst>
          </p:cNvPr>
          <p:cNvSpPr>
            <a:spLocks noGrp="1"/>
          </p:cNvSpPr>
          <p:nvPr>
            <p:ph type="dt" sz="half" idx="10"/>
          </p:nvPr>
        </p:nvSpPr>
        <p:spPr/>
        <p:txBody>
          <a:bodyPr/>
          <a:lstStyle/>
          <a:p>
            <a:fld id="{EBACB840-D385-7D4A-820E-86883858686F}" type="datetime1">
              <a:rPr lang="en-CA" smtClean="0"/>
              <a:t>2019-09-11</a:t>
            </a:fld>
            <a:endParaRPr lang="en-US"/>
          </a:p>
        </p:txBody>
      </p:sp>
      <p:sp>
        <p:nvSpPr>
          <p:cNvPr id="6" name="Footer Placeholder 5">
            <a:extLst>
              <a:ext uri="{FF2B5EF4-FFF2-40B4-BE49-F238E27FC236}">
                <a16:creationId xmlns:a16="http://schemas.microsoft.com/office/drawing/2014/main" id="{88F1E61D-3197-1444-866A-5F0669A79399}"/>
              </a:ext>
            </a:extLst>
          </p:cNvPr>
          <p:cNvSpPr>
            <a:spLocks noGrp="1"/>
          </p:cNvSpPr>
          <p:nvPr>
            <p:ph type="ftr" sz="quarter" idx="11"/>
          </p:nvPr>
        </p:nvSpPr>
        <p:spPr/>
        <p:txBody>
          <a:bodyPr/>
          <a:lstStyle/>
          <a:p>
            <a:r>
              <a:rPr lang="en-US"/>
              <a:t>Hopkins, Emily. Workshop on SIMSSA XIX. CIRMMT, McGill University, Montréal, 21 Sept. 2019</a:t>
            </a:r>
          </a:p>
        </p:txBody>
      </p:sp>
      <p:sp>
        <p:nvSpPr>
          <p:cNvPr id="7" name="Slide Number Placeholder 6">
            <a:extLst>
              <a:ext uri="{FF2B5EF4-FFF2-40B4-BE49-F238E27FC236}">
                <a16:creationId xmlns:a16="http://schemas.microsoft.com/office/drawing/2014/main" id="{B0761711-90F0-244A-8AD7-D5B06523A7AF}"/>
              </a:ext>
            </a:extLst>
          </p:cNvPr>
          <p:cNvSpPr>
            <a:spLocks noGrp="1"/>
          </p:cNvSpPr>
          <p:nvPr>
            <p:ph type="sldNum" sz="quarter" idx="12"/>
          </p:nvPr>
        </p:nvSpPr>
        <p:spPr/>
        <p:txBody>
          <a:bodyPr/>
          <a:lstStyle/>
          <a:p>
            <a:fld id="{400B6AE2-A770-BC4C-819D-334F679CB323}" type="slidenum">
              <a:rPr lang="en-US" smtClean="0"/>
              <a:t>‹#›</a:t>
            </a:fld>
            <a:endParaRPr lang="en-US"/>
          </a:p>
        </p:txBody>
      </p:sp>
    </p:spTree>
    <p:extLst>
      <p:ext uri="{BB962C8B-B14F-4D97-AF65-F5344CB8AC3E}">
        <p14:creationId xmlns:p14="http://schemas.microsoft.com/office/powerpoint/2010/main" val="173434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B459C-8182-1749-ACB5-56A0098BA8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CFD72D-6656-DC43-AD04-0A5F5FEF91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D0EADB-0611-F747-84BA-3D370BA654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76E0AA-9D4B-184F-9CEC-080DDC6697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F74FBA-2B21-AA40-9896-15DC674CE9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92BEB7-7EBC-CD41-BC1A-C35B001F564C}"/>
              </a:ext>
            </a:extLst>
          </p:cNvPr>
          <p:cNvSpPr>
            <a:spLocks noGrp="1"/>
          </p:cNvSpPr>
          <p:nvPr>
            <p:ph type="dt" sz="half" idx="10"/>
          </p:nvPr>
        </p:nvSpPr>
        <p:spPr/>
        <p:txBody>
          <a:bodyPr/>
          <a:lstStyle/>
          <a:p>
            <a:fld id="{3A84680A-19CA-2D45-BCC0-3EA782D18F7E}" type="datetime1">
              <a:rPr lang="en-CA" smtClean="0"/>
              <a:t>2019-09-11</a:t>
            </a:fld>
            <a:endParaRPr lang="en-US"/>
          </a:p>
        </p:txBody>
      </p:sp>
      <p:sp>
        <p:nvSpPr>
          <p:cNvPr id="8" name="Footer Placeholder 7">
            <a:extLst>
              <a:ext uri="{FF2B5EF4-FFF2-40B4-BE49-F238E27FC236}">
                <a16:creationId xmlns:a16="http://schemas.microsoft.com/office/drawing/2014/main" id="{7EF4265C-5FEB-2547-A0F7-14B693AB9466}"/>
              </a:ext>
            </a:extLst>
          </p:cNvPr>
          <p:cNvSpPr>
            <a:spLocks noGrp="1"/>
          </p:cNvSpPr>
          <p:nvPr>
            <p:ph type="ftr" sz="quarter" idx="11"/>
          </p:nvPr>
        </p:nvSpPr>
        <p:spPr/>
        <p:txBody>
          <a:bodyPr/>
          <a:lstStyle/>
          <a:p>
            <a:r>
              <a:rPr lang="en-US"/>
              <a:t>Hopkins, Emily. Workshop on SIMSSA XIX. CIRMMT, McGill University, Montréal, 21 Sept. 2019</a:t>
            </a:r>
          </a:p>
        </p:txBody>
      </p:sp>
      <p:sp>
        <p:nvSpPr>
          <p:cNvPr id="9" name="Slide Number Placeholder 8">
            <a:extLst>
              <a:ext uri="{FF2B5EF4-FFF2-40B4-BE49-F238E27FC236}">
                <a16:creationId xmlns:a16="http://schemas.microsoft.com/office/drawing/2014/main" id="{67DA7B3E-7247-844C-90E5-B4E06FDD9E81}"/>
              </a:ext>
            </a:extLst>
          </p:cNvPr>
          <p:cNvSpPr>
            <a:spLocks noGrp="1"/>
          </p:cNvSpPr>
          <p:nvPr>
            <p:ph type="sldNum" sz="quarter" idx="12"/>
          </p:nvPr>
        </p:nvSpPr>
        <p:spPr/>
        <p:txBody>
          <a:bodyPr/>
          <a:lstStyle/>
          <a:p>
            <a:fld id="{400B6AE2-A770-BC4C-819D-334F679CB323}" type="slidenum">
              <a:rPr lang="en-US" smtClean="0"/>
              <a:t>‹#›</a:t>
            </a:fld>
            <a:endParaRPr lang="en-US"/>
          </a:p>
        </p:txBody>
      </p:sp>
    </p:spTree>
    <p:extLst>
      <p:ext uri="{BB962C8B-B14F-4D97-AF65-F5344CB8AC3E}">
        <p14:creationId xmlns:p14="http://schemas.microsoft.com/office/powerpoint/2010/main" val="2082691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8D4B3-6C76-1247-8167-66B538F596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D0F931-D181-BF41-A205-4CF1C04C57E3}"/>
              </a:ext>
            </a:extLst>
          </p:cNvPr>
          <p:cNvSpPr>
            <a:spLocks noGrp="1"/>
          </p:cNvSpPr>
          <p:nvPr>
            <p:ph type="dt" sz="half" idx="10"/>
          </p:nvPr>
        </p:nvSpPr>
        <p:spPr/>
        <p:txBody>
          <a:bodyPr/>
          <a:lstStyle/>
          <a:p>
            <a:fld id="{469B6D0F-C98C-C84D-9392-65919BEB8AB5}" type="datetime1">
              <a:rPr lang="en-CA" smtClean="0"/>
              <a:t>2019-09-11</a:t>
            </a:fld>
            <a:endParaRPr lang="en-US"/>
          </a:p>
        </p:txBody>
      </p:sp>
      <p:sp>
        <p:nvSpPr>
          <p:cNvPr id="4" name="Footer Placeholder 3">
            <a:extLst>
              <a:ext uri="{FF2B5EF4-FFF2-40B4-BE49-F238E27FC236}">
                <a16:creationId xmlns:a16="http://schemas.microsoft.com/office/drawing/2014/main" id="{BBE7DE6E-256A-BD4A-9477-97B7A4E63195}"/>
              </a:ext>
            </a:extLst>
          </p:cNvPr>
          <p:cNvSpPr>
            <a:spLocks noGrp="1"/>
          </p:cNvSpPr>
          <p:nvPr>
            <p:ph type="ftr" sz="quarter" idx="11"/>
          </p:nvPr>
        </p:nvSpPr>
        <p:spPr/>
        <p:txBody>
          <a:bodyPr/>
          <a:lstStyle/>
          <a:p>
            <a:r>
              <a:rPr lang="en-US"/>
              <a:t>Hopkins, Emily. Workshop on SIMSSA XIX. CIRMMT, McGill University, Montréal, 21 Sept. 2019</a:t>
            </a:r>
          </a:p>
        </p:txBody>
      </p:sp>
      <p:sp>
        <p:nvSpPr>
          <p:cNvPr id="5" name="Slide Number Placeholder 4">
            <a:extLst>
              <a:ext uri="{FF2B5EF4-FFF2-40B4-BE49-F238E27FC236}">
                <a16:creationId xmlns:a16="http://schemas.microsoft.com/office/drawing/2014/main" id="{150BB190-BDA7-B04C-B83C-F03FCC9E7CED}"/>
              </a:ext>
            </a:extLst>
          </p:cNvPr>
          <p:cNvSpPr>
            <a:spLocks noGrp="1"/>
          </p:cNvSpPr>
          <p:nvPr>
            <p:ph type="sldNum" sz="quarter" idx="12"/>
          </p:nvPr>
        </p:nvSpPr>
        <p:spPr/>
        <p:txBody>
          <a:bodyPr/>
          <a:lstStyle/>
          <a:p>
            <a:fld id="{400B6AE2-A770-BC4C-819D-334F679CB323}" type="slidenum">
              <a:rPr lang="en-US" smtClean="0"/>
              <a:t>‹#›</a:t>
            </a:fld>
            <a:endParaRPr lang="en-US"/>
          </a:p>
        </p:txBody>
      </p:sp>
    </p:spTree>
    <p:extLst>
      <p:ext uri="{BB962C8B-B14F-4D97-AF65-F5344CB8AC3E}">
        <p14:creationId xmlns:p14="http://schemas.microsoft.com/office/powerpoint/2010/main" val="135901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BD43B4-43BC-A247-9A0D-9220637CAC7E}"/>
              </a:ext>
            </a:extLst>
          </p:cNvPr>
          <p:cNvSpPr>
            <a:spLocks noGrp="1"/>
          </p:cNvSpPr>
          <p:nvPr>
            <p:ph type="dt" sz="half" idx="10"/>
          </p:nvPr>
        </p:nvSpPr>
        <p:spPr/>
        <p:txBody>
          <a:bodyPr/>
          <a:lstStyle/>
          <a:p>
            <a:fld id="{D8B7529D-6825-9045-A6EC-F63746EAAE5E}" type="datetime1">
              <a:rPr lang="en-CA" smtClean="0"/>
              <a:t>2019-09-11</a:t>
            </a:fld>
            <a:endParaRPr lang="en-US"/>
          </a:p>
        </p:txBody>
      </p:sp>
      <p:sp>
        <p:nvSpPr>
          <p:cNvPr id="3" name="Footer Placeholder 2">
            <a:extLst>
              <a:ext uri="{FF2B5EF4-FFF2-40B4-BE49-F238E27FC236}">
                <a16:creationId xmlns:a16="http://schemas.microsoft.com/office/drawing/2014/main" id="{71A152D5-354F-DE48-A274-7D1D72A4FDFB}"/>
              </a:ext>
            </a:extLst>
          </p:cNvPr>
          <p:cNvSpPr>
            <a:spLocks noGrp="1"/>
          </p:cNvSpPr>
          <p:nvPr>
            <p:ph type="ftr" sz="quarter" idx="11"/>
          </p:nvPr>
        </p:nvSpPr>
        <p:spPr/>
        <p:txBody>
          <a:bodyPr/>
          <a:lstStyle/>
          <a:p>
            <a:r>
              <a:rPr lang="en-US"/>
              <a:t>Hopkins, Emily. Workshop on SIMSSA XIX. CIRMMT, McGill University, Montréal, 21 Sept. 2019</a:t>
            </a:r>
          </a:p>
        </p:txBody>
      </p:sp>
      <p:sp>
        <p:nvSpPr>
          <p:cNvPr id="4" name="Slide Number Placeholder 3">
            <a:extLst>
              <a:ext uri="{FF2B5EF4-FFF2-40B4-BE49-F238E27FC236}">
                <a16:creationId xmlns:a16="http://schemas.microsoft.com/office/drawing/2014/main" id="{56C2537D-DB03-9E49-B96B-7122F53FE486}"/>
              </a:ext>
            </a:extLst>
          </p:cNvPr>
          <p:cNvSpPr>
            <a:spLocks noGrp="1"/>
          </p:cNvSpPr>
          <p:nvPr>
            <p:ph type="sldNum" sz="quarter" idx="12"/>
          </p:nvPr>
        </p:nvSpPr>
        <p:spPr/>
        <p:txBody>
          <a:bodyPr/>
          <a:lstStyle/>
          <a:p>
            <a:fld id="{400B6AE2-A770-BC4C-819D-334F679CB323}" type="slidenum">
              <a:rPr lang="en-US" smtClean="0"/>
              <a:t>‹#›</a:t>
            </a:fld>
            <a:endParaRPr lang="en-US"/>
          </a:p>
        </p:txBody>
      </p:sp>
    </p:spTree>
    <p:extLst>
      <p:ext uri="{BB962C8B-B14F-4D97-AF65-F5344CB8AC3E}">
        <p14:creationId xmlns:p14="http://schemas.microsoft.com/office/powerpoint/2010/main" val="2267500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70C9F-95D5-E24C-864E-962AF82133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C6E022-9A77-7D43-BBA6-6A7FCC3139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4CB8FF-AB2B-0345-A4A2-F910522809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693B8B-C39A-B740-997A-859D4999BE57}"/>
              </a:ext>
            </a:extLst>
          </p:cNvPr>
          <p:cNvSpPr>
            <a:spLocks noGrp="1"/>
          </p:cNvSpPr>
          <p:nvPr>
            <p:ph type="dt" sz="half" idx="10"/>
          </p:nvPr>
        </p:nvSpPr>
        <p:spPr/>
        <p:txBody>
          <a:bodyPr/>
          <a:lstStyle/>
          <a:p>
            <a:fld id="{C52C118A-C822-BE43-A089-7F46F82E4282}" type="datetime1">
              <a:rPr lang="en-CA" smtClean="0"/>
              <a:t>2019-09-11</a:t>
            </a:fld>
            <a:endParaRPr lang="en-US"/>
          </a:p>
        </p:txBody>
      </p:sp>
      <p:sp>
        <p:nvSpPr>
          <p:cNvPr id="6" name="Footer Placeholder 5">
            <a:extLst>
              <a:ext uri="{FF2B5EF4-FFF2-40B4-BE49-F238E27FC236}">
                <a16:creationId xmlns:a16="http://schemas.microsoft.com/office/drawing/2014/main" id="{8CEF3224-F15E-7246-BAB6-5F6FA89FC34B}"/>
              </a:ext>
            </a:extLst>
          </p:cNvPr>
          <p:cNvSpPr>
            <a:spLocks noGrp="1"/>
          </p:cNvSpPr>
          <p:nvPr>
            <p:ph type="ftr" sz="quarter" idx="11"/>
          </p:nvPr>
        </p:nvSpPr>
        <p:spPr/>
        <p:txBody>
          <a:bodyPr/>
          <a:lstStyle/>
          <a:p>
            <a:r>
              <a:rPr lang="en-US"/>
              <a:t>Hopkins, Emily. Workshop on SIMSSA XIX. CIRMMT, McGill University, Montréal, 21 Sept. 2019</a:t>
            </a:r>
          </a:p>
        </p:txBody>
      </p:sp>
      <p:sp>
        <p:nvSpPr>
          <p:cNvPr id="7" name="Slide Number Placeholder 6">
            <a:extLst>
              <a:ext uri="{FF2B5EF4-FFF2-40B4-BE49-F238E27FC236}">
                <a16:creationId xmlns:a16="http://schemas.microsoft.com/office/drawing/2014/main" id="{9B0788F6-972A-1746-8ADB-17CC05DAFC33}"/>
              </a:ext>
            </a:extLst>
          </p:cNvPr>
          <p:cNvSpPr>
            <a:spLocks noGrp="1"/>
          </p:cNvSpPr>
          <p:nvPr>
            <p:ph type="sldNum" sz="quarter" idx="12"/>
          </p:nvPr>
        </p:nvSpPr>
        <p:spPr/>
        <p:txBody>
          <a:bodyPr/>
          <a:lstStyle/>
          <a:p>
            <a:fld id="{400B6AE2-A770-BC4C-819D-334F679CB323}" type="slidenum">
              <a:rPr lang="en-US" smtClean="0"/>
              <a:t>‹#›</a:t>
            </a:fld>
            <a:endParaRPr lang="en-US"/>
          </a:p>
        </p:txBody>
      </p:sp>
    </p:spTree>
    <p:extLst>
      <p:ext uri="{BB962C8B-B14F-4D97-AF65-F5344CB8AC3E}">
        <p14:creationId xmlns:p14="http://schemas.microsoft.com/office/powerpoint/2010/main" val="932644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6DB82-F8C2-C34A-B01B-AF40F037C0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305A52-36FF-A249-ADCD-4D8D4ED17C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1707D1-753D-B148-BAD4-9C6DA1C3EC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AEE436-44CE-744A-8AFD-78EF7941B568}"/>
              </a:ext>
            </a:extLst>
          </p:cNvPr>
          <p:cNvSpPr>
            <a:spLocks noGrp="1"/>
          </p:cNvSpPr>
          <p:nvPr>
            <p:ph type="dt" sz="half" idx="10"/>
          </p:nvPr>
        </p:nvSpPr>
        <p:spPr/>
        <p:txBody>
          <a:bodyPr/>
          <a:lstStyle/>
          <a:p>
            <a:fld id="{1CB8F10F-576D-0748-BED6-0336B14A09EE}" type="datetime1">
              <a:rPr lang="en-CA" smtClean="0"/>
              <a:t>2019-09-11</a:t>
            </a:fld>
            <a:endParaRPr lang="en-US"/>
          </a:p>
        </p:txBody>
      </p:sp>
      <p:sp>
        <p:nvSpPr>
          <p:cNvPr id="6" name="Footer Placeholder 5">
            <a:extLst>
              <a:ext uri="{FF2B5EF4-FFF2-40B4-BE49-F238E27FC236}">
                <a16:creationId xmlns:a16="http://schemas.microsoft.com/office/drawing/2014/main" id="{23F27CF0-B141-654A-AE04-114ADC520639}"/>
              </a:ext>
            </a:extLst>
          </p:cNvPr>
          <p:cNvSpPr>
            <a:spLocks noGrp="1"/>
          </p:cNvSpPr>
          <p:nvPr>
            <p:ph type="ftr" sz="quarter" idx="11"/>
          </p:nvPr>
        </p:nvSpPr>
        <p:spPr/>
        <p:txBody>
          <a:bodyPr/>
          <a:lstStyle/>
          <a:p>
            <a:r>
              <a:rPr lang="en-US"/>
              <a:t>Hopkins, Emily. Workshop on SIMSSA XIX. CIRMMT, McGill University, Montréal, 21 Sept. 2019</a:t>
            </a:r>
          </a:p>
        </p:txBody>
      </p:sp>
      <p:sp>
        <p:nvSpPr>
          <p:cNvPr id="7" name="Slide Number Placeholder 6">
            <a:extLst>
              <a:ext uri="{FF2B5EF4-FFF2-40B4-BE49-F238E27FC236}">
                <a16:creationId xmlns:a16="http://schemas.microsoft.com/office/drawing/2014/main" id="{DC058AE4-365E-F342-BC64-6B0C5A083D23}"/>
              </a:ext>
            </a:extLst>
          </p:cNvPr>
          <p:cNvSpPr>
            <a:spLocks noGrp="1"/>
          </p:cNvSpPr>
          <p:nvPr>
            <p:ph type="sldNum" sz="quarter" idx="12"/>
          </p:nvPr>
        </p:nvSpPr>
        <p:spPr/>
        <p:txBody>
          <a:bodyPr/>
          <a:lstStyle/>
          <a:p>
            <a:fld id="{400B6AE2-A770-BC4C-819D-334F679CB323}" type="slidenum">
              <a:rPr lang="en-US" smtClean="0"/>
              <a:t>‹#›</a:t>
            </a:fld>
            <a:endParaRPr lang="en-US"/>
          </a:p>
        </p:txBody>
      </p:sp>
    </p:spTree>
    <p:extLst>
      <p:ext uri="{BB962C8B-B14F-4D97-AF65-F5344CB8AC3E}">
        <p14:creationId xmlns:p14="http://schemas.microsoft.com/office/powerpoint/2010/main" val="4238935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0D3F1D-94A0-6E4C-AB14-AF031E4A95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80B2816-4E47-BD45-986A-ACF730B7E2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7462F3E-FF94-CD45-8999-4ACADFC2E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166CD7-E3E5-AB46-98F1-0960653E9AD4}" type="datetime1">
              <a:rPr lang="en-CA" smtClean="0"/>
              <a:t>2019-09-11</a:t>
            </a:fld>
            <a:endParaRPr lang="en-US"/>
          </a:p>
        </p:txBody>
      </p:sp>
      <p:sp>
        <p:nvSpPr>
          <p:cNvPr id="5" name="Footer Placeholder 4">
            <a:extLst>
              <a:ext uri="{FF2B5EF4-FFF2-40B4-BE49-F238E27FC236}">
                <a16:creationId xmlns:a16="http://schemas.microsoft.com/office/drawing/2014/main" id="{830C4B2A-E684-8B46-862C-66662042E0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Hopkins, Emily. Workshop on SIMSSA XIX. CIRMMT, McGill University, Montréal, 21 Sept. 2019</a:t>
            </a:r>
          </a:p>
        </p:txBody>
      </p:sp>
      <p:sp>
        <p:nvSpPr>
          <p:cNvPr id="6" name="Slide Number Placeholder 5">
            <a:extLst>
              <a:ext uri="{FF2B5EF4-FFF2-40B4-BE49-F238E27FC236}">
                <a16:creationId xmlns:a16="http://schemas.microsoft.com/office/drawing/2014/main" id="{E246A8AA-8A09-DA41-9BA5-40E7FF16DB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0B6AE2-A770-BC4C-819D-334F679CB323}" type="slidenum">
              <a:rPr lang="en-US" smtClean="0"/>
              <a:t>‹#›</a:t>
            </a:fld>
            <a:endParaRPr lang="en-US"/>
          </a:p>
        </p:txBody>
      </p:sp>
    </p:spTree>
    <p:extLst>
      <p:ext uri="{BB962C8B-B14F-4D97-AF65-F5344CB8AC3E}">
        <p14:creationId xmlns:p14="http://schemas.microsoft.com/office/powerpoint/2010/main" val="1922447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b="0" i="0" kern="1200">
          <a:solidFill>
            <a:schemeClr val="tx1"/>
          </a:solidFill>
          <a:latin typeface="Arial Rounded MT Bold" panose="020F0704030504030204" pitchFamily="34"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sv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0851C-6F45-3F4A-B75A-1981ECEA95A2}"/>
              </a:ext>
            </a:extLst>
          </p:cNvPr>
          <p:cNvSpPr>
            <a:spLocks noGrp="1"/>
          </p:cNvSpPr>
          <p:nvPr>
            <p:ph type="ctrTitle"/>
          </p:nvPr>
        </p:nvSpPr>
        <p:spPr>
          <a:xfrm>
            <a:off x="778476" y="813699"/>
            <a:ext cx="10589740" cy="2387600"/>
          </a:xfrm>
        </p:spPr>
        <p:txBody>
          <a:bodyPr>
            <a:normAutofit/>
          </a:bodyPr>
          <a:lstStyle/>
          <a:p>
            <a:r>
              <a:rPr lang="en-US" dirty="0">
                <a:solidFill>
                  <a:schemeClr val="accent2"/>
                </a:solidFill>
                <a:latin typeface="Arial Rounded MT Bold" panose="020F0704030504030204" pitchFamily="34" charset="77"/>
              </a:rPr>
              <a:t>SIMSSA DB:</a:t>
            </a:r>
            <a:br>
              <a:rPr lang="en-US" dirty="0">
                <a:solidFill>
                  <a:schemeClr val="accent2"/>
                </a:solidFill>
                <a:latin typeface="Arial Rounded MT Bold" panose="020F0704030504030204" pitchFamily="34" charset="77"/>
              </a:rPr>
            </a:br>
            <a:r>
              <a:rPr lang="en-US" sz="4800" dirty="0">
                <a:solidFill>
                  <a:schemeClr val="accent2"/>
                </a:solidFill>
                <a:latin typeface="Arial Rounded MT Bold" panose="020F0704030504030204" pitchFamily="34" charset="77"/>
              </a:rPr>
              <a:t>Symbolic Music </a:t>
            </a:r>
            <a:br>
              <a:rPr lang="en-US" sz="4800" dirty="0">
                <a:solidFill>
                  <a:schemeClr val="accent2"/>
                </a:solidFill>
                <a:latin typeface="Arial Rounded MT Bold" panose="020F0704030504030204" pitchFamily="34" charset="77"/>
              </a:rPr>
            </a:br>
            <a:r>
              <a:rPr lang="en-US" sz="4800" dirty="0">
                <a:solidFill>
                  <a:schemeClr val="accent2"/>
                </a:solidFill>
                <a:latin typeface="Arial Rounded MT Bold" panose="020F0704030504030204" pitchFamily="34" charset="77"/>
              </a:rPr>
              <a:t>Discovery and Search</a:t>
            </a:r>
          </a:p>
        </p:txBody>
      </p:sp>
      <p:sp>
        <p:nvSpPr>
          <p:cNvPr id="3" name="Subtitle 2">
            <a:extLst>
              <a:ext uri="{FF2B5EF4-FFF2-40B4-BE49-F238E27FC236}">
                <a16:creationId xmlns:a16="http://schemas.microsoft.com/office/drawing/2014/main" id="{BE6293AF-7639-4246-90D2-A5DF860A7E49}"/>
              </a:ext>
            </a:extLst>
          </p:cNvPr>
          <p:cNvSpPr>
            <a:spLocks noGrp="1"/>
          </p:cNvSpPr>
          <p:nvPr>
            <p:ph type="subTitle" idx="1"/>
          </p:nvPr>
        </p:nvSpPr>
        <p:spPr>
          <a:xfrm>
            <a:off x="1524000" y="3900614"/>
            <a:ext cx="9144000" cy="1655762"/>
          </a:xfrm>
        </p:spPr>
        <p:txBody>
          <a:bodyPr>
            <a:normAutofit fontScale="77500" lnSpcReduction="20000"/>
          </a:bodyPr>
          <a:lstStyle/>
          <a:p>
            <a:r>
              <a:rPr lang="en-US" dirty="0"/>
              <a:t>Emily Hopkins</a:t>
            </a:r>
          </a:p>
          <a:p>
            <a:endParaRPr lang="en-US" dirty="0"/>
          </a:p>
          <a:p>
            <a:r>
              <a:rPr lang="en-US" dirty="0"/>
              <a:t>With Gustavo Polins Pedro, Yaolong Ju, Cory McKay, Julie Cumming, and Ichiro Fujinaga</a:t>
            </a:r>
          </a:p>
          <a:p>
            <a:endParaRPr lang="en-US" dirty="0"/>
          </a:p>
          <a:p>
            <a:r>
              <a:rPr lang="en-US" dirty="0"/>
              <a:t>Workshop on SIMSSA XIX, 21 Sept. 2019, CIRMMT, McGill University, Montréal</a:t>
            </a:r>
          </a:p>
        </p:txBody>
      </p:sp>
      <p:sp>
        <p:nvSpPr>
          <p:cNvPr id="5" name="Slide Number Placeholder 4">
            <a:extLst>
              <a:ext uri="{FF2B5EF4-FFF2-40B4-BE49-F238E27FC236}">
                <a16:creationId xmlns:a16="http://schemas.microsoft.com/office/drawing/2014/main" id="{0A8CAF21-3C02-F341-BA3D-C6970235B602}"/>
              </a:ext>
            </a:extLst>
          </p:cNvPr>
          <p:cNvSpPr>
            <a:spLocks noGrp="1"/>
          </p:cNvSpPr>
          <p:nvPr>
            <p:ph type="sldNum" sz="quarter" idx="12"/>
          </p:nvPr>
        </p:nvSpPr>
        <p:spPr/>
        <p:txBody>
          <a:bodyPr/>
          <a:lstStyle/>
          <a:p>
            <a:fld id="{400B6AE2-A770-BC4C-819D-334F679CB323}" type="slidenum">
              <a:rPr lang="en-US" smtClean="0"/>
              <a:t>1</a:t>
            </a:fld>
            <a:endParaRPr lang="en-US"/>
          </a:p>
        </p:txBody>
      </p:sp>
    </p:spTree>
    <p:extLst>
      <p:ext uri="{BB962C8B-B14F-4D97-AF65-F5344CB8AC3E}">
        <p14:creationId xmlns:p14="http://schemas.microsoft.com/office/powerpoint/2010/main" val="276393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1FE6165-E0E4-BF49-A6FA-DE42756FF529}"/>
              </a:ext>
            </a:extLst>
          </p:cNvPr>
          <p:cNvPicPr>
            <a:picLocks noGrp="1" noChangeAspect="1"/>
          </p:cNvPicPr>
          <p:nvPr>
            <p:ph idx="1"/>
          </p:nvPr>
        </p:nvPicPr>
        <p:blipFill>
          <a:blip r:embed="rId3"/>
          <a:stretch>
            <a:fillRect/>
          </a:stretch>
        </p:blipFill>
        <p:spPr>
          <a:xfrm>
            <a:off x="488114" y="1210962"/>
            <a:ext cx="11215771" cy="5349060"/>
          </a:xfrm>
        </p:spPr>
      </p:pic>
      <p:sp>
        <p:nvSpPr>
          <p:cNvPr id="6" name="TextBox 5">
            <a:extLst>
              <a:ext uri="{FF2B5EF4-FFF2-40B4-BE49-F238E27FC236}">
                <a16:creationId xmlns:a16="http://schemas.microsoft.com/office/drawing/2014/main" id="{45B86FB8-3440-194B-942E-FE285AC7227D}"/>
              </a:ext>
            </a:extLst>
          </p:cNvPr>
          <p:cNvSpPr txBox="1"/>
          <p:nvPr/>
        </p:nvSpPr>
        <p:spPr>
          <a:xfrm>
            <a:off x="796471" y="279867"/>
            <a:ext cx="10599055" cy="584775"/>
          </a:xfrm>
          <a:prstGeom prst="rect">
            <a:avLst/>
          </a:prstGeom>
          <a:noFill/>
        </p:spPr>
        <p:txBody>
          <a:bodyPr wrap="none" rtlCol="0">
            <a:spAutoFit/>
          </a:bodyPr>
          <a:lstStyle/>
          <a:p>
            <a:r>
              <a:rPr lang="en-US" sz="3200" dirty="0">
                <a:solidFill>
                  <a:schemeClr val="accent2"/>
                </a:solidFill>
                <a:latin typeface="Arial Rounded MT Bold" panose="020F0704030504030204" pitchFamily="34" charset="77"/>
              </a:rPr>
              <a:t>Upload form -- Genre(s) and Medium of Performance</a:t>
            </a:r>
          </a:p>
        </p:txBody>
      </p:sp>
      <p:sp>
        <p:nvSpPr>
          <p:cNvPr id="7" name="Footer Placeholder 6">
            <a:extLst>
              <a:ext uri="{FF2B5EF4-FFF2-40B4-BE49-F238E27FC236}">
                <a16:creationId xmlns:a16="http://schemas.microsoft.com/office/drawing/2014/main" id="{89B72CDC-075B-174B-A668-ABA03B546FF8}"/>
              </a:ext>
            </a:extLst>
          </p:cNvPr>
          <p:cNvSpPr>
            <a:spLocks noGrp="1"/>
          </p:cNvSpPr>
          <p:nvPr>
            <p:ph type="ftr" sz="quarter" idx="11"/>
          </p:nvPr>
        </p:nvSpPr>
        <p:spPr/>
        <p:txBody>
          <a:bodyPr/>
          <a:lstStyle/>
          <a:p>
            <a:r>
              <a:rPr lang="en-US"/>
              <a:t>Hopkins, Emily. Workshop on SIMSSA XIX. CIRMMT, McGill University, Montréal, 21 Sept. 2019</a:t>
            </a:r>
          </a:p>
        </p:txBody>
      </p:sp>
      <p:sp>
        <p:nvSpPr>
          <p:cNvPr id="2" name="Slide Number Placeholder 1">
            <a:extLst>
              <a:ext uri="{FF2B5EF4-FFF2-40B4-BE49-F238E27FC236}">
                <a16:creationId xmlns:a16="http://schemas.microsoft.com/office/drawing/2014/main" id="{C3DB9475-BC24-9F42-BBBF-B18FFE40AB21}"/>
              </a:ext>
            </a:extLst>
          </p:cNvPr>
          <p:cNvSpPr>
            <a:spLocks noGrp="1"/>
          </p:cNvSpPr>
          <p:nvPr>
            <p:ph type="sldNum" sz="quarter" idx="12"/>
          </p:nvPr>
        </p:nvSpPr>
        <p:spPr/>
        <p:txBody>
          <a:bodyPr/>
          <a:lstStyle/>
          <a:p>
            <a:fld id="{400B6AE2-A770-BC4C-819D-334F679CB323}" type="slidenum">
              <a:rPr lang="en-US" smtClean="0"/>
              <a:t>10</a:t>
            </a:fld>
            <a:endParaRPr lang="en-US"/>
          </a:p>
        </p:txBody>
      </p:sp>
    </p:spTree>
    <p:extLst>
      <p:ext uri="{BB962C8B-B14F-4D97-AF65-F5344CB8AC3E}">
        <p14:creationId xmlns:p14="http://schemas.microsoft.com/office/powerpoint/2010/main" val="2993251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88505-690A-2C49-BDE8-ED4558571835}"/>
              </a:ext>
            </a:extLst>
          </p:cNvPr>
          <p:cNvSpPr>
            <a:spLocks noGrp="1"/>
          </p:cNvSpPr>
          <p:nvPr>
            <p:ph type="title"/>
          </p:nvPr>
        </p:nvSpPr>
        <p:spPr/>
        <p:txBody>
          <a:bodyPr/>
          <a:lstStyle/>
          <a:p>
            <a:r>
              <a:rPr lang="en-US" dirty="0">
                <a:solidFill>
                  <a:schemeClr val="accent2"/>
                </a:solidFill>
              </a:rPr>
              <a:t>However!</a:t>
            </a:r>
          </a:p>
        </p:txBody>
      </p:sp>
      <p:sp>
        <p:nvSpPr>
          <p:cNvPr id="3" name="Content Placeholder 2">
            <a:extLst>
              <a:ext uri="{FF2B5EF4-FFF2-40B4-BE49-F238E27FC236}">
                <a16:creationId xmlns:a16="http://schemas.microsoft.com/office/drawing/2014/main" id="{CB541352-CD16-FE4A-8520-C842E3C6AE07}"/>
              </a:ext>
            </a:extLst>
          </p:cNvPr>
          <p:cNvSpPr>
            <a:spLocks noGrp="1"/>
          </p:cNvSpPr>
          <p:nvPr>
            <p:ph idx="1"/>
          </p:nvPr>
        </p:nvSpPr>
        <p:spPr/>
        <p:txBody>
          <a:bodyPr/>
          <a:lstStyle/>
          <a:p>
            <a:pPr marL="0" indent="0">
              <a:buNone/>
            </a:pPr>
            <a:endParaRPr lang="en-US" dirty="0"/>
          </a:p>
          <a:p>
            <a:pPr marL="0" indent="0">
              <a:buNone/>
            </a:pPr>
            <a:r>
              <a:rPr lang="en-US" dirty="0"/>
              <a:t>What happens when someone has new information that isn’t captured by the authority file or the controlled vocabularies?</a:t>
            </a:r>
          </a:p>
        </p:txBody>
      </p:sp>
      <p:sp>
        <p:nvSpPr>
          <p:cNvPr id="4" name="Footer Placeholder 3">
            <a:extLst>
              <a:ext uri="{FF2B5EF4-FFF2-40B4-BE49-F238E27FC236}">
                <a16:creationId xmlns:a16="http://schemas.microsoft.com/office/drawing/2014/main" id="{338073B6-1484-D148-A767-D5D3889E9FDA}"/>
              </a:ext>
            </a:extLst>
          </p:cNvPr>
          <p:cNvSpPr>
            <a:spLocks noGrp="1"/>
          </p:cNvSpPr>
          <p:nvPr>
            <p:ph type="ftr" sz="quarter" idx="11"/>
          </p:nvPr>
        </p:nvSpPr>
        <p:spPr/>
        <p:txBody>
          <a:bodyPr/>
          <a:lstStyle/>
          <a:p>
            <a:r>
              <a:rPr lang="en-US"/>
              <a:t>Hopkins, Emily. Workshop on SIMSSA XIX. CIRMMT, McGill University, Montréal, 21 Sept. 2019</a:t>
            </a:r>
          </a:p>
        </p:txBody>
      </p:sp>
      <p:sp>
        <p:nvSpPr>
          <p:cNvPr id="5" name="Slide Number Placeholder 4">
            <a:extLst>
              <a:ext uri="{FF2B5EF4-FFF2-40B4-BE49-F238E27FC236}">
                <a16:creationId xmlns:a16="http://schemas.microsoft.com/office/drawing/2014/main" id="{EF529975-F3EA-6E4C-A77A-60CA9F98656B}"/>
              </a:ext>
            </a:extLst>
          </p:cNvPr>
          <p:cNvSpPr>
            <a:spLocks noGrp="1"/>
          </p:cNvSpPr>
          <p:nvPr>
            <p:ph type="sldNum" sz="quarter" idx="12"/>
          </p:nvPr>
        </p:nvSpPr>
        <p:spPr/>
        <p:txBody>
          <a:bodyPr/>
          <a:lstStyle/>
          <a:p>
            <a:fld id="{400B6AE2-A770-BC4C-819D-334F679CB323}" type="slidenum">
              <a:rPr lang="en-US" smtClean="0"/>
              <a:t>11</a:t>
            </a:fld>
            <a:endParaRPr lang="en-US"/>
          </a:p>
        </p:txBody>
      </p:sp>
    </p:spTree>
    <p:extLst>
      <p:ext uri="{BB962C8B-B14F-4D97-AF65-F5344CB8AC3E}">
        <p14:creationId xmlns:p14="http://schemas.microsoft.com/office/powerpoint/2010/main" val="1771504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EF396-38CC-7E4A-8D37-465FACBFA464}"/>
              </a:ext>
            </a:extLst>
          </p:cNvPr>
          <p:cNvSpPr>
            <a:spLocks noGrp="1"/>
          </p:cNvSpPr>
          <p:nvPr>
            <p:ph type="title"/>
          </p:nvPr>
        </p:nvSpPr>
        <p:spPr>
          <a:xfrm>
            <a:off x="838200" y="365126"/>
            <a:ext cx="10515600" cy="697556"/>
          </a:xfrm>
        </p:spPr>
        <p:txBody>
          <a:bodyPr/>
          <a:lstStyle/>
          <a:p>
            <a:r>
              <a:rPr lang="en-US" dirty="0">
                <a:solidFill>
                  <a:schemeClr val="accent2"/>
                </a:solidFill>
              </a:rPr>
              <a:t>Upload: Adding files</a:t>
            </a:r>
          </a:p>
        </p:txBody>
      </p:sp>
      <p:pic>
        <p:nvPicPr>
          <p:cNvPr id="5" name="Content Placeholder 4">
            <a:extLst>
              <a:ext uri="{FF2B5EF4-FFF2-40B4-BE49-F238E27FC236}">
                <a16:creationId xmlns:a16="http://schemas.microsoft.com/office/drawing/2014/main" id="{F2982912-880E-EE44-A5F4-B79F734CE805}"/>
              </a:ext>
            </a:extLst>
          </p:cNvPr>
          <p:cNvPicPr>
            <a:picLocks noGrp="1" noChangeAspect="1"/>
          </p:cNvPicPr>
          <p:nvPr>
            <p:ph idx="1"/>
          </p:nvPr>
        </p:nvPicPr>
        <p:blipFill>
          <a:blip r:embed="rId3"/>
          <a:stretch>
            <a:fillRect/>
          </a:stretch>
        </p:blipFill>
        <p:spPr>
          <a:xfrm>
            <a:off x="2817341" y="1297838"/>
            <a:ext cx="6300362" cy="5195036"/>
          </a:xfrm>
        </p:spPr>
      </p:pic>
      <p:sp>
        <p:nvSpPr>
          <p:cNvPr id="6" name="Footer Placeholder 5">
            <a:extLst>
              <a:ext uri="{FF2B5EF4-FFF2-40B4-BE49-F238E27FC236}">
                <a16:creationId xmlns:a16="http://schemas.microsoft.com/office/drawing/2014/main" id="{48E0C866-AD73-9143-8C55-B75A99A55EB6}"/>
              </a:ext>
            </a:extLst>
          </p:cNvPr>
          <p:cNvSpPr>
            <a:spLocks noGrp="1"/>
          </p:cNvSpPr>
          <p:nvPr>
            <p:ph type="ftr" sz="quarter" idx="11"/>
          </p:nvPr>
        </p:nvSpPr>
        <p:spPr>
          <a:xfrm>
            <a:off x="3002387" y="6456159"/>
            <a:ext cx="6187225" cy="365125"/>
          </a:xfrm>
        </p:spPr>
        <p:txBody>
          <a:bodyPr/>
          <a:lstStyle/>
          <a:p>
            <a:r>
              <a:rPr lang="en-US" dirty="0"/>
              <a:t>Hopkins, Emily. Workshop on SIMSSA XIX. CIRMMT, McGill University, Montréal, 21 Sept. 2019</a:t>
            </a:r>
          </a:p>
        </p:txBody>
      </p:sp>
      <p:sp>
        <p:nvSpPr>
          <p:cNvPr id="3" name="Slide Number Placeholder 2">
            <a:extLst>
              <a:ext uri="{FF2B5EF4-FFF2-40B4-BE49-F238E27FC236}">
                <a16:creationId xmlns:a16="http://schemas.microsoft.com/office/drawing/2014/main" id="{B3796F30-C968-934B-AB39-636E1FD239A3}"/>
              </a:ext>
            </a:extLst>
          </p:cNvPr>
          <p:cNvSpPr>
            <a:spLocks noGrp="1"/>
          </p:cNvSpPr>
          <p:nvPr>
            <p:ph type="sldNum" sz="quarter" idx="12"/>
          </p:nvPr>
        </p:nvSpPr>
        <p:spPr/>
        <p:txBody>
          <a:bodyPr/>
          <a:lstStyle/>
          <a:p>
            <a:fld id="{400B6AE2-A770-BC4C-819D-334F679CB323}" type="slidenum">
              <a:rPr lang="en-US" smtClean="0"/>
              <a:t>12</a:t>
            </a:fld>
            <a:endParaRPr lang="en-US"/>
          </a:p>
        </p:txBody>
      </p:sp>
    </p:spTree>
    <p:extLst>
      <p:ext uri="{BB962C8B-B14F-4D97-AF65-F5344CB8AC3E}">
        <p14:creationId xmlns:p14="http://schemas.microsoft.com/office/powerpoint/2010/main" val="3603399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D97C-6800-794B-9239-D99028802AFE}"/>
              </a:ext>
            </a:extLst>
          </p:cNvPr>
          <p:cNvSpPr>
            <a:spLocks noGrp="1"/>
          </p:cNvSpPr>
          <p:nvPr>
            <p:ph type="title"/>
          </p:nvPr>
        </p:nvSpPr>
        <p:spPr/>
        <p:txBody>
          <a:bodyPr/>
          <a:lstStyle/>
          <a:p>
            <a:r>
              <a:rPr lang="en-US" dirty="0">
                <a:solidFill>
                  <a:schemeClr val="accent2"/>
                </a:solidFill>
              </a:rPr>
              <a:t>Linked data</a:t>
            </a:r>
          </a:p>
        </p:txBody>
      </p:sp>
      <p:sp>
        <p:nvSpPr>
          <p:cNvPr id="3" name="Content Placeholder 2">
            <a:extLst>
              <a:ext uri="{FF2B5EF4-FFF2-40B4-BE49-F238E27FC236}">
                <a16:creationId xmlns:a16="http://schemas.microsoft.com/office/drawing/2014/main" id="{DCB23BB4-09EA-C846-869E-555B677433C3}"/>
              </a:ext>
            </a:extLst>
          </p:cNvPr>
          <p:cNvSpPr>
            <a:spLocks noGrp="1"/>
          </p:cNvSpPr>
          <p:nvPr>
            <p:ph idx="1"/>
          </p:nvPr>
        </p:nvSpPr>
        <p:spPr/>
        <p:txBody>
          <a:bodyPr/>
          <a:lstStyle/>
          <a:p>
            <a:pPr marL="0" indent="0">
              <a:buNone/>
            </a:pPr>
            <a:r>
              <a:rPr lang="en-CA" dirty="0"/>
              <a:t>Triple:</a:t>
            </a:r>
          </a:p>
          <a:p>
            <a:pPr marL="0" indent="0">
              <a:buNone/>
            </a:pPr>
            <a:endParaRPr lang="en-CA" dirty="0"/>
          </a:p>
          <a:p>
            <a:pPr marL="0" indent="0">
              <a:buNone/>
            </a:pPr>
            <a:r>
              <a:rPr lang="en-CA" dirty="0">
                <a:solidFill>
                  <a:schemeClr val="accent2"/>
                </a:solidFill>
              </a:rPr>
              <a:t>Beethoven—composed—Symphony No. 3</a:t>
            </a:r>
          </a:p>
          <a:p>
            <a:pPr marL="0" indent="0">
              <a:buNone/>
            </a:pPr>
            <a:endParaRPr lang="en-CA" dirty="0"/>
          </a:p>
          <a:p>
            <a:pPr marL="0" indent="0">
              <a:buNone/>
            </a:pPr>
            <a:endParaRPr lang="en-US" dirty="0"/>
          </a:p>
        </p:txBody>
      </p:sp>
      <p:sp>
        <p:nvSpPr>
          <p:cNvPr id="4" name="Footer Placeholder 3">
            <a:extLst>
              <a:ext uri="{FF2B5EF4-FFF2-40B4-BE49-F238E27FC236}">
                <a16:creationId xmlns:a16="http://schemas.microsoft.com/office/drawing/2014/main" id="{A93BD61E-5176-A54E-B4D9-854078AA9267}"/>
              </a:ext>
            </a:extLst>
          </p:cNvPr>
          <p:cNvSpPr>
            <a:spLocks noGrp="1"/>
          </p:cNvSpPr>
          <p:nvPr>
            <p:ph type="ftr" sz="quarter" idx="11"/>
          </p:nvPr>
        </p:nvSpPr>
        <p:spPr/>
        <p:txBody>
          <a:bodyPr/>
          <a:lstStyle/>
          <a:p>
            <a:r>
              <a:rPr lang="en-US"/>
              <a:t>Hopkins, Emily. Workshop on SIMSSA XIX. CIRMMT, McGill University, Montréal, 21 Sept. 2019</a:t>
            </a:r>
          </a:p>
        </p:txBody>
      </p:sp>
      <p:sp>
        <p:nvSpPr>
          <p:cNvPr id="5" name="Slide Number Placeholder 4">
            <a:extLst>
              <a:ext uri="{FF2B5EF4-FFF2-40B4-BE49-F238E27FC236}">
                <a16:creationId xmlns:a16="http://schemas.microsoft.com/office/drawing/2014/main" id="{AEDA6E6E-9980-614E-A9F8-5EEF9D43A49F}"/>
              </a:ext>
            </a:extLst>
          </p:cNvPr>
          <p:cNvSpPr>
            <a:spLocks noGrp="1"/>
          </p:cNvSpPr>
          <p:nvPr>
            <p:ph type="sldNum" sz="quarter" idx="12"/>
          </p:nvPr>
        </p:nvSpPr>
        <p:spPr/>
        <p:txBody>
          <a:bodyPr/>
          <a:lstStyle/>
          <a:p>
            <a:fld id="{400B6AE2-A770-BC4C-819D-334F679CB323}" type="slidenum">
              <a:rPr lang="en-US" smtClean="0"/>
              <a:t>13</a:t>
            </a:fld>
            <a:endParaRPr lang="en-US"/>
          </a:p>
        </p:txBody>
      </p:sp>
    </p:spTree>
    <p:extLst>
      <p:ext uri="{BB962C8B-B14F-4D97-AF65-F5344CB8AC3E}">
        <p14:creationId xmlns:p14="http://schemas.microsoft.com/office/powerpoint/2010/main" val="1795684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D97C-6800-794B-9239-D99028802AFE}"/>
              </a:ext>
            </a:extLst>
          </p:cNvPr>
          <p:cNvSpPr>
            <a:spLocks noGrp="1"/>
          </p:cNvSpPr>
          <p:nvPr>
            <p:ph type="title"/>
          </p:nvPr>
        </p:nvSpPr>
        <p:spPr/>
        <p:txBody>
          <a:bodyPr/>
          <a:lstStyle/>
          <a:p>
            <a:r>
              <a:rPr lang="en-US" dirty="0">
                <a:solidFill>
                  <a:schemeClr val="accent2"/>
                </a:solidFill>
              </a:rPr>
              <a:t>Linked data</a:t>
            </a:r>
          </a:p>
        </p:txBody>
      </p:sp>
      <p:sp>
        <p:nvSpPr>
          <p:cNvPr id="3" name="Content Placeholder 2">
            <a:extLst>
              <a:ext uri="{FF2B5EF4-FFF2-40B4-BE49-F238E27FC236}">
                <a16:creationId xmlns:a16="http://schemas.microsoft.com/office/drawing/2014/main" id="{DCB23BB4-09EA-C846-869E-555B677433C3}"/>
              </a:ext>
            </a:extLst>
          </p:cNvPr>
          <p:cNvSpPr>
            <a:spLocks noGrp="1"/>
          </p:cNvSpPr>
          <p:nvPr>
            <p:ph idx="1"/>
          </p:nvPr>
        </p:nvSpPr>
        <p:spPr/>
        <p:txBody>
          <a:bodyPr/>
          <a:lstStyle/>
          <a:p>
            <a:pPr marL="0" indent="0">
              <a:buNone/>
            </a:pPr>
            <a:r>
              <a:rPr lang="en-CA" dirty="0"/>
              <a:t>Triple:</a:t>
            </a:r>
          </a:p>
          <a:p>
            <a:pPr marL="0" indent="0">
              <a:buNone/>
            </a:pPr>
            <a:endParaRPr lang="en-CA" dirty="0"/>
          </a:p>
          <a:p>
            <a:pPr marL="0" indent="0">
              <a:buNone/>
            </a:pPr>
            <a:r>
              <a:rPr lang="en-CA" dirty="0">
                <a:solidFill>
                  <a:schemeClr val="accent2"/>
                </a:solidFill>
              </a:rPr>
              <a:t>Beethoven—composed—Symphony No. 3</a:t>
            </a:r>
          </a:p>
          <a:p>
            <a:pPr marL="0" indent="0">
              <a:buNone/>
            </a:pPr>
            <a:endParaRPr lang="en-CA" dirty="0"/>
          </a:p>
          <a:p>
            <a:pPr marL="0" indent="0">
              <a:buNone/>
            </a:pPr>
            <a:r>
              <a:rPr lang="en-CA" dirty="0"/>
              <a:t>Quad (with provenance):</a:t>
            </a:r>
          </a:p>
          <a:p>
            <a:pPr marL="0" indent="0">
              <a:buNone/>
            </a:pPr>
            <a:endParaRPr lang="en-CA" dirty="0"/>
          </a:p>
          <a:p>
            <a:pPr marL="0" indent="0">
              <a:buNone/>
            </a:pPr>
            <a:r>
              <a:rPr lang="en-CA" dirty="0">
                <a:solidFill>
                  <a:schemeClr val="accent2"/>
                </a:solidFill>
              </a:rPr>
              <a:t>Beethoven—composed—Symphony no. 3—according to—this historian </a:t>
            </a:r>
          </a:p>
          <a:p>
            <a:pPr marL="0" indent="0">
              <a:buNone/>
            </a:pPr>
            <a:endParaRPr lang="en-US" dirty="0"/>
          </a:p>
        </p:txBody>
      </p:sp>
      <p:sp>
        <p:nvSpPr>
          <p:cNvPr id="4" name="Footer Placeholder 3">
            <a:extLst>
              <a:ext uri="{FF2B5EF4-FFF2-40B4-BE49-F238E27FC236}">
                <a16:creationId xmlns:a16="http://schemas.microsoft.com/office/drawing/2014/main" id="{A93BD61E-5176-A54E-B4D9-854078AA9267}"/>
              </a:ext>
            </a:extLst>
          </p:cNvPr>
          <p:cNvSpPr>
            <a:spLocks noGrp="1"/>
          </p:cNvSpPr>
          <p:nvPr>
            <p:ph type="ftr" sz="quarter" idx="11"/>
          </p:nvPr>
        </p:nvSpPr>
        <p:spPr/>
        <p:txBody>
          <a:bodyPr/>
          <a:lstStyle/>
          <a:p>
            <a:r>
              <a:rPr lang="en-US"/>
              <a:t>Hopkins, Emily. Workshop on SIMSSA XIX. CIRMMT, McGill University, Montréal, 21 Sept. 2019</a:t>
            </a:r>
          </a:p>
        </p:txBody>
      </p:sp>
      <p:sp>
        <p:nvSpPr>
          <p:cNvPr id="5" name="Slide Number Placeholder 4">
            <a:extLst>
              <a:ext uri="{FF2B5EF4-FFF2-40B4-BE49-F238E27FC236}">
                <a16:creationId xmlns:a16="http://schemas.microsoft.com/office/drawing/2014/main" id="{AEDA6E6E-9980-614E-A9F8-5EEF9D43A49F}"/>
              </a:ext>
            </a:extLst>
          </p:cNvPr>
          <p:cNvSpPr>
            <a:spLocks noGrp="1"/>
          </p:cNvSpPr>
          <p:nvPr>
            <p:ph type="sldNum" sz="quarter" idx="12"/>
          </p:nvPr>
        </p:nvSpPr>
        <p:spPr/>
        <p:txBody>
          <a:bodyPr/>
          <a:lstStyle/>
          <a:p>
            <a:fld id="{400B6AE2-A770-BC4C-819D-334F679CB323}" type="slidenum">
              <a:rPr lang="en-US" smtClean="0"/>
              <a:t>14</a:t>
            </a:fld>
            <a:endParaRPr lang="en-US"/>
          </a:p>
        </p:txBody>
      </p:sp>
    </p:spTree>
    <p:extLst>
      <p:ext uri="{BB962C8B-B14F-4D97-AF65-F5344CB8AC3E}">
        <p14:creationId xmlns:p14="http://schemas.microsoft.com/office/powerpoint/2010/main" val="561349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98FCC-AEE9-4440-AF50-6967960C9FA9}"/>
              </a:ext>
            </a:extLst>
          </p:cNvPr>
          <p:cNvSpPr>
            <a:spLocks noGrp="1"/>
          </p:cNvSpPr>
          <p:nvPr>
            <p:ph type="title"/>
          </p:nvPr>
        </p:nvSpPr>
        <p:spPr/>
        <p:txBody>
          <a:bodyPr>
            <a:normAutofit/>
          </a:bodyPr>
          <a:lstStyle/>
          <a:p>
            <a:r>
              <a:rPr lang="en-US" sz="3600" dirty="0">
                <a:solidFill>
                  <a:schemeClr val="accent2"/>
                </a:solidFill>
              </a:rPr>
              <a:t>Download interface &amp; Research corpora</a:t>
            </a:r>
          </a:p>
        </p:txBody>
      </p:sp>
      <p:sp>
        <p:nvSpPr>
          <p:cNvPr id="3" name="Content Placeholder 2">
            <a:extLst>
              <a:ext uri="{FF2B5EF4-FFF2-40B4-BE49-F238E27FC236}">
                <a16:creationId xmlns:a16="http://schemas.microsoft.com/office/drawing/2014/main" id="{566C149D-A3F8-6449-8E29-3A4258B56FF5}"/>
              </a:ext>
            </a:extLst>
          </p:cNvPr>
          <p:cNvSpPr>
            <a:spLocks noGrp="1"/>
          </p:cNvSpPr>
          <p:nvPr>
            <p:ph idx="1"/>
          </p:nvPr>
        </p:nvSpPr>
        <p:spPr/>
        <p:txBody>
          <a:bodyPr/>
          <a:lstStyle/>
          <a:p>
            <a:r>
              <a:rPr lang="en-US" dirty="0"/>
              <a:t>Downloading symbolic files &amp; associated features</a:t>
            </a:r>
          </a:p>
          <a:p>
            <a:r>
              <a:rPr lang="en-US" dirty="0"/>
              <a:t>Building research corpora</a:t>
            </a:r>
          </a:p>
        </p:txBody>
      </p:sp>
      <p:sp>
        <p:nvSpPr>
          <p:cNvPr id="4" name="Footer Placeholder 3">
            <a:extLst>
              <a:ext uri="{FF2B5EF4-FFF2-40B4-BE49-F238E27FC236}">
                <a16:creationId xmlns:a16="http://schemas.microsoft.com/office/drawing/2014/main" id="{DDB972ED-8C8E-364B-A159-59EACC356013}"/>
              </a:ext>
            </a:extLst>
          </p:cNvPr>
          <p:cNvSpPr>
            <a:spLocks noGrp="1"/>
          </p:cNvSpPr>
          <p:nvPr>
            <p:ph type="ftr" sz="quarter" idx="11"/>
          </p:nvPr>
        </p:nvSpPr>
        <p:spPr/>
        <p:txBody>
          <a:bodyPr/>
          <a:lstStyle/>
          <a:p>
            <a:r>
              <a:rPr lang="en-US"/>
              <a:t>Hopkins, Emily. Workshop on SIMSSA XIX. CIRMMT, McGill University, Montréal, 21 Sept. 2019</a:t>
            </a:r>
          </a:p>
        </p:txBody>
      </p:sp>
      <p:sp>
        <p:nvSpPr>
          <p:cNvPr id="5" name="Slide Number Placeholder 4">
            <a:extLst>
              <a:ext uri="{FF2B5EF4-FFF2-40B4-BE49-F238E27FC236}">
                <a16:creationId xmlns:a16="http://schemas.microsoft.com/office/drawing/2014/main" id="{51940096-D395-9B4E-B28E-C97D5134567B}"/>
              </a:ext>
            </a:extLst>
          </p:cNvPr>
          <p:cNvSpPr>
            <a:spLocks noGrp="1"/>
          </p:cNvSpPr>
          <p:nvPr>
            <p:ph type="sldNum" sz="quarter" idx="12"/>
          </p:nvPr>
        </p:nvSpPr>
        <p:spPr/>
        <p:txBody>
          <a:bodyPr/>
          <a:lstStyle/>
          <a:p>
            <a:fld id="{400B6AE2-A770-BC4C-819D-334F679CB323}" type="slidenum">
              <a:rPr lang="en-US" smtClean="0"/>
              <a:t>15</a:t>
            </a:fld>
            <a:endParaRPr lang="en-US"/>
          </a:p>
        </p:txBody>
      </p:sp>
    </p:spTree>
    <p:extLst>
      <p:ext uri="{BB962C8B-B14F-4D97-AF65-F5344CB8AC3E}">
        <p14:creationId xmlns:p14="http://schemas.microsoft.com/office/powerpoint/2010/main" val="193788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98FCC-AEE9-4440-AF50-6967960C9FA9}"/>
              </a:ext>
            </a:extLst>
          </p:cNvPr>
          <p:cNvSpPr>
            <a:spLocks noGrp="1"/>
          </p:cNvSpPr>
          <p:nvPr>
            <p:ph type="title"/>
          </p:nvPr>
        </p:nvSpPr>
        <p:spPr/>
        <p:txBody>
          <a:bodyPr>
            <a:normAutofit/>
          </a:bodyPr>
          <a:lstStyle/>
          <a:p>
            <a:r>
              <a:rPr lang="en-US" sz="3600" dirty="0">
                <a:solidFill>
                  <a:schemeClr val="accent2"/>
                </a:solidFill>
              </a:rPr>
              <a:t>Download interface &amp; Research corpora</a:t>
            </a:r>
          </a:p>
        </p:txBody>
      </p:sp>
      <p:sp>
        <p:nvSpPr>
          <p:cNvPr id="3" name="Content Placeholder 2">
            <a:extLst>
              <a:ext uri="{FF2B5EF4-FFF2-40B4-BE49-F238E27FC236}">
                <a16:creationId xmlns:a16="http://schemas.microsoft.com/office/drawing/2014/main" id="{566C149D-A3F8-6449-8E29-3A4258B56FF5}"/>
              </a:ext>
            </a:extLst>
          </p:cNvPr>
          <p:cNvSpPr>
            <a:spLocks noGrp="1"/>
          </p:cNvSpPr>
          <p:nvPr>
            <p:ph idx="1"/>
          </p:nvPr>
        </p:nvSpPr>
        <p:spPr/>
        <p:txBody>
          <a:bodyPr/>
          <a:lstStyle/>
          <a:p>
            <a:r>
              <a:rPr lang="en-US" dirty="0"/>
              <a:t>Downloading symbolic files &amp; associated features</a:t>
            </a:r>
          </a:p>
          <a:p>
            <a:r>
              <a:rPr lang="en-US" dirty="0"/>
              <a:t>Building research corpora</a:t>
            </a:r>
          </a:p>
        </p:txBody>
      </p:sp>
      <p:sp>
        <p:nvSpPr>
          <p:cNvPr id="4" name="Footer Placeholder 3">
            <a:extLst>
              <a:ext uri="{FF2B5EF4-FFF2-40B4-BE49-F238E27FC236}">
                <a16:creationId xmlns:a16="http://schemas.microsoft.com/office/drawing/2014/main" id="{DDB972ED-8C8E-364B-A159-59EACC356013}"/>
              </a:ext>
            </a:extLst>
          </p:cNvPr>
          <p:cNvSpPr>
            <a:spLocks noGrp="1"/>
          </p:cNvSpPr>
          <p:nvPr>
            <p:ph type="ftr" sz="quarter" idx="11"/>
          </p:nvPr>
        </p:nvSpPr>
        <p:spPr/>
        <p:txBody>
          <a:bodyPr/>
          <a:lstStyle/>
          <a:p>
            <a:r>
              <a:rPr lang="en-US"/>
              <a:t>Hopkins, Emily. Workshop on SIMSSA XIX. CIRMMT, McGill University, Montréal, 21 Sept. 2019</a:t>
            </a:r>
          </a:p>
        </p:txBody>
      </p:sp>
      <p:sp>
        <p:nvSpPr>
          <p:cNvPr id="5" name="Slide Number Placeholder 4">
            <a:extLst>
              <a:ext uri="{FF2B5EF4-FFF2-40B4-BE49-F238E27FC236}">
                <a16:creationId xmlns:a16="http://schemas.microsoft.com/office/drawing/2014/main" id="{51940096-D395-9B4E-B28E-C97D5134567B}"/>
              </a:ext>
            </a:extLst>
          </p:cNvPr>
          <p:cNvSpPr>
            <a:spLocks noGrp="1"/>
          </p:cNvSpPr>
          <p:nvPr>
            <p:ph type="sldNum" sz="quarter" idx="12"/>
          </p:nvPr>
        </p:nvSpPr>
        <p:spPr/>
        <p:txBody>
          <a:bodyPr/>
          <a:lstStyle/>
          <a:p>
            <a:fld id="{400B6AE2-A770-BC4C-819D-334F679CB323}" type="slidenum">
              <a:rPr lang="en-US" smtClean="0"/>
              <a:t>16</a:t>
            </a:fld>
            <a:endParaRPr lang="en-US"/>
          </a:p>
        </p:txBody>
      </p:sp>
      <p:pic>
        <p:nvPicPr>
          <p:cNvPr id="8" name="Picture 7">
            <a:extLst>
              <a:ext uri="{FF2B5EF4-FFF2-40B4-BE49-F238E27FC236}">
                <a16:creationId xmlns:a16="http://schemas.microsoft.com/office/drawing/2014/main" id="{0296094F-5805-0244-9CA5-27F6EE884C8A}"/>
              </a:ext>
            </a:extLst>
          </p:cNvPr>
          <p:cNvPicPr>
            <a:picLocks noChangeAspect="1"/>
          </p:cNvPicPr>
          <p:nvPr/>
        </p:nvPicPr>
        <p:blipFill>
          <a:blip r:embed="rId3"/>
          <a:stretch>
            <a:fillRect/>
          </a:stretch>
        </p:blipFill>
        <p:spPr>
          <a:xfrm>
            <a:off x="1565988" y="3882231"/>
            <a:ext cx="3313908" cy="1325563"/>
          </a:xfrm>
          <a:prstGeom prst="rect">
            <a:avLst/>
          </a:prstGeom>
        </p:spPr>
      </p:pic>
      <p:pic>
        <p:nvPicPr>
          <p:cNvPr id="10" name="Picture 9">
            <a:extLst>
              <a:ext uri="{FF2B5EF4-FFF2-40B4-BE49-F238E27FC236}">
                <a16:creationId xmlns:a16="http://schemas.microsoft.com/office/drawing/2014/main" id="{58C99CFF-1D3E-894C-A736-30CFF4DE5FB0}"/>
              </a:ext>
            </a:extLst>
          </p:cNvPr>
          <p:cNvPicPr>
            <a:picLocks noChangeAspect="1"/>
          </p:cNvPicPr>
          <p:nvPr/>
        </p:nvPicPr>
        <p:blipFill>
          <a:blip r:embed="rId4"/>
          <a:stretch>
            <a:fillRect/>
          </a:stretch>
        </p:blipFill>
        <p:spPr>
          <a:xfrm>
            <a:off x="6096000" y="4001294"/>
            <a:ext cx="3175000" cy="1206500"/>
          </a:xfrm>
          <a:prstGeom prst="rect">
            <a:avLst/>
          </a:prstGeom>
        </p:spPr>
      </p:pic>
    </p:spTree>
    <p:extLst>
      <p:ext uri="{BB962C8B-B14F-4D97-AF65-F5344CB8AC3E}">
        <p14:creationId xmlns:p14="http://schemas.microsoft.com/office/powerpoint/2010/main" val="3901705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86C2D-3B19-6E44-8B8A-E54F5E7675DF}"/>
              </a:ext>
            </a:extLst>
          </p:cNvPr>
          <p:cNvSpPr>
            <a:spLocks noGrp="1"/>
          </p:cNvSpPr>
          <p:nvPr>
            <p:ph type="title"/>
          </p:nvPr>
        </p:nvSpPr>
        <p:spPr>
          <a:xfrm>
            <a:off x="465753" y="136525"/>
            <a:ext cx="11260494" cy="1325563"/>
          </a:xfrm>
        </p:spPr>
        <p:txBody>
          <a:bodyPr/>
          <a:lstStyle/>
          <a:p>
            <a:r>
              <a:rPr lang="en-US" dirty="0">
                <a:solidFill>
                  <a:schemeClr val="accent2"/>
                </a:solidFill>
              </a:rPr>
              <a:t>Contributing back to common resources</a:t>
            </a:r>
          </a:p>
        </p:txBody>
      </p:sp>
      <p:sp>
        <p:nvSpPr>
          <p:cNvPr id="4" name="Footer Placeholder 3">
            <a:extLst>
              <a:ext uri="{FF2B5EF4-FFF2-40B4-BE49-F238E27FC236}">
                <a16:creationId xmlns:a16="http://schemas.microsoft.com/office/drawing/2014/main" id="{9EDC97C5-CEA7-9A4F-9DB5-2A4054B3A53C}"/>
              </a:ext>
            </a:extLst>
          </p:cNvPr>
          <p:cNvSpPr>
            <a:spLocks noGrp="1"/>
          </p:cNvSpPr>
          <p:nvPr>
            <p:ph type="ftr" sz="quarter" idx="11"/>
          </p:nvPr>
        </p:nvSpPr>
        <p:spPr/>
        <p:txBody>
          <a:bodyPr/>
          <a:lstStyle/>
          <a:p>
            <a:r>
              <a:rPr lang="en-US"/>
              <a:t>Hopkins, Emily. Workshop on SIMSSA XIX. CIRMMT, McGill University, Montréal, 21 Sept. 2019</a:t>
            </a:r>
          </a:p>
        </p:txBody>
      </p:sp>
      <p:sp>
        <p:nvSpPr>
          <p:cNvPr id="5" name="Slide Number Placeholder 4">
            <a:extLst>
              <a:ext uri="{FF2B5EF4-FFF2-40B4-BE49-F238E27FC236}">
                <a16:creationId xmlns:a16="http://schemas.microsoft.com/office/drawing/2014/main" id="{0D7FD24F-EA84-1945-BFF9-55AAEAA4C7C1}"/>
              </a:ext>
            </a:extLst>
          </p:cNvPr>
          <p:cNvSpPr>
            <a:spLocks noGrp="1"/>
          </p:cNvSpPr>
          <p:nvPr>
            <p:ph type="sldNum" sz="quarter" idx="12"/>
          </p:nvPr>
        </p:nvSpPr>
        <p:spPr/>
        <p:txBody>
          <a:bodyPr/>
          <a:lstStyle/>
          <a:p>
            <a:fld id="{400B6AE2-A770-BC4C-819D-334F679CB323}" type="slidenum">
              <a:rPr lang="en-US" smtClean="0"/>
              <a:t>17</a:t>
            </a:fld>
            <a:endParaRPr lang="en-US" dirty="0"/>
          </a:p>
        </p:txBody>
      </p:sp>
      <p:sp>
        <p:nvSpPr>
          <p:cNvPr id="7" name="Rectangle 6">
            <a:extLst>
              <a:ext uri="{FF2B5EF4-FFF2-40B4-BE49-F238E27FC236}">
                <a16:creationId xmlns:a16="http://schemas.microsoft.com/office/drawing/2014/main" id="{BB0D85CF-8D97-AF47-A227-2E8711BDB761}"/>
              </a:ext>
            </a:extLst>
          </p:cNvPr>
          <p:cNvSpPr/>
          <p:nvPr/>
        </p:nvSpPr>
        <p:spPr>
          <a:xfrm>
            <a:off x="4323652" y="1999084"/>
            <a:ext cx="3544696" cy="3505977"/>
          </a:xfrm>
          <a:prstGeom prst="rect">
            <a:avLst/>
          </a:prstGeom>
          <a:solidFill>
            <a:srgbClr val="46B04B"/>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SIMSSA DB</a:t>
            </a:r>
          </a:p>
          <a:p>
            <a:pPr algn="ctr"/>
            <a:endParaRPr lang="en-US" sz="3200" dirty="0">
              <a:solidFill>
                <a:schemeClr val="bg1"/>
              </a:solidFill>
            </a:endParaRPr>
          </a:p>
          <a:p>
            <a:pPr algn="ctr"/>
            <a:r>
              <a:rPr lang="en-US" sz="3200" i="1" dirty="0">
                <a:solidFill>
                  <a:schemeClr val="bg1"/>
                </a:solidFill>
              </a:rPr>
              <a:t>New composers</a:t>
            </a:r>
          </a:p>
          <a:p>
            <a:pPr algn="ctr"/>
            <a:r>
              <a:rPr lang="en-US" sz="3200" i="1" dirty="0">
                <a:solidFill>
                  <a:schemeClr val="bg1"/>
                </a:solidFill>
              </a:rPr>
              <a:t>New genres</a:t>
            </a:r>
          </a:p>
          <a:p>
            <a:pPr algn="ctr"/>
            <a:r>
              <a:rPr lang="en-US" sz="3200" i="1" dirty="0">
                <a:solidFill>
                  <a:schemeClr val="bg1"/>
                </a:solidFill>
              </a:rPr>
              <a:t>New pieces of music</a:t>
            </a:r>
          </a:p>
        </p:txBody>
      </p:sp>
    </p:spTree>
    <p:extLst>
      <p:ext uri="{BB962C8B-B14F-4D97-AF65-F5344CB8AC3E}">
        <p14:creationId xmlns:p14="http://schemas.microsoft.com/office/powerpoint/2010/main" val="1124480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Quad Arrow Callout 2">
            <a:extLst>
              <a:ext uri="{FF2B5EF4-FFF2-40B4-BE49-F238E27FC236}">
                <a16:creationId xmlns:a16="http://schemas.microsoft.com/office/drawing/2014/main" id="{FBB8ADE2-05D3-2D4A-929E-88EED145748A}"/>
              </a:ext>
            </a:extLst>
          </p:cNvPr>
          <p:cNvSpPr/>
          <p:nvPr/>
        </p:nvSpPr>
        <p:spPr>
          <a:xfrm>
            <a:off x="3701765" y="2324264"/>
            <a:ext cx="4451635" cy="3822762"/>
          </a:xfrm>
          <a:prstGeom prst="quadArrowCallout">
            <a:avLst/>
          </a:prstGeom>
          <a:solidFill>
            <a:srgbClr val="46B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SIMSSA DB</a:t>
            </a:r>
          </a:p>
          <a:p>
            <a:pPr algn="ctr"/>
            <a:endParaRPr lang="en-US" sz="2400" dirty="0">
              <a:solidFill>
                <a:schemeClr val="bg1"/>
              </a:solidFill>
            </a:endParaRPr>
          </a:p>
          <a:p>
            <a:pPr algn="ctr"/>
            <a:r>
              <a:rPr lang="en-US" i="1" dirty="0">
                <a:solidFill>
                  <a:schemeClr val="bg1"/>
                </a:solidFill>
              </a:rPr>
              <a:t>New composers</a:t>
            </a:r>
          </a:p>
          <a:p>
            <a:pPr algn="ctr"/>
            <a:r>
              <a:rPr lang="en-US" i="1" dirty="0">
                <a:solidFill>
                  <a:schemeClr val="bg1"/>
                </a:solidFill>
              </a:rPr>
              <a:t>New genres</a:t>
            </a:r>
          </a:p>
          <a:p>
            <a:pPr algn="ctr"/>
            <a:r>
              <a:rPr lang="en-US" i="1" dirty="0">
                <a:solidFill>
                  <a:schemeClr val="bg1"/>
                </a:solidFill>
              </a:rPr>
              <a:t>New pieces of music</a:t>
            </a:r>
          </a:p>
        </p:txBody>
      </p:sp>
      <p:sp>
        <p:nvSpPr>
          <p:cNvPr id="2" name="Title 1">
            <a:extLst>
              <a:ext uri="{FF2B5EF4-FFF2-40B4-BE49-F238E27FC236}">
                <a16:creationId xmlns:a16="http://schemas.microsoft.com/office/drawing/2014/main" id="{06B86C2D-3B19-6E44-8B8A-E54F5E7675DF}"/>
              </a:ext>
            </a:extLst>
          </p:cNvPr>
          <p:cNvSpPr>
            <a:spLocks noGrp="1"/>
          </p:cNvSpPr>
          <p:nvPr>
            <p:ph type="title"/>
          </p:nvPr>
        </p:nvSpPr>
        <p:spPr>
          <a:xfrm>
            <a:off x="465753" y="136525"/>
            <a:ext cx="11260494" cy="1325563"/>
          </a:xfrm>
        </p:spPr>
        <p:txBody>
          <a:bodyPr/>
          <a:lstStyle/>
          <a:p>
            <a:r>
              <a:rPr lang="en-US" dirty="0">
                <a:solidFill>
                  <a:schemeClr val="accent2"/>
                </a:solidFill>
              </a:rPr>
              <a:t>Contributing back to common resources</a:t>
            </a:r>
          </a:p>
        </p:txBody>
      </p:sp>
      <p:sp>
        <p:nvSpPr>
          <p:cNvPr id="5" name="Slide Number Placeholder 4">
            <a:extLst>
              <a:ext uri="{FF2B5EF4-FFF2-40B4-BE49-F238E27FC236}">
                <a16:creationId xmlns:a16="http://schemas.microsoft.com/office/drawing/2014/main" id="{0D7FD24F-EA84-1945-BFF9-55AAEAA4C7C1}"/>
              </a:ext>
            </a:extLst>
          </p:cNvPr>
          <p:cNvSpPr>
            <a:spLocks noGrp="1"/>
          </p:cNvSpPr>
          <p:nvPr>
            <p:ph type="sldNum" sz="quarter" idx="12"/>
          </p:nvPr>
        </p:nvSpPr>
        <p:spPr/>
        <p:txBody>
          <a:bodyPr/>
          <a:lstStyle/>
          <a:p>
            <a:fld id="{400B6AE2-A770-BC4C-819D-334F679CB323}" type="slidenum">
              <a:rPr lang="en-US" smtClean="0"/>
              <a:t>18</a:t>
            </a:fld>
            <a:endParaRPr lang="en-US" dirty="0"/>
          </a:p>
        </p:txBody>
      </p:sp>
      <p:sp>
        <p:nvSpPr>
          <p:cNvPr id="6" name="Rectangle 5">
            <a:extLst>
              <a:ext uri="{FF2B5EF4-FFF2-40B4-BE49-F238E27FC236}">
                <a16:creationId xmlns:a16="http://schemas.microsoft.com/office/drawing/2014/main" id="{87A5899E-02AD-2C49-8414-F007114D34B4}"/>
              </a:ext>
            </a:extLst>
          </p:cNvPr>
          <p:cNvSpPr/>
          <p:nvPr/>
        </p:nvSpPr>
        <p:spPr>
          <a:xfrm>
            <a:off x="8002556" y="3213612"/>
            <a:ext cx="2607270" cy="1496790"/>
          </a:xfrm>
          <a:prstGeom prst="rect">
            <a:avLst/>
          </a:prstGeom>
          <a:noFill/>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Library of Congress Linked Data Service</a:t>
            </a:r>
          </a:p>
        </p:txBody>
      </p:sp>
      <p:sp>
        <p:nvSpPr>
          <p:cNvPr id="8" name="Rectangle 7">
            <a:extLst>
              <a:ext uri="{FF2B5EF4-FFF2-40B4-BE49-F238E27FC236}">
                <a16:creationId xmlns:a16="http://schemas.microsoft.com/office/drawing/2014/main" id="{9AF2FC5F-DC81-A34D-B97D-03BC91299BF6}"/>
              </a:ext>
            </a:extLst>
          </p:cNvPr>
          <p:cNvSpPr/>
          <p:nvPr/>
        </p:nvSpPr>
        <p:spPr>
          <a:xfrm>
            <a:off x="1571882" y="3213612"/>
            <a:ext cx="2315873" cy="1496790"/>
          </a:xfrm>
          <a:prstGeom prst="rect">
            <a:avLst/>
          </a:prstGeom>
          <a:noFill/>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RISM</a:t>
            </a:r>
          </a:p>
        </p:txBody>
      </p:sp>
      <p:sp>
        <p:nvSpPr>
          <p:cNvPr id="9" name="Rectangle 8">
            <a:extLst>
              <a:ext uri="{FF2B5EF4-FFF2-40B4-BE49-F238E27FC236}">
                <a16:creationId xmlns:a16="http://schemas.microsoft.com/office/drawing/2014/main" id="{6555138F-2ABB-2F41-B9A9-BD141D09DE3D}"/>
              </a:ext>
            </a:extLst>
          </p:cNvPr>
          <p:cNvSpPr/>
          <p:nvPr/>
        </p:nvSpPr>
        <p:spPr>
          <a:xfrm>
            <a:off x="4787218" y="1249688"/>
            <a:ext cx="2315873" cy="1496790"/>
          </a:xfrm>
          <a:prstGeom prst="rect">
            <a:avLst/>
          </a:prstGeom>
          <a:noFill/>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VIAF</a:t>
            </a:r>
          </a:p>
        </p:txBody>
      </p:sp>
      <p:sp>
        <p:nvSpPr>
          <p:cNvPr id="13" name="Rectangle 12">
            <a:extLst>
              <a:ext uri="{FF2B5EF4-FFF2-40B4-BE49-F238E27FC236}">
                <a16:creationId xmlns:a16="http://schemas.microsoft.com/office/drawing/2014/main" id="{8AD3B1B4-7087-AC46-8D41-BCABCF3043FE}"/>
              </a:ext>
            </a:extLst>
          </p:cNvPr>
          <p:cNvSpPr/>
          <p:nvPr/>
        </p:nvSpPr>
        <p:spPr>
          <a:xfrm>
            <a:off x="5204928" y="5150498"/>
            <a:ext cx="1511559" cy="996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9EDC97C5-CEA7-9A4F-9DB5-2A4054B3A53C}"/>
              </a:ext>
            </a:extLst>
          </p:cNvPr>
          <p:cNvSpPr>
            <a:spLocks noGrp="1"/>
          </p:cNvSpPr>
          <p:nvPr>
            <p:ph type="ftr" sz="quarter" idx="11"/>
          </p:nvPr>
        </p:nvSpPr>
        <p:spPr/>
        <p:txBody>
          <a:bodyPr/>
          <a:lstStyle/>
          <a:p>
            <a:r>
              <a:rPr lang="en-US" dirty="0"/>
              <a:t>Hopkins, Emily. Workshop on SIMSSA XIX. CIRMMT, McGill University, Montréal, 21 Sept. 2019</a:t>
            </a:r>
          </a:p>
        </p:txBody>
      </p:sp>
    </p:spTree>
    <p:extLst>
      <p:ext uri="{BB962C8B-B14F-4D97-AF65-F5344CB8AC3E}">
        <p14:creationId xmlns:p14="http://schemas.microsoft.com/office/powerpoint/2010/main" val="3568210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1A2CD-7C36-CA4E-A1F3-46F88B5DD3D7}"/>
              </a:ext>
            </a:extLst>
          </p:cNvPr>
          <p:cNvSpPr>
            <a:spLocks noGrp="1"/>
          </p:cNvSpPr>
          <p:nvPr>
            <p:ph type="title"/>
          </p:nvPr>
        </p:nvSpPr>
        <p:spPr/>
        <p:txBody>
          <a:bodyPr/>
          <a:lstStyle/>
          <a:p>
            <a:r>
              <a:rPr lang="en-US" dirty="0">
                <a:solidFill>
                  <a:schemeClr val="accent2"/>
                </a:solidFill>
              </a:rPr>
              <a:t>Coming soon</a:t>
            </a:r>
          </a:p>
        </p:txBody>
      </p:sp>
      <p:sp>
        <p:nvSpPr>
          <p:cNvPr id="3" name="Content Placeholder 2">
            <a:extLst>
              <a:ext uri="{FF2B5EF4-FFF2-40B4-BE49-F238E27FC236}">
                <a16:creationId xmlns:a16="http://schemas.microsoft.com/office/drawing/2014/main" id="{21FB02B8-3892-5E44-8AED-6CD6E665A0E2}"/>
              </a:ext>
            </a:extLst>
          </p:cNvPr>
          <p:cNvSpPr>
            <a:spLocks noGrp="1"/>
          </p:cNvSpPr>
          <p:nvPr>
            <p:ph idx="1"/>
          </p:nvPr>
        </p:nvSpPr>
        <p:spPr/>
        <p:txBody>
          <a:bodyPr/>
          <a:lstStyle/>
          <a:p>
            <a:r>
              <a:rPr lang="en-US" dirty="0"/>
              <a:t>Expand the feature-based content search to include David Garfinkle’s search tool PatternFinder</a:t>
            </a:r>
          </a:p>
          <a:p>
            <a:r>
              <a:rPr lang="en-US" dirty="0"/>
              <a:t>More user testing of all features</a:t>
            </a:r>
          </a:p>
          <a:p>
            <a:r>
              <a:rPr lang="en-US" dirty="0"/>
              <a:t>Initial release</a:t>
            </a:r>
          </a:p>
        </p:txBody>
      </p:sp>
      <p:sp>
        <p:nvSpPr>
          <p:cNvPr id="4" name="Footer Placeholder 3">
            <a:extLst>
              <a:ext uri="{FF2B5EF4-FFF2-40B4-BE49-F238E27FC236}">
                <a16:creationId xmlns:a16="http://schemas.microsoft.com/office/drawing/2014/main" id="{0E17C0E5-4F7D-7C4D-9819-FA825B309891}"/>
              </a:ext>
            </a:extLst>
          </p:cNvPr>
          <p:cNvSpPr>
            <a:spLocks noGrp="1"/>
          </p:cNvSpPr>
          <p:nvPr>
            <p:ph type="ftr" sz="quarter" idx="11"/>
          </p:nvPr>
        </p:nvSpPr>
        <p:spPr/>
        <p:txBody>
          <a:bodyPr/>
          <a:lstStyle/>
          <a:p>
            <a:r>
              <a:rPr lang="en-US"/>
              <a:t>Hopkins, Emily. Workshop on SIMSSA XIX. CIRMMT, McGill University, Montréal, 21 Sept. 2019</a:t>
            </a:r>
          </a:p>
        </p:txBody>
      </p:sp>
      <p:sp>
        <p:nvSpPr>
          <p:cNvPr id="5" name="Slide Number Placeholder 4">
            <a:extLst>
              <a:ext uri="{FF2B5EF4-FFF2-40B4-BE49-F238E27FC236}">
                <a16:creationId xmlns:a16="http://schemas.microsoft.com/office/drawing/2014/main" id="{E6285C94-8209-524D-8576-A8DB747A9E3D}"/>
              </a:ext>
            </a:extLst>
          </p:cNvPr>
          <p:cNvSpPr>
            <a:spLocks noGrp="1"/>
          </p:cNvSpPr>
          <p:nvPr>
            <p:ph type="sldNum" sz="quarter" idx="12"/>
          </p:nvPr>
        </p:nvSpPr>
        <p:spPr/>
        <p:txBody>
          <a:bodyPr/>
          <a:lstStyle/>
          <a:p>
            <a:fld id="{400B6AE2-A770-BC4C-819D-334F679CB323}" type="slidenum">
              <a:rPr lang="en-US" smtClean="0"/>
              <a:t>19</a:t>
            </a:fld>
            <a:endParaRPr lang="en-US"/>
          </a:p>
        </p:txBody>
      </p:sp>
    </p:spTree>
    <p:extLst>
      <p:ext uri="{BB962C8B-B14F-4D97-AF65-F5344CB8AC3E}">
        <p14:creationId xmlns:p14="http://schemas.microsoft.com/office/powerpoint/2010/main" val="1433403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FAB19-6713-2640-B1F3-F71110CC1411}"/>
              </a:ext>
            </a:extLst>
          </p:cNvPr>
          <p:cNvSpPr>
            <a:spLocks noGrp="1"/>
          </p:cNvSpPr>
          <p:nvPr>
            <p:ph type="title"/>
          </p:nvPr>
        </p:nvSpPr>
        <p:spPr>
          <a:xfrm>
            <a:off x="3604855" y="65636"/>
            <a:ext cx="5603420" cy="1325563"/>
          </a:xfrm>
        </p:spPr>
        <p:txBody>
          <a:bodyPr/>
          <a:lstStyle/>
          <a:p>
            <a:r>
              <a:rPr lang="en-US" dirty="0">
                <a:solidFill>
                  <a:schemeClr val="accent2"/>
                </a:solidFill>
              </a:rPr>
              <a:t>Representing music</a:t>
            </a:r>
          </a:p>
        </p:txBody>
      </p:sp>
      <p:sp>
        <p:nvSpPr>
          <p:cNvPr id="4" name="Footer Placeholder 3">
            <a:extLst>
              <a:ext uri="{FF2B5EF4-FFF2-40B4-BE49-F238E27FC236}">
                <a16:creationId xmlns:a16="http://schemas.microsoft.com/office/drawing/2014/main" id="{A0741261-61E6-1240-899C-100E0C302E24}"/>
              </a:ext>
            </a:extLst>
          </p:cNvPr>
          <p:cNvSpPr>
            <a:spLocks noGrp="1"/>
          </p:cNvSpPr>
          <p:nvPr>
            <p:ph type="ftr" sz="quarter" idx="11"/>
          </p:nvPr>
        </p:nvSpPr>
        <p:spPr/>
        <p:txBody>
          <a:bodyPr/>
          <a:lstStyle/>
          <a:p>
            <a:r>
              <a:rPr lang="en-US"/>
              <a:t>Hopkins, Emily. Workshop on SIMSSA XIX. CIRMMT, McGill University, Montréal, 21 Sept. 2019</a:t>
            </a:r>
          </a:p>
        </p:txBody>
      </p:sp>
      <p:sp>
        <p:nvSpPr>
          <p:cNvPr id="5" name="Slide Number Placeholder 4">
            <a:extLst>
              <a:ext uri="{FF2B5EF4-FFF2-40B4-BE49-F238E27FC236}">
                <a16:creationId xmlns:a16="http://schemas.microsoft.com/office/drawing/2014/main" id="{7DD2282C-C0C6-5D40-96CA-824D7ED9E5A3}"/>
              </a:ext>
            </a:extLst>
          </p:cNvPr>
          <p:cNvSpPr>
            <a:spLocks noGrp="1"/>
          </p:cNvSpPr>
          <p:nvPr>
            <p:ph type="sldNum" sz="quarter" idx="12"/>
          </p:nvPr>
        </p:nvSpPr>
        <p:spPr/>
        <p:txBody>
          <a:bodyPr/>
          <a:lstStyle/>
          <a:p>
            <a:fld id="{400B6AE2-A770-BC4C-819D-334F679CB323}" type="slidenum">
              <a:rPr lang="en-US" smtClean="0"/>
              <a:t>2</a:t>
            </a:fld>
            <a:endParaRPr lang="en-US"/>
          </a:p>
        </p:txBody>
      </p:sp>
      <p:sp>
        <p:nvSpPr>
          <p:cNvPr id="20" name="Cloud 19">
            <a:extLst>
              <a:ext uri="{FF2B5EF4-FFF2-40B4-BE49-F238E27FC236}">
                <a16:creationId xmlns:a16="http://schemas.microsoft.com/office/drawing/2014/main" id="{169DC844-C5A4-A141-9FFB-AB1E4B447B1E}"/>
              </a:ext>
            </a:extLst>
          </p:cNvPr>
          <p:cNvSpPr/>
          <p:nvPr/>
        </p:nvSpPr>
        <p:spPr>
          <a:xfrm>
            <a:off x="4328302" y="1567651"/>
            <a:ext cx="3535395" cy="2282242"/>
          </a:xfrm>
          <a:prstGeom prst="cloud">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a:p>
            <a:pPr algn="ctr"/>
            <a:r>
              <a:rPr lang="en-US" sz="3200" dirty="0">
                <a:solidFill>
                  <a:schemeClr val="tx1"/>
                </a:solidFill>
              </a:rPr>
              <a:t>Beethoven</a:t>
            </a:r>
          </a:p>
          <a:p>
            <a:pPr algn="ctr"/>
            <a:r>
              <a:rPr lang="en-US" sz="3200" dirty="0">
                <a:solidFill>
                  <a:schemeClr val="tx1"/>
                </a:solidFill>
              </a:rPr>
              <a:t>Symphony No. 3</a:t>
            </a:r>
          </a:p>
          <a:p>
            <a:pPr algn="ctr"/>
            <a:endParaRPr lang="en-US" sz="3200" dirty="0">
              <a:solidFill>
                <a:schemeClr val="tx1"/>
              </a:solidFill>
            </a:endParaRPr>
          </a:p>
        </p:txBody>
      </p:sp>
    </p:spTree>
    <p:extLst>
      <p:ext uri="{BB962C8B-B14F-4D97-AF65-F5344CB8AC3E}">
        <p14:creationId xmlns:p14="http://schemas.microsoft.com/office/powerpoint/2010/main" val="4211814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897CB-D9D6-BF40-9233-027E19A89E2C}"/>
              </a:ext>
            </a:extLst>
          </p:cNvPr>
          <p:cNvSpPr>
            <a:spLocks noGrp="1"/>
          </p:cNvSpPr>
          <p:nvPr>
            <p:ph type="title"/>
          </p:nvPr>
        </p:nvSpPr>
        <p:spPr>
          <a:xfrm>
            <a:off x="851449" y="1338470"/>
            <a:ext cx="9856308" cy="1936742"/>
          </a:xfrm>
        </p:spPr>
        <p:txBody>
          <a:bodyPr>
            <a:normAutofit fontScale="90000"/>
          </a:bodyPr>
          <a:lstStyle/>
          <a:p>
            <a:pPr>
              <a:lnSpc>
                <a:spcPct val="100000"/>
              </a:lnSpc>
            </a:pPr>
            <a:r>
              <a:rPr lang="en-US" sz="3600" dirty="0"/>
              <a:t>        https://github.com/ELVIS-Project/</a:t>
            </a:r>
            <a:r>
              <a:rPr lang="en-US" sz="3600" dirty="0" err="1"/>
              <a:t>simssadb</a:t>
            </a:r>
            <a:br>
              <a:rPr lang="en-US" sz="3600" dirty="0"/>
            </a:br>
            <a:r>
              <a:rPr lang="en-US" sz="3600" dirty="0"/>
              <a:t>        @</a:t>
            </a:r>
            <a:r>
              <a:rPr lang="en-US" sz="3600" dirty="0" err="1"/>
              <a:t>simssaproject</a:t>
            </a:r>
            <a:br>
              <a:rPr lang="en-US" sz="3600" dirty="0"/>
            </a:br>
            <a:r>
              <a:rPr lang="en-US" sz="3600" dirty="0"/>
              <a:t>        </a:t>
            </a:r>
            <a:r>
              <a:rPr lang="en-US" sz="3600" dirty="0" err="1"/>
              <a:t>emily.hopkins@mcgill.ca</a:t>
            </a:r>
            <a:endParaRPr lang="en-US" sz="3600" dirty="0"/>
          </a:p>
        </p:txBody>
      </p:sp>
      <p:sp>
        <p:nvSpPr>
          <p:cNvPr id="5" name="Slide Number Placeholder 4">
            <a:extLst>
              <a:ext uri="{FF2B5EF4-FFF2-40B4-BE49-F238E27FC236}">
                <a16:creationId xmlns:a16="http://schemas.microsoft.com/office/drawing/2014/main" id="{9668B450-54D5-A94D-811E-E3690C3935DA}"/>
              </a:ext>
            </a:extLst>
          </p:cNvPr>
          <p:cNvSpPr>
            <a:spLocks noGrp="1"/>
          </p:cNvSpPr>
          <p:nvPr>
            <p:ph type="sldNum" sz="quarter" idx="12"/>
          </p:nvPr>
        </p:nvSpPr>
        <p:spPr/>
        <p:txBody>
          <a:bodyPr/>
          <a:lstStyle/>
          <a:p>
            <a:fld id="{0D97A190-E988-3741-A0BF-038C85FF53C3}" type="slidenum">
              <a:rPr lang="en-US" smtClean="0"/>
              <a:t>20</a:t>
            </a:fld>
            <a:endParaRPr lang="en-US"/>
          </a:p>
        </p:txBody>
      </p:sp>
      <p:pic>
        <p:nvPicPr>
          <p:cNvPr id="7" name="Picture 6">
            <a:extLst>
              <a:ext uri="{FF2B5EF4-FFF2-40B4-BE49-F238E27FC236}">
                <a16:creationId xmlns:a16="http://schemas.microsoft.com/office/drawing/2014/main" id="{DE22913F-007E-EA41-BF04-E19B2F3C9966}"/>
              </a:ext>
            </a:extLst>
          </p:cNvPr>
          <p:cNvPicPr>
            <a:picLocks noChangeAspect="1"/>
          </p:cNvPicPr>
          <p:nvPr/>
        </p:nvPicPr>
        <p:blipFill>
          <a:blip r:embed="rId3"/>
          <a:stretch>
            <a:fillRect/>
          </a:stretch>
        </p:blipFill>
        <p:spPr>
          <a:xfrm>
            <a:off x="1652877" y="3593722"/>
            <a:ext cx="8442099" cy="3264278"/>
          </a:xfrm>
          <a:prstGeom prst="rect">
            <a:avLst/>
          </a:prstGeom>
        </p:spPr>
      </p:pic>
      <p:pic>
        <p:nvPicPr>
          <p:cNvPr id="9" name="Picture 8">
            <a:extLst>
              <a:ext uri="{FF2B5EF4-FFF2-40B4-BE49-F238E27FC236}">
                <a16:creationId xmlns:a16="http://schemas.microsoft.com/office/drawing/2014/main" id="{FF00AF97-A21F-A14A-B408-C2920F95E33A}"/>
              </a:ext>
            </a:extLst>
          </p:cNvPr>
          <p:cNvPicPr>
            <a:picLocks noChangeAspect="1"/>
          </p:cNvPicPr>
          <p:nvPr/>
        </p:nvPicPr>
        <p:blipFill>
          <a:blip r:embed="rId4"/>
          <a:stretch>
            <a:fillRect/>
          </a:stretch>
        </p:blipFill>
        <p:spPr>
          <a:xfrm>
            <a:off x="820271" y="1850231"/>
            <a:ext cx="979424" cy="979424"/>
          </a:xfrm>
          <a:prstGeom prst="rect">
            <a:avLst/>
          </a:prstGeom>
        </p:spPr>
      </p:pic>
      <p:pic>
        <p:nvPicPr>
          <p:cNvPr id="11" name="Picture 10">
            <a:extLst>
              <a:ext uri="{FF2B5EF4-FFF2-40B4-BE49-F238E27FC236}">
                <a16:creationId xmlns:a16="http://schemas.microsoft.com/office/drawing/2014/main" id="{3318E70E-4173-A84A-BD6B-562747BDADEB}"/>
              </a:ext>
            </a:extLst>
          </p:cNvPr>
          <p:cNvPicPr>
            <a:picLocks noChangeAspect="1"/>
          </p:cNvPicPr>
          <p:nvPr/>
        </p:nvPicPr>
        <p:blipFill>
          <a:blip r:embed="rId5"/>
          <a:stretch>
            <a:fillRect/>
          </a:stretch>
        </p:blipFill>
        <p:spPr>
          <a:xfrm>
            <a:off x="960120" y="1350554"/>
            <a:ext cx="665946" cy="665946"/>
          </a:xfrm>
          <a:prstGeom prst="rect">
            <a:avLst/>
          </a:prstGeom>
        </p:spPr>
      </p:pic>
      <p:sp>
        <p:nvSpPr>
          <p:cNvPr id="12" name="TextBox 11">
            <a:extLst>
              <a:ext uri="{FF2B5EF4-FFF2-40B4-BE49-F238E27FC236}">
                <a16:creationId xmlns:a16="http://schemas.microsoft.com/office/drawing/2014/main" id="{877170C7-8D76-F14C-A0DA-20F4AB39C77C}"/>
              </a:ext>
            </a:extLst>
          </p:cNvPr>
          <p:cNvSpPr txBox="1"/>
          <p:nvPr/>
        </p:nvSpPr>
        <p:spPr>
          <a:xfrm>
            <a:off x="4235522" y="286663"/>
            <a:ext cx="3720955" cy="892552"/>
          </a:xfrm>
          <a:prstGeom prst="rect">
            <a:avLst/>
          </a:prstGeom>
          <a:noFill/>
        </p:spPr>
        <p:txBody>
          <a:bodyPr wrap="none" rtlCol="0">
            <a:spAutoFit/>
          </a:bodyPr>
          <a:lstStyle/>
          <a:p>
            <a:r>
              <a:rPr lang="en-US" sz="5200" dirty="0">
                <a:solidFill>
                  <a:schemeClr val="accent2"/>
                </a:solidFill>
                <a:latin typeface="Arial Rounded MT Bold" panose="020F0704030504030204" pitchFamily="34" charset="77"/>
              </a:rPr>
              <a:t>Thank you!</a:t>
            </a:r>
          </a:p>
        </p:txBody>
      </p:sp>
      <p:pic>
        <p:nvPicPr>
          <p:cNvPr id="14" name="Graphic 13" descr="Email">
            <a:extLst>
              <a:ext uri="{FF2B5EF4-FFF2-40B4-BE49-F238E27FC236}">
                <a16:creationId xmlns:a16="http://schemas.microsoft.com/office/drawing/2014/main" id="{685DFFD7-E43A-0445-86D9-2848FF30DCD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60120" y="2591871"/>
            <a:ext cx="665946" cy="665946"/>
          </a:xfrm>
          <a:prstGeom prst="rect">
            <a:avLst/>
          </a:prstGeom>
        </p:spPr>
      </p:pic>
      <p:sp>
        <p:nvSpPr>
          <p:cNvPr id="3" name="Footer Placeholder 2">
            <a:extLst>
              <a:ext uri="{FF2B5EF4-FFF2-40B4-BE49-F238E27FC236}">
                <a16:creationId xmlns:a16="http://schemas.microsoft.com/office/drawing/2014/main" id="{3010C955-C623-9340-8458-8E1E4712DB8B}"/>
              </a:ext>
            </a:extLst>
          </p:cNvPr>
          <p:cNvSpPr>
            <a:spLocks noGrp="1"/>
          </p:cNvSpPr>
          <p:nvPr>
            <p:ph type="ftr" sz="quarter" idx="11"/>
          </p:nvPr>
        </p:nvSpPr>
        <p:spPr>
          <a:xfrm>
            <a:off x="3086879" y="6542960"/>
            <a:ext cx="6355702" cy="365125"/>
          </a:xfrm>
        </p:spPr>
        <p:txBody>
          <a:bodyPr/>
          <a:lstStyle/>
          <a:p>
            <a:r>
              <a:rPr lang="en-US" dirty="0"/>
              <a:t>Hopkins, Emily. Workshop on SIMSSA XIX. CIRMMT, McGill University, Montréal, 21 Sept. 2019</a:t>
            </a:r>
          </a:p>
        </p:txBody>
      </p:sp>
    </p:spTree>
    <p:extLst>
      <p:ext uri="{BB962C8B-B14F-4D97-AF65-F5344CB8AC3E}">
        <p14:creationId xmlns:p14="http://schemas.microsoft.com/office/powerpoint/2010/main" val="321231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FAB19-6713-2640-B1F3-F71110CC1411}"/>
              </a:ext>
            </a:extLst>
          </p:cNvPr>
          <p:cNvSpPr>
            <a:spLocks noGrp="1"/>
          </p:cNvSpPr>
          <p:nvPr>
            <p:ph type="title"/>
          </p:nvPr>
        </p:nvSpPr>
        <p:spPr>
          <a:xfrm>
            <a:off x="3604855" y="65636"/>
            <a:ext cx="5052527" cy="1325563"/>
          </a:xfrm>
        </p:spPr>
        <p:txBody>
          <a:bodyPr/>
          <a:lstStyle/>
          <a:p>
            <a:r>
              <a:rPr lang="en-US" dirty="0">
                <a:solidFill>
                  <a:schemeClr val="accent2"/>
                </a:solidFill>
              </a:rPr>
              <a:t>Sources &amp; Works</a:t>
            </a:r>
          </a:p>
        </p:txBody>
      </p:sp>
      <p:sp>
        <p:nvSpPr>
          <p:cNvPr id="4" name="Footer Placeholder 3">
            <a:extLst>
              <a:ext uri="{FF2B5EF4-FFF2-40B4-BE49-F238E27FC236}">
                <a16:creationId xmlns:a16="http://schemas.microsoft.com/office/drawing/2014/main" id="{A0741261-61E6-1240-899C-100E0C302E24}"/>
              </a:ext>
            </a:extLst>
          </p:cNvPr>
          <p:cNvSpPr>
            <a:spLocks noGrp="1"/>
          </p:cNvSpPr>
          <p:nvPr>
            <p:ph type="ftr" sz="quarter" idx="11"/>
          </p:nvPr>
        </p:nvSpPr>
        <p:spPr/>
        <p:txBody>
          <a:bodyPr/>
          <a:lstStyle/>
          <a:p>
            <a:r>
              <a:rPr lang="en-US"/>
              <a:t>Hopkins, Emily. Workshop on SIMSSA XIX. CIRMMT, McGill University, Montréal, 21 Sept. 2019</a:t>
            </a:r>
          </a:p>
        </p:txBody>
      </p:sp>
      <p:sp>
        <p:nvSpPr>
          <p:cNvPr id="5" name="Slide Number Placeholder 4">
            <a:extLst>
              <a:ext uri="{FF2B5EF4-FFF2-40B4-BE49-F238E27FC236}">
                <a16:creationId xmlns:a16="http://schemas.microsoft.com/office/drawing/2014/main" id="{7DD2282C-C0C6-5D40-96CA-824D7ED9E5A3}"/>
              </a:ext>
            </a:extLst>
          </p:cNvPr>
          <p:cNvSpPr>
            <a:spLocks noGrp="1"/>
          </p:cNvSpPr>
          <p:nvPr>
            <p:ph type="sldNum" sz="quarter" idx="12"/>
          </p:nvPr>
        </p:nvSpPr>
        <p:spPr/>
        <p:txBody>
          <a:bodyPr/>
          <a:lstStyle/>
          <a:p>
            <a:fld id="{400B6AE2-A770-BC4C-819D-334F679CB323}" type="slidenum">
              <a:rPr lang="en-US" smtClean="0"/>
              <a:t>21</a:t>
            </a:fld>
            <a:endParaRPr lang="en-US"/>
          </a:p>
        </p:txBody>
      </p:sp>
      <p:sp>
        <p:nvSpPr>
          <p:cNvPr id="8" name="Cloud 7">
            <a:extLst>
              <a:ext uri="{FF2B5EF4-FFF2-40B4-BE49-F238E27FC236}">
                <a16:creationId xmlns:a16="http://schemas.microsoft.com/office/drawing/2014/main" id="{CDD71679-A482-B542-98D6-C3F009DEB092}"/>
              </a:ext>
            </a:extLst>
          </p:cNvPr>
          <p:cNvSpPr/>
          <p:nvPr/>
        </p:nvSpPr>
        <p:spPr>
          <a:xfrm>
            <a:off x="4803968" y="2377363"/>
            <a:ext cx="2654300" cy="1308100"/>
          </a:xfrm>
          <a:prstGeom prst="cloud">
            <a:avLst/>
          </a:prstGeom>
          <a:solidFill>
            <a:srgbClr val="F8A9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Abstract work concept</a:t>
            </a:r>
          </a:p>
        </p:txBody>
      </p:sp>
      <p:sp>
        <p:nvSpPr>
          <p:cNvPr id="9" name="Rectangle 8">
            <a:extLst>
              <a:ext uri="{FF2B5EF4-FFF2-40B4-BE49-F238E27FC236}">
                <a16:creationId xmlns:a16="http://schemas.microsoft.com/office/drawing/2014/main" id="{E58DB0E4-9B01-BF4B-9F17-23F965F358BD}"/>
              </a:ext>
            </a:extLst>
          </p:cNvPr>
          <p:cNvSpPr/>
          <p:nvPr/>
        </p:nvSpPr>
        <p:spPr>
          <a:xfrm>
            <a:off x="7172129" y="4761446"/>
            <a:ext cx="1435100" cy="1414462"/>
          </a:xfrm>
          <a:prstGeom prst="rect">
            <a:avLst/>
          </a:prstGeom>
          <a:solidFill>
            <a:srgbClr val="46B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Four hands</a:t>
            </a:r>
          </a:p>
          <a:p>
            <a:pPr algn="ctr"/>
            <a:r>
              <a:rPr lang="en-US" dirty="0"/>
              <a:t>Piano arrangement</a:t>
            </a:r>
          </a:p>
        </p:txBody>
      </p:sp>
      <p:sp>
        <p:nvSpPr>
          <p:cNvPr id="10" name="Rectangle 9">
            <a:extLst>
              <a:ext uri="{FF2B5EF4-FFF2-40B4-BE49-F238E27FC236}">
                <a16:creationId xmlns:a16="http://schemas.microsoft.com/office/drawing/2014/main" id="{B28DDC7C-0B79-2D4E-8EC7-DAA4F9215332}"/>
              </a:ext>
            </a:extLst>
          </p:cNvPr>
          <p:cNvSpPr/>
          <p:nvPr/>
        </p:nvSpPr>
        <p:spPr>
          <a:xfrm>
            <a:off x="8330164" y="3166543"/>
            <a:ext cx="1219200" cy="1414462"/>
          </a:xfrm>
          <a:prstGeom prst="rect">
            <a:avLst/>
          </a:prstGeom>
          <a:solidFill>
            <a:srgbClr val="46B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Sketches</a:t>
            </a:r>
          </a:p>
        </p:txBody>
      </p:sp>
      <p:sp>
        <p:nvSpPr>
          <p:cNvPr id="11" name="Rectangle 10">
            <a:extLst>
              <a:ext uri="{FF2B5EF4-FFF2-40B4-BE49-F238E27FC236}">
                <a16:creationId xmlns:a16="http://schemas.microsoft.com/office/drawing/2014/main" id="{0B255324-515C-7A4C-8BCF-CB5C09BC5A38}"/>
              </a:ext>
            </a:extLst>
          </p:cNvPr>
          <p:cNvSpPr/>
          <p:nvPr/>
        </p:nvSpPr>
        <p:spPr>
          <a:xfrm>
            <a:off x="2146816" y="3429000"/>
            <a:ext cx="1435100" cy="1414462"/>
          </a:xfrm>
          <a:prstGeom prst="rect">
            <a:avLst/>
          </a:prstGeom>
          <a:solidFill>
            <a:srgbClr val="46B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Manuscript</a:t>
            </a:r>
          </a:p>
        </p:txBody>
      </p:sp>
      <p:sp>
        <p:nvSpPr>
          <p:cNvPr id="12" name="Rectangle 11">
            <a:extLst>
              <a:ext uri="{FF2B5EF4-FFF2-40B4-BE49-F238E27FC236}">
                <a16:creationId xmlns:a16="http://schemas.microsoft.com/office/drawing/2014/main" id="{B71C33B3-DADF-0948-AAD0-C72A9D7CE7D1}"/>
              </a:ext>
            </a:extLst>
          </p:cNvPr>
          <p:cNvSpPr/>
          <p:nvPr/>
        </p:nvSpPr>
        <p:spPr>
          <a:xfrm>
            <a:off x="1834761" y="1594103"/>
            <a:ext cx="1219200" cy="1414462"/>
          </a:xfrm>
          <a:prstGeom prst="rect">
            <a:avLst/>
          </a:prstGeom>
          <a:solidFill>
            <a:srgbClr val="46B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a:t>
            </a:r>
          </a:p>
          <a:p>
            <a:pPr algn="ctr"/>
            <a:r>
              <a:rPr lang="en-US" dirty="0"/>
              <a:t>edition</a:t>
            </a:r>
          </a:p>
        </p:txBody>
      </p:sp>
      <p:sp>
        <p:nvSpPr>
          <p:cNvPr id="13" name="Rectangle 12">
            <a:extLst>
              <a:ext uri="{FF2B5EF4-FFF2-40B4-BE49-F238E27FC236}">
                <a16:creationId xmlns:a16="http://schemas.microsoft.com/office/drawing/2014/main" id="{2910F181-3584-9540-BB5D-6BB66072B1C3}"/>
              </a:ext>
            </a:extLst>
          </p:cNvPr>
          <p:cNvSpPr/>
          <p:nvPr/>
        </p:nvSpPr>
        <p:spPr>
          <a:xfrm>
            <a:off x="9208275" y="1545407"/>
            <a:ext cx="1219200" cy="1414462"/>
          </a:xfrm>
          <a:prstGeom prst="rect">
            <a:avLst/>
          </a:prstGeom>
          <a:solidFill>
            <a:srgbClr val="46B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Oboe part</a:t>
            </a:r>
          </a:p>
        </p:txBody>
      </p:sp>
      <p:sp>
        <p:nvSpPr>
          <p:cNvPr id="14" name="Rectangle 13">
            <a:extLst>
              <a:ext uri="{FF2B5EF4-FFF2-40B4-BE49-F238E27FC236}">
                <a16:creationId xmlns:a16="http://schemas.microsoft.com/office/drawing/2014/main" id="{E81DA524-8136-434A-AA2F-34AEB45A6504}"/>
              </a:ext>
            </a:extLst>
          </p:cNvPr>
          <p:cNvSpPr/>
          <p:nvPr/>
        </p:nvSpPr>
        <p:spPr>
          <a:xfrm>
            <a:off x="4302322" y="4761446"/>
            <a:ext cx="1435100" cy="1414462"/>
          </a:xfrm>
          <a:prstGeom prst="rect">
            <a:avLst/>
          </a:prstGeom>
          <a:solidFill>
            <a:srgbClr val="46B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Collected symphonies</a:t>
            </a:r>
          </a:p>
        </p:txBody>
      </p:sp>
    </p:spTree>
    <p:extLst>
      <p:ext uri="{BB962C8B-B14F-4D97-AF65-F5344CB8AC3E}">
        <p14:creationId xmlns:p14="http://schemas.microsoft.com/office/powerpoint/2010/main" val="4004629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CFB168-7D59-0F42-BF6D-51DAEDCA3F53}"/>
              </a:ext>
            </a:extLst>
          </p:cNvPr>
          <p:cNvSpPr>
            <a:spLocks noGrp="1"/>
          </p:cNvSpPr>
          <p:nvPr>
            <p:ph idx="1"/>
          </p:nvPr>
        </p:nvSpPr>
        <p:spPr>
          <a:xfrm>
            <a:off x="5558118" y="1447258"/>
            <a:ext cx="5795682" cy="4505308"/>
          </a:xfrm>
        </p:spPr>
        <p:txBody>
          <a:bodyPr>
            <a:normAutofit/>
          </a:bodyPr>
          <a:lstStyle/>
          <a:p>
            <a:pPr marL="0" indent="0">
              <a:buNone/>
            </a:pPr>
            <a:r>
              <a:rPr lang="en-US" b="1" dirty="0">
                <a:solidFill>
                  <a:schemeClr val="accent2"/>
                </a:solidFill>
              </a:rPr>
              <a:t>Work: </a:t>
            </a:r>
            <a:r>
              <a:rPr lang="en-US" dirty="0"/>
              <a:t>Beethoven Symphony No. 3</a:t>
            </a:r>
          </a:p>
          <a:p>
            <a:pPr marL="0" indent="0">
              <a:buNone/>
            </a:pPr>
            <a:endParaRPr lang="en-US" dirty="0"/>
          </a:p>
          <a:p>
            <a:pPr marL="0" indent="0">
              <a:buNone/>
            </a:pPr>
            <a:r>
              <a:rPr lang="en-US" b="1" dirty="0">
                <a:solidFill>
                  <a:schemeClr val="accent2"/>
                </a:solidFill>
              </a:rPr>
              <a:t>Related work: </a:t>
            </a:r>
            <a:r>
              <a:rPr lang="en-US" dirty="0"/>
              <a:t>piano reduction</a:t>
            </a:r>
          </a:p>
          <a:p>
            <a:pPr marL="0" indent="0">
              <a:buNone/>
            </a:pPr>
            <a:endParaRPr lang="en-US" dirty="0"/>
          </a:p>
          <a:p>
            <a:pPr marL="0" indent="0">
              <a:buNone/>
            </a:pPr>
            <a:r>
              <a:rPr lang="en-US" b="1" dirty="0">
                <a:solidFill>
                  <a:schemeClr val="accent2"/>
                </a:solidFill>
              </a:rPr>
              <a:t>Source: </a:t>
            </a:r>
            <a:r>
              <a:rPr lang="en-US" dirty="0"/>
              <a:t>particular edition (e.g., </a:t>
            </a:r>
            <a:r>
              <a:rPr lang="en-US" dirty="0" err="1"/>
              <a:t>Breitkopf</a:t>
            </a:r>
            <a:r>
              <a:rPr lang="en-US" dirty="0"/>
              <a:t> &amp; </a:t>
            </a:r>
            <a:r>
              <a:rPr lang="en-US" dirty="0" err="1"/>
              <a:t>Härtel</a:t>
            </a:r>
            <a:r>
              <a:rPr lang="en-US" dirty="0"/>
              <a:t>, 1862)</a:t>
            </a:r>
          </a:p>
          <a:p>
            <a:pPr marL="0" indent="0">
              <a:buNone/>
            </a:pPr>
            <a:endParaRPr lang="en-US" dirty="0"/>
          </a:p>
          <a:p>
            <a:pPr marL="0" indent="0">
              <a:buNone/>
            </a:pPr>
            <a:r>
              <a:rPr lang="en-US" b="1" dirty="0">
                <a:solidFill>
                  <a:schemeClr val="accent2"/>
                </a:solidFill>
              </a:rPr>
              <a:t>File: </a:t>
            </a:r>
            <a:r>
              <a:rPr lang="en-US" dirty="0"/>
              <a:t>specific object (the file as it exists stored on IMSLP)</a:t>
            </a:r>
          </a:p>
          <a:p>
            <a:pPr marL="0" indent="0">
              <a:buNone/>
            </a:pPr>
            <a:endParaRPr lang="en-US" dirty="0"/>
          </a:p>
          <a:p>
            <a:pPr marL="0" indent="0">
              <a:buNone/>
            </a:pPr>
            <a:endParaRPr lang="en-US" dirty="0"/>
          </a:p>
        </p:txBody>
      </p:sp>
      <p:sp>
        <p:nvSpPr>
          <p:cNvPr id="6" name="Footer Placeholder 3">
            <a:extLst>
              <a:ext uri="{FF2B5EF4-FFF2-40B4-BE49-F238E27FC236}">
                <a16:creationId xmlns:a16="http://schemas.microsoft.com/office/drawing/2014/main" id="{1403B2A1-18F9-984E-A5F4-C21695A67D31}"/>
              </a:ext>
            </a:extLst>
          </p:cNvPr>
          <p:cNvSpPr>
            <a:spLocks noGrp="1"/>
          </p:cNvSpPr>
          <p:nvPr>
            <p:ph type="ftr" sz="quarter" idx="11"/>
          </p:nvPr>
        </p:nvSpPr>
        <p:spPr>
          <a:xfrm>
            <a:off x="1297459" y="6356350"/>
            <a:ext cx="9576487" cy="365125"/>
          </a:xfrm>
        </p:spPr>
        <p:txBody>
          <a:bodyPr/>
          <a:lstStyle/>
          <a:p>
            <a:r>
              <a:rPr lang="en-US"/>
              <a:t>Hopkins, Emily. Workshop on SIMSSA XIX. CIRMMT, McGill University, Montréal, 21 Sept. 2019</a:t>
            </a:r>
            <a:endParaRPr lang="en-US" dirty="0"/>
          </a:p>
        </p:txBody>
      </p:sp>
      <p:sp>
        <p:nvSpPr>
          <p:cNvPr id="7" name="TextBox 6">
            <a:extLst>
              <a:ext uri="{FF2B5EF4-FFF2-40B4-BE49-F238E27FC236}">
                <a16:creationId xmlns:a16="http://schemas.microsoft.com/office/drawing/2014/main" id="{F4394DB0-35AD-6049-A47B-AD3D43222354}"/>
              </a:ext>
            </a:extLst>
          </p:cNvPr>
          <p:cNvSpPr txBox="1"/>
          <p:nvPr/>
        </p:nvSpPr>
        <p:spPr>
          <a:xfrm>
            <a:off x="6095999" y="514323"/>
            <a:ext cx="4226542" cy="523220"/>
          </a:xfrm>
          <a:prstGeom prst="rect">
            <a:avLst/>
          </a:prstGeom>
          <a:noFill/>
        </p:spPr>
        <p:txBody>
          <a:bodyPr wrap="none" rtlCol="0">
            <a:spAutoFit/>
          </a:bodyPr>
          <a:lstStyle/>
          <a:p>
            <a:r>
              <a:rPr lang="en-US" sz="2800" b="1" dirty="0">
                <a:latin typeface="Arial Rounded MT Bold" panose="020F0704030504030204" pitchFamily="34" charset="77"/>
              </a:rPr>
              <a:t>SIMSSA DB Data Model</a:t>
            </a:r>
          </a:p>
        </p:txBody>
      </p:sp>
      <p:sp>
        <p:nvSpPr>
          <p:cNvPr id="8" name="Content Placeholder 2">
            <a:extLst>
              <a:ext uri="{FF2B5EF4-FFF2-40B4-BE49-F238E27FC236}">
                <a16:creationId xmlns:a16="http://schemas.microsoft.com/office/drawing/2014/main" id="{ADEB893E-9264-7141-ACDC-AA47D389C8CF}"/>
              </a:ext>
            </a:extLst>
          </p:cNvPr>
          <p:cNvSpPr txBox="1">
            <a:spLocks/>
          </p:cNvSpPr>
          <p:nvPr/>
        </p:nvSpPr>
        <p:spPr>
          <a:xfrm>
            <a:off x="841525" y="1483116"/>
            <a:ext cx="4106993" cy="450530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Work: </a:t>
            </a:r>
            <a:r>
              <a:rPr lang="en-US" dirty="0"/>
              <a:t>Beethoven Symphony No. 3</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Expression: </a:t>
            </a:r>
            <a:r>
              <a:rPr lang="en-US" dirty="0"/>
              <a:t>piano reduction, study score</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Manifestation: </a:t>
            </a:r>
            <a:r>
              <a:rPr lang="en-US" dirty="0"/>
              <a:t>particular edition (e.g., </a:t>
            </a:r>
            <a:r>
              <a:rPr lang="en-US" dirty="0" err="1"/>
              <a:t>Breitkopf</a:t>
            </a:r>
            <a:r>
              <a:rPr lang="en-US" dirty="0"/>
              <a:t> &amp; </a:t>
            </a:r>
            <a:r>
              <a:rPr lang="en-US" dirty="0" err="1"/>
              <a:t>Härtel</a:t>
            </a:r>
            <a:r>
              <a:rPr lang="en-US" dirty="0"/>
              <a:t>, 1862)</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Item: </a:t>
            </a:r>
            <a:r>
              <a:rPr lang="en-US" dirty="0"/>
              <a:t>specific object (the file as it exists stored on IMSLP)</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9" name="TextBox 8">
            <a:extLst>
              <a:ext uri="{FF2B5EF4-FFF2-40B4-BE49-F238E27FC236}">
                <a16:creationId xmlns:a16="http://schemas.microsoft.com/office/drawing/2014/main" id="{7C657376-9AA7-A643-A100-FDF67C5C62E4}"/>
              </a:ext>
            </a:extLst>
          </p:cNvPr>
          <p:cNvSpPr txBox="1"/>
          <p:nvPr/>
        </p:nvSpPr>
        <p:spPr>
          <a:xfrm>
            <a:off x="841525" y="514323"/>
            <a:ext cx="1877502" cy="523220"/>
          </a:xfrm>
          <a:prstGeom prst="rect">
            <a:avLst/>
          </a:prstGeom>
          <a:noFill/>
        </p:spPr>
        <p:txBody>
          <a:bodyPr wrap="none" rtlCol="0">
            <a:spAutoFit/>
          </a:bodyPr>
          <a:lstStyle/>
          <a:p>
            <a:r>
              <a:rPr lang="en-US" sz="2800" b="1" dirty="0">
                <a:latin typeface="Arial Rounded MT Bold" panose="020F0704030504030204" pitchFamily="34" charset="77"/>
              </a:rPr>
              <a:t>IFLA-LRM</a:t>
            </a:r>
          </a:p>
        </p:txBody>
      </p:sp>
      <p:sp>
        <p:nvSpPr>
          <p:cNvPr id="2" name="Slide Number Placeholder 1">
            <a:extLst>
              <a:ext uri="{FF2B5EF4-FFF2-40B4-BE49-F238E27FC236}">
                <a16:creationId xmlns:a16="http://schemas.microsoft.com/office/drawing/2014/main" id="{605A67FA-E6A8-7649-B464-B3BC941A6365}"/>
              </a:ext>
            </a:extLst>
          </p:cNvPr>
          <p:cNvSpPr>
            <a:spLocks noGrp="1"/>
          </p:cNvSpPr>
          <p:nvPr>
            <p:ph type="sldNum" sz="quarter" idx="12"/>
          </p:nvPr>
        </p:nvSpPr>
        <p:spPr/>
        <p:txBody>
          <a:bodyPr/>
          <a:lstStyle/>
          <a:p>
            <a:fld id="{400B6AE2-A770-BC4C-819D-334F679CB323}" type="slidenum">
              <a:rPr lang="en-US" smtClean="0"/>
              <a:t>22</a:t>
            </a:fld>
            <a:endParaRPr lang="en-US"/>
          </a:p>
        </p:txBody>
      </p:sp>
    </p:spTree>
    <p:extLst>
      <p:ext uri="{BB962C8B-B14F-4D97-AF65-F5344CB8AC3E}">
        <p14:creationId xmlns:p14="http://schemas.microsoft.com/office/powerpoint/2010/main" val="2472804254"/>
      </p:ext>
    </p:extLst>
  </p:cSld>
  <p:clrMapOvr>
    <a:masterClrMapping/>
  </p:clrMapOvr>
  <mc:AlternateContent xmlns:mc="http://schemas.openxmlformats.org/markup-compatibility/2006">
    <mc:Choice xmlns:p14="http://schemas.microsoft.com/office/powerpoint/2010/main" Requires="p14">
      <p:transition spd="slow" p14:dur="2000" advTm="35266"/>
    </mc:Choice>
    <mc:Fallback>
      <p:transition spd="slow" advTm="35266"/>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E90A4D0-3958-5D49-91CF-339026D34017}"/>
              </a:ext>
            </a:extLst>
          </p:cNvPr>
          <p:cNvSpPr>
            <a:spLocks noGrp="1"/>
          </p:cNvSpPr>
          <p:nvPr>
            <p:ph type="title"/>
          </p:nvPr>
        </p:nvSpPr>
        <p:spPr/>
        <p:txBody>
          <a:bodyPr>
            <a:normAutofit/>
          </a:bodyPr>
          <a:lstStyle/>
          <a:p>
            <a:r>
              <a:rPr lang="en-US" sz="2800" dirty="0">
                <a:solidFill>
                  <a:schemeClr val="accent2"/>
                </a:solidFill>
                <a:latin typeface="Arial Rounded MT Bold" panose="020F0704030504030204" pitchFamily="34" charset="77"/>
              </a:rPr>
              <a:t>Representing works, sections, and parts</a:t>
            </a:r>
          </a:p>
        </p:txBody>
      </p:sp>
      <p:pic>
        <p:nvPicPr>
          <p:cNvPr id="5" name="Content Placeholder 4">
            <a:extLst>
              <a:ext uri="{FF2B5EF4-FFF2-40B4-BE49-F238E27FC236}">
                <a16:creationId xmlns:a16="http://schemas.microsoft.com/office/drawing/2014/main" id="{1BF0313E-D3E2-FF4D-954D-43BB33F9C434}"/>
              </a:ext>
            </a:extLst>
          </p:cNvPr>
          <p:cNvPicPr>
            <a:picLocks noGrp="1" noChangeAspect="1"/>
          </p:cNvPicPr>
          <p:nvPr>
            <p:ph idx="1"/>
          </p:nvPr>
        </p:nvPicPr>
        <p:blipFill>
          <a:blip r:embed="rId3"/>
          <a:stretch>
            <a:fillRect/>
          </a:stretch>
        </p:blipFill>
        <p:spPr>
          <a:xfrm>
            <a:off x="1375487" y="1825625"/>
            <a:ext cx="9441025" cy="4351338"/>
          </a:xfrm>
        </p:spPr>
      </p:pic>
      <p:sp>
        <p:nvSpPr>
          <p:cNvPr id="10" name="Footer Placeholder 9">
            <a:extLst>
              <a:ext uri="{FF2B5EF4-FFF2-40B4-BE49-F238E27FC236}">
                <a16:creationId xmlns:a16="http://schemas.microsoft.com/office/drawing/2014/main" id="{BD9B6D20-3D4C-B845-8C48-7043268DBD2A}"/>
              </a:ext>
            </a:extLst>
          </p:cNvPr>
          <p:cNvSpPr>
            <a:spLocks noGrp="1"/>
          </p:cNvSpPr>
          <p:nvPr>
            <p:ph type="ftr" sz="quarter" idx="11"/>
          </p:nvPr>
        </p:nvSpPr>
        <p:spPr>
          <a:xfrm>
            <a:off x="3104443" y="6356350"/>
            <a:ext cx="6152445" cy="365125"/>
          </a:xfrm>
        </p:spPr>
        <p:txBody>
          <a:bodyPr/>
          <a:lstStyle/>
          <a:p>
            <a:r>
              <a:rPr lang="en-US" dirty="0"/>
              <a:t>Hopkins, Emily. Workshop on SIMSSA XIX. CIRMMT, McGill University, Montréal, 21 Sept. 2019</a:t>
            </a:r>
          </a:p>
        </p:txBody>
      </p:sp>
      <p:sp>
        <p:nvSpPr>
          <p:cNvPr id="2" name="Slide Number Placeholder 1">
            <a:extLst>
              <a:ext uri="{FF2B5EF4-FFF2-40B4-BE49-F238E27FC236}">
                <a16:creationId xmlns:a16="http://schemas.microsoft.com/office/drawing/2014/main" id="{48542326-53D8-FB40-91FE-BD9B542DB9F2}"/>
              </a:ext>
            </a:extLst>
          </p:cNvPr>
          <p:cNvSpPr>
            <a:spLocks noGrp="1"/>
          </p:cNvSpPr>
          <p:nvPr>
            <p:ph type="sldNum" sz="quarter" idx="12"/>
          </p:nvPr>
        </p:nvSpPr>
        <p:spPr/>
        <p:txBody>
          <a:bodyPr/>
          <a:lstStyle/>
          <a:p>
            <a:fld id="{400B6AE2-A770-BC4C-819D-334F679CB323}" type="slidenum">
              <a:rPr lang="en-US" smtClean="0"/>
              <a:t>23</a:t>
            </a:fld>
            <a:endParaRPr lang="en-US"/>
          </a:p>
        </p:txBody>
      </p:sp>
    </p:spTree>
    <p:extLst>
      <p:ext uri="{BB962C8B-B14F-4D97-AF65-F5344CB8AC3E}">
        <p14:creationId xmlns:p14="http://schemas.microsoft.com/office/powerpoint/2010/main" val="14245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FC4C9-4C12-3645-BDFB-784FCC0BF84B}"/>
              </a:ext>
            </a:extLst>
          </p:cNvPr>
          <p:cNvSpPr>
            <a:spLocks noGrp="1"/>
          </p:cNvSpPr>
          <p:nvPr>
            <p:ph type="title"/>
          </p:nvPr>
        </p:nvSpPr>
        <p:spPr/>
        <p:txBody>
          <a:bodyPr/>
          <a:lstStyle/>
          <a:p>
            <a:r>
              <a:rPr lang="en-US" dirty="0">
                <a:solidFill>
                  <a:schemeClr val="accent2"/>
                </a:solidFill>
              </a:rPr>
              <a:t>Where do these files come from?</a:t>
            </a:r>
          </a:p>
        </p:txBody>
      </p:sp>
      <p:sp>
        <p:nvSpPr>
          <p:cNvPr id="3" name="Content Placeholder 2">
            <a:extLst>
              <a:ext uri="{FF2B5EF4-FFF2-40B4-BE49-F238E27FC236}">
                <a16:creationId xmlns:a16="http://schemas.microsoft.com/office/drawing/2014/main" id="{44591DF1-D2C9-9C44-AA65-55C8974EB23D}"/>
              </a:ext>
            </a:extLst>
          </p:cNvPr>
          <p:cNvSpPr>
            <a:spLocks noGrp="1"/>
          </p:cNvSpPr>
          <p:nvPr>
            <p:ph idx="1"/>
          </p:nvPr>
        </p:nvSpPr>
        <p:spPr/>
        <p:txBody>
          <a:bodyPr>
            <a:normAutofit/>
          </a:bodyPr>
          <a:lstStyle/>
          <a:p>
            <a:r>
              <a:rPr lang="en-CA" dirty="0"/>
              <a:t>Already existing files (e.g., the Josquin Research Project).</a:t>
            </a:r>
          </a:p>
          <a:p>
            <a:r>
              <a:rPr lang="en-CA" dirty="0"/>
              <a:t>Newly transcribed files. </a:t>
            </a:r>
          </a:p>
          <a:p>
            <a:r>
              <a:rPr lang="en-CA" dirty="0"/>
              <a:t>A combination of the two, such as files from an online repository edited according to another source</a:t>
            </a:r>
          </a:p>
          <a:p>
            <a:pPr marL="0" indent="0">
              <a:buNone/>
            </a:pPr>
            <a:endParaRPr lang="en-US" dirty="0"/>
          </a:p>
        </p:txBody>
      </p:sp>
      <p:sp>
        <p:nvSpPr>
          <p:cNvPr id="4" name="Footer Placeholder 3">
            <a:extLst>
              <a:ext uri="{FF2B5EF4-FFF2-40B4-BE49-F238E27FC236}">
                <a16:creationId xmlns:a16="http://schemas.microsoft.com/office/drawing/2014/main" id="{A8025B8E-CAC4-1D48-9EB9-A9681E2E9531}"/>
              </a:ext>
            </a:extLst>
          </p:cNvPr>
          <p:cNvSpPr>
            <a:spLocks noGrp="1"/>
          </p:cNvSpPr>
          <p:nvPr>
            <p:ph type="ftr" sz="quarter" idx="11"/>
          </p:nvPr>
        </p:nvSpPr>
        <p:spPr/>
        <p:txBody>
          <a:bodyPr/>
          <a:lstStyle/>
          <a:p>
            <a:r>
              <a:rPr lang="en-US"/>
              <a:t>Hopkins, Emily. Workshop on SIMSSA XIX. CIRMMT, McGill University, Montréal, 21 Sept. 2019</a:t>
            </a:r>
          </a:p>
        </p:txBody>
      </p:sp>
      <p:sp>
        <p:nvSpPr>
          <p:cNvPr id="5" name="Slide Number Placeholder 4">
            <a:extLst>
              <a:ext uri="{FF2B5EF4-FFF2-40B4-BE49-F238E27FC236}">
                <a16:creationId xmlns:a16="http://schemas.microsoft.com/office/drawing/2014/main" id="{90942649-9AFC-CA42-B81B-53DC3A19F2FF}"/>
              </a:ext>
            </a:extLst>
          </p:cNvPr>
          <p:cNvSpPr>
            <a:spLocks noGrp="1"/>
          </p:cNvSpPr>
          <p:nvPr>
            <p:ph type="sldNum" sz="quarter" idx="12"/>
          </p:nvPr>
        </p:nvSpPr>
        <p:spPr/>
        <p:txBody>
          <a:bodyPr/>
          <a:lstStyle/>
          <a:p>
            <a:fld id="{400B6AE2-A770-BC4C-819D-334F679CB323}" type="slidenum">
              <a:rPr lang="en-US" smtClean="0"/>
              <a:t>24</a:t>
            </a:fld>
            <a:endParaRPr lang="en-US"/>
          </a:p>
        </p:txBody>
      </p:sp>
    </p:spTree>
    <p:extLst>
      <p:ext uri="{BB962C8B-B14F-4D97-AF65-F5344CB8AC3E}">
        <p14:creationId xmlns:p14="http://schemas.microsoft.com/office/powerpoint/2010/main" val="881157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FAB19-6713-2640-B1F3-F71110CC1411}"/>
              </a:ext>
            </a:extLst>
          </p:cNvPr>
          <p:cNvSpPr>
            <a:spLocks noGrp="1"/>
          </p:cNvSpPr>
          <p:nvPr>
            <p:ph type="title"/>
          </p:nvPr>
        </p:nvSpPr>
        <p:spPr>
          <a:xfrm>
            <a:off x="3604855" y="65636"/>
            <a:ext cx="5603420" cy="1325563"/>
          </a:xfrm>
        </p:spPr>
        <p:txBody>
          <a:bodyPr/>
          <a:lstStyle/>
          <a:p>
            <a:r>
              <a:rPr lang="en-US" dirty="0">
                <a:solidFill>
                  <a:schemeClr val="accent2"/>
                </a:solidFill>
              </a:rPr>
              <a:t>Representing music</a:t>
            </a:r>
          </a:p>
        </p:txBody>
      </p:sp>
      <p:sp>
        <p:nvSpPr>
          <p:cNvPr id="4" name="Footer Placeholder 3">
            <a:extLst>
              <a:ext uri="{FF2B5EF4-FFF2-40B4-BE49-F238E27FC236}">
                <a16:creationId xmlns:a16="http://schemas.microsoft.com/office/drawing/2014/main" id="{A0741261-61E6-1240-899C-100E0C302E24}"/>
              </a:ext>
            </a:extLst>
          </p:cNvPr>
          <p:cNvSpPr>
            <a:spLocks noGrp="1"/>
          </p:cNvSpPr>
          <p:nvPr>
            <p:ph type="ftr" sz="quarter" idx="11"/>
          </p:nvPr>
        </p:nvSpPr>
        <p:spPr/>
        <p:txBody>
          <a:bodyPr/>
          <a:lstStyle/>
          <a:p>
            <a:r>
              <a:rPr lang="en-US"/>
              <a:t>Hopkins, Emily. Workshop on SIMSSA XIX. CIRMMT, McGill University, Montréal, 21 Sept. 2019</a:t>
            </a:r>
          </a:p>
        </p:txBody>
      </p:sp>
      <p:sp>
        <p:nvSpPr>
          <p:cNvPr id="5" name="Slide Number Placeholder 4">
            <a:extLst>
              <a:ext uri="{FF2B5EF4-FFF2-40B4-BE49-F238E27FC236}">
                <a16:creationId xmlns:a16="http://schemas.microsoft.com/office/drawing/2014/main" id="{7DD2282C-C0C6-5D40-96CA-824D7ED9E5A3}"/>
              </a:ext>
            </a:extLst>
          </p:cNvPr>
          <p:cNvSpPr>
            <a:spLocks noGrp="1"/>
          </p:cNvSpPr>
          <p:nvPr>
            <p:ph type="sldNum" sz="quarter" idx="12"/>
          </p:nvPr>
        </p:nvSpPr>
        <p:spPr/>
        <p:txBody>
          <a:bodyPr/>
          <a:lstStyle/>
          <a:p>
            <a:fld id="{400B6AE2-A770-BC4C-819D-334F679CB323}" type="slidenum">
              <a:rPr lang="en-US" smtClean="0"/>
              <a:t>3</a:t>
            </a:fld>
            <a:endParaRPr lang="en-US"/>
          </a:p>
        </p:txBody>
      </p:sp>
      <p:sp>
        <p:nvSpPr>
          <p:cNvPr id="8" name="Cloud 7">
            <a:extLst>
              <a:ext uri="{FF2B5EF4-FFF2-40B4-BE49-F238E27FC236}">
                <a16:creationId xmlns:a16="http://schemas.microsoft.com/office/drawing/2014/main" id="{CDD71679-A482-B542-98D6-C3F009DEB092}"/>
              </a:ext>
            </a:extLst>
          </p:cNvPr>
          <p:cNvSpPr/>
          <p:nvPr/>
        </p:nvSpPr>
        <p:spPr>
          <a:xfrm>
            <a:off x="4909714" y="2236687"/>
            <a:ext cx="2654300" cy="1308100"/>
          </a:xfrm>
          <a:prstGeom prst="cloud">
            <a:avLst/>
          </a:prstGeom>
          <a:solidFill>
            <a:srgbClr val="F8A9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Beethoven Symphony No. 3</a:t>
            </a:r>
          </a:p>
        </p:txBody>
      </p:sp>
      <p:sp>
        <p:nvSpPr>
          <p:cNvPr id="9" name="Rectangle 8">
            <a:extLst>
              <a:ext uri="{FF2B5EF4-FFF2-40B4-BE49-F238E27FC236}">
                <a16:creationId xmlns:a16="http://schemas.microsoft.com/office/drawing/2014/main" id="{E58DB0E4-9B01-BF4B-9F17-23F965F358BD}"/>
              </a:ext>
            </a:extLst>
          </p:cNvPr>
          <p:cNvSpPr/>
          <p:nvPr/>
        </p:nvSpPr>
        <p:spPr>
          <a:xfrm>
            <a:off x="8948755" y="2742109"/>
            <a:ext cx="1440000" cy="1440000"/>
          </a:xfrm>
          <a:prstGeom prst="rect">
            <a:avLst/>
          </a:prstGeom>
          <a:solidFill>
            <a:srgbClr val="46B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Four hands</a:t>
            </a:r>
          </a:p>
          <a:p>
            <a:pPr algn="ctr"/>
            <a:r>
              <a:rPr lang="en-US" dirty="0"/>
              <a:t>Piano arrangement</a:t>
            </a:r>
          </a:p>
        </p:txBody>
      </p:sp>
      <p:sp>
        <p:nvSpPr>
          <p:cNvPr id="10" name="Rectangle 9">
            <a:extLst>
              <a:ext uri="{FF2B5EF4-FFF2-40B4-BE49-F238E27FC236}">
                <a16:creationId xmlns:a16="http://schemas.microsoft.com/office/drawing/2014/main" id="{B28DDC7C-0B79-2D4E-8EC7-DAA4F9215332}"/>
              </a:ext>
            </a:extLst>
          </p:cNvPr>
          <p:cNvSpPr/>
          <p:nvPr/>
        </p:nvSpPr>
        <p:spPr>
          <a:xfrm>
            <a:off x="8948755" y="4390275"/>
            <a:ext cx="1440000" cy="1440000"/>
          </a:xfrm>
          <a:prstGeom prst="rect">
            <a:avLst/>
          </a:prstGeom>
          <a:solidFill>
            <a:srgbClr val="46B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Sketches</a:t>
            </a:r>
          </a:p>
        </p:txBody>
      </p:sp>
      <p:sp>
        <p:nvSpPr>
          <p:cNvPr id="12" name="Rectangle 11">
            <a:extLst>
              <a:ext uri="{FF2B5EF4-FFF2-40B4-BE49-F238E27FC236}">
                <a16:creationId xmlns:a16="http://schemas.microsoft.com/office/drawing/2014/main" id="{B71C33B3-DADF-0948-AAD0-C72A9D7CE7D1}"/>
              </a:ext>
            </a:extLst>
          </p:cNvPr>
          <p:cNvSpPr/>
          <p:nvPr/>
        </p:nvSpPr>
        <p:spPr>
          <a:xfrm>
            <a:off x="2084973" y="4390275"/>
            <a:ext cx="1440000" cy="1440000"/>
          </a:xfrm>
          <a:prstGeom prst="rect">
            <a:avLst/>
          </a:prstGeom>
          <a:solidFill>
            <a:srgbClr val="46B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a:t>
            </a:r>
          </a:p>
          <a:p>
            <a:pPr algn="ctr"/>
            <a:r>
              <a:rPr lang="en-US" dirty="0"/>
              <a:t>edition</a:t>
            </a:r>
          </a:p>
        </p:txBody>
      </p:sp>
      <p:sp>
        <p:nvSpPr>
          <p:cNvPr id="13" name="Rectangle 12">
            <a:extLst>
              <a:ext uri="{FF2B5EF4-FFF2-40B4-BE49-F238E27FC236}">
                <a16:creationId xmlns:a16="http://schemas.microsoft.com/office/drawing/2014/main" id="{2910F181-3584-9540-BB5D-6BB66072B1C3}"/>
              </a:ext>
            </a:extLst>
          </p:cNvPr>
          <p:cNvSpPr/>
          <p:nvPr/>
        </p:nvSpPr>
        <p:spPr>
          <a:xfrm>
            <a:off x="2084973" y="1027725"/>
            <a:ext cx="1440000" cy="1440000"/>
          </a:xfrm>
          <a:prstGeom prst="rect">
            <a:avLst/>
          </a:prstGeom>
          <a:solidFill>
            <a:srgbClr val="46B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Oboe part</a:t>
            </a:r>
          </a:p>
        </p:txBody>
      </p:sp>
      <p:sp>
        <p:nvSpPr>
          <p:cNvPr id="14" name="Rectangle 13">
            <a:extLst>
              <a:ext uri="{FF2B5EF4-FFF2-40B4-BE49-F238E27FC236}">
                <a16:creationId xmlns:a16="http://schemas.microsoft.com/office/drawing/2014/main" id="{E81DA524-8136-434A-AA2F-34AEB45A6504}"/>
              </a:ext>
            </a:extLst>
          </p:cNvPr>
          <p:cNvSpPr/>
          <p:nvPr/>
        </p:nvSpPr>
        <p:spPr>
          <a:xfrm>
            <a:off x="8948755" y="1093943"/>
            <a:ext cx="1440000" cy="1440000"/>
          </a:xfrm>
          <a:prstGeom prst="rect">
            <a:avLst/>
          </a:prstGeom>
          <a:solidFill>
            <a:srgbClr val="46B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Collected symphonies</a:t>
            </a:r>
          </a:p>
        </p:txBody>
      </p:sp>
      <p:sp>
        <p:nvSpPr>
          <p:cNvPr id="15" name="Rectangle 14">
            <a:extLst>
              <a:ext uri="{FF2B5EF4-FFF2-40B4-BE49-F238E27FC236}">
                <a16:creationId xmlns:a16="http://schemas.microsoft.com/office/drawing/2014/main" id="{B93F6E74-C4B4-AF42-B3DF-3B5A55EA60E9}"/>
              </a:ext>
            </a:extLst>
          </p:cNvPr>
          <p:cNvSpPr/>
          <p:nvPr/>
        </p:nvSpPr>
        <p:spPr>
          <a:xfrm>
            <a:off x="2084973" y="2709000"/>
            <a:ext cx="1440000" cy="1440000"/>
          </a:xfrm>
          <a:prstGeom prst="rect">
            <a:avLst/>
          </a:prstGeom>
          <a:solidFill>
            <a:srgbClr val="46B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Manuscript</a:t>
            </a:r>
          </a:p>
        </p:txBody>
      </p:sp>
      <p:sp>
        <p:nvSpPr>
          <p:cNvPr id="19" name="Cloud 18">
            <a:extLst>
              <a:ext uri="{FF2B5EF4-FFF2-40B4-BE49-F238E27FC236}">
                <a16:creationId xmlns:a16="http://schemas.microsoft.com/office/drawing/2014/main" id="{2788300A-65FA-E94F-BB6A-813FC9DE3D75}"/>
              </a:ext>
            </a:extLst>
          </p:cNvPr>
          <p:cNvSpPr/>
          <p:nvPr/>
        </p:nvSpPr>
        <p:spPr>
          <a:xfrm>
            <a:off x="4328302" y="1567651"/>
            <a:ext cx="3535395" cy="2282242"/>
          </a:xfrm>
          <a:prstGeom prst="cloud">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a:p>
            <a:pPr algn="ctr"/>
            <a:r>
              <a:rPr lang="en-US" sz="3200" dirty="0">
                <a:solidFill>
                  <a:schemeClr val="tx1"/>
                </a:solidFill>
              </a:rPr>
              <a:t>Beethoven</a:t>
            </a:r>
          </a:p>
          <a:p>
            <a:pPr algn="ctr"/>
            <a:r>
              <a:rPr lang="en-US" sz="3200" dirty="0">
                <a:solidFill>
                  <a:schemeClr val="tx1"/>
                </a:solidFill>
              </a:rPr>
              <a:t>Symphony No. 3</a:t>
            </a:r>
          </a:p>
          <a:p>
            <a:pPr algn="ctr"/>
            <a:endParaRPr lang="en-US" sz="3200" dirty="0">
              <a:solidFill>
                <a:schemeClr val="tx1"/>
              </a:solidFill>
            </a:endParaRPr>
          </a:p>
        </p:txBody>
      </p:sp>
    </p:spTree>
    <p:extLst>
      <p:ext uri="{BB962C8B-B14F-4D97-AF65-F5344CB8AC3E}">
        <p14:creationId xmlns:p14="http://schemas.microsoft.com/office/powerpoint/2010/main" val="4075017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FAB19-6713-2640-B1F3-F71110CC1411}"/>
              </a:ext>
            </a:extLst>
          </p:cNvPr>
          <p:cNvSpPr>
            <a:spLocks noGrp="1"/>
          </p:cNvSpPr>
          <p:nvPr>
            <p:ph type="title"/>
          </p:nvPr>
        </p:nvSpPr>
        <p:spPr>
          <a:xfrm>
            <a:off x="3604855" y="65636"/>
            <a:ext cx="5603420" cy="1325563"/>
          </a:xfrm>
        </p:spPr>
        <p:txBody>
          <a:bodyPr/>
          <a:lstStyle/>
          <a:p>
            <a:r>
              <a:rPr lang="en-US" dirty="0">
                <a:solidFill>
                  <a:schemeClr val="accent2"/>
                </a:solidFill>
              </a:rPr>
              <a:t>Representing music</a:t>
            </a:r>
          </a:p>
        </p:txBody>
      </p:sp>
      <p:sp>
        <p:nvSpPr>
          <p:cNvPr id="4" name="Footer Placeholder 3">
            <a:extLst>
              <a:ext uri="{FF2B5EF4-FFF2-40B4-BE49-F238E27FC236}">
                <a16:creationId xmlns:a16="http://schemas.microsoft.com/office/drawing/2014/main" id="{A0741261-61E6-1240-899C-100E0C302E24}"/>
              </a:ext>
            </a:extLst>
          </p:cNvPr>
          <p:cNvSpPr>
            <a:spLocks noGrp="1"/>
          </p:cNvSpPr>
          <p:nvPr>
            <p:ph type="ftr" sz="quarter" idx="11"/>
          </p:nvPr>
        </p:nvSpPr>
        <p:spPr/>
        <p:txBody>
          <a:bodyPr/>
          <a:lstStyle/>
          <a:p>
            <a:r>
              <a:rPr lang="en-US"/>
              <a:t>Hopkins, Emily. Workshop on SIMSSA XIX. CIRMMT, McGill University, Montréal, 21 Sept. 2019</a:t>
            </a:r>
          </a:p>
        </p:txBody>
      </p:sp>
      <p:sp>
        <p:nvSpPr>
          <p:cNvPr id="5" name="Slide Number Placeholder 4">
            <a:extLst>
              <a:ext uri="{FF2B5EF4-FFF2-40B4-BE49-F238E27FC236}">
                <a16:creationId xmlns:a16="http://schemas.microsoft.com/office/drawing/2014/main" id="{7DD2282C-C0C6-5D40-96CA-824D7ED9E5A3}"/>
              </a:ext>
            </a:extLst>
          </p:cNvPr>
          <p:cNvSpPr>
            <a:spLocks noGrp="1"/>
          </p:cNvSpPr>
          <p:nvPr>
            <p:ph type="sldNum" sz="quarter" idx="12"/>
          </p:nvPr>
        </p:nvSpPr>
        <p:spPr/>
        <p:txBody>
          <a:bodyPr/>
          <a:lstStyle/>
          <a:p>
            <a:fld id="{400B6AE2-A770-BC4C-819D-334F679CB323}" type="slidenum">
              <a:rPr lang="en-US" smtClean="0"/>
              <a:t>4</a:t>
            </a:fld>
            <a:endParaRPr lang="en-US"/>
          </a:p>
        </p:txBody>
      </p:sp>
      <p:sp>
        <p:nvSpPr>
          <p:cNvPr id="8" name="Cloud 7">
            <a:extLst>
              <a:ext uri="{FF2B5EF4-FFF2-40B4-BE49-F238E27FC236}">
                <a16:creationId xmlns:a16="http://schemas.microsoft.com/office/drawing/2014/main" id="{CDD71679-A482-B542-98D6-C3F009DEB092}"/>
              </a:ext>
            </a:extLst>
          </p:cNvPr>
          <p:cNvSpPr/>
          <p:nvPr/>
        </p:nvSpPr>
        <p:spPr>
          <a:xfrm>
            <a:off x="4909714" y="2236687"/>
            <a:ext cx="2654300" cy="1308100"/>
          </a:xfrm>
          <a:prstGeom prst="cloud">
            <a:avLst/>
          </a:prstGeom>
          <a:solidFill>
            <a:srgbClr val="F8A9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Beethoven Symphony No. 3</a:t>
            </a:r>
          </a:p>
        </p:txBody>
      </p:sp>
      <p:sp>
        <p:nvSpPr>
          <p:cNvPr id="9" name="Rectangle 8">
            <a:extLst>
              <a:ext uri="{FF2B5EF4-FFF2-40B4-BE49-F238E27FC236}">
                <a16:creationId xmlns:a16="http://schemas.microsoft.com/office/drawing/2014/main" id="{E58DB0E4-9B01-BF4B-9F17-23F965F358BD}"/>
              </a:ext>
            </a:extLst>
          </p:cNvPr>
          <p:cNvSpPr/>
          <p:nvPr/>
        </p:nvSpPr>
        <p:spPr>
          <a:xfrm>
            <a:off x="8948755" y="2742109"/>
            <a:ext cx="1440000" cy="1440000"/>
          </a:xfrm>
          <a:prstGeom prst="rect">
            <a:avLst/>
          </a:prstGeom>
          <a:solidFill>
            <a:srgbClr val="46B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Four hands</a:t>
            </a:r>
          </a:p>
          <a:p>
            <a:pPr algn="ctr"/>
            <a:r>
              <a:rPr lang="en-US" dirty="0"/>
              <a:t>Piano arrangement</a:t>
            </a:r>
          </a:p>
        </p:txBody>
      </p:sp>
      <p:sp>
        <p:nvSpPr>
          <p:cNvPr id="10" name="Rectangle 9">
            <a:extLst>
              <a:ext uri="{FF2B5EF4-FFF2-40B4-BE49-F238E27FC236}">
                <a16:creationId xmlns:a16="http://schemas.microsoft.com/office/drawing/2014/main" id="{B28DDC7C-0B79-2D4E-8EC7-DAA4F9215332}"/>
              </a:ext>
            </a:extLst>
          </p:cNvPr>
          <p:cNvSpPr/>
          <p:nvPr/>
        </p:nvSpPr>
        <p:spPr>
          <a:xfrm>
            <a:off x="8948755" y="4390275"/>
            <a:ext cx="1440000" cy="1440000"/>
          </a:xfrm>
          <a:prstGeom prst="rect">
            <a:avLst/>
          </a:prstGeom>
          <a:solidFill>
            <a:srgbClr val="46B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Sketches</a:t>
            </a:r>
          </a:p>
        </p:txBody>
      </p:sp>
      <p:sp>
        <p:nvSpPr>
          <p:cNvPr id="12" name="Rectangle 11">
            <a:extLst>
              <a:ext uri="{FF2B5EF4-FFF2-40B4-BE49-F238E27FC236}">
                <a16:creationId xmlns:a16="http://schemas.microsoft.com/office/drawing/2014/main" id="{B71C33B3-DADF-0948-AAD0-C72A9D7CE7D1}"/>
              </a:ext>
            </a:extLst>
          </p:cNvPr>
          <p:cNvSpPr/>
          <p:nvPr/>
        </p:nvSpPr>
        <p:spPr>
          <a:xfrm>
            <a:off x="2084973" y="4390275"/>
            <a:ext cx="1440000" cy="1440000"/>
          </a:xfrm>
          <a:prstGeom prst="rect">
            <a:avLst/>
          </a:prstGeom>
          <a:solidFill>
            <a:srgbClr val="46B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a:t>
            </a:r>
          </a:p>
          <a:p>
            <a:pPr algn="ctr"/>
            <a:r>
              <a:rPr lang="en-US" dirty="0"/>
              <a:t>edition</a:t>
            </a:r>
          </a:p>
        </p:txBody>
      </p:sp>
      <p:sp>
        <p:nvSpPr>
          <p:cNvPr id="13" name="Rectangle 12">
            <a:extLst>
              <a:ext uri="{FF2B5EF4-FFF2-40B4-BE49-F238E27FC236}">
                <a16:creationId xmlns:a16="http://schemas.microsoft.com/office/drawing/2014/main" id="{2910F181-3584-9540-BB5D-6BB66072B1C3}"/>
              </a:ext>
            </a:extLst>
          </p:cNvPr>
          <p:cNvSpPr/>
          <p:nvPr/>
        </p:nvSpPr>
        <p:spPr>
          <a:xfrm>
            <a:off x="2084973" y="1027725"/>
            <a:ext cx="1440000" cy="1440000"/>
          </a:xfrm>
          <a:prstGeom prst="rect">
            <a:avLst/>
          </a:prstGeom>
          <a:solidFill>
            <a:srgbClr val="46B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Oboe part</a:t>
            </a:r>
          </a:p>
        </p:txBody>
      </p:sp>
      <p:sp>
        <p:nvSpPr>
          <p:cNvPr id="14" name="Rectangle 13">
            <a:extLst>
              <a:ext uri="{FF2B5EF4-FFF2-40B4-BE49-F238E27FC236}">
                <a16:creationId xmlns:a16="http://schemas.microsoft.com/office/drawing/2014/main" id="{E81DA524-8136-434A-AA2F-34AEB45A6504}"/>
              </a:ext>
            </a:extLst>
          </p:cNvPr>
          <p:cNvSpPr/>
          <p:nvPr/>
        </p:nvSpPr>
        <p:spPr>
          <a:xfrm>
            <a:off x="8948755" y="1093943"/>
            <a:ext cx="1440000" cy="1440000"/>
          </a:xfrm>
          <a:prstGeom prst="rect">
            <a:avLst/>
          </a:prstGeom>
          <a:solidFill>
            <a:srgbClr val="46B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Collected symphonies</a:t>
            </a:r>
          </a:p>
        </p:txBody>
      </p:sp>
      <p:sp>
        <p:nvSpPr>
          <p:cNvPr id="15" name="Rectangle 14">
            <a:extLst>
              <a:ext uri="{FF2B5EF4-FFF2-40B4-BE49-F238E27FC236}">
                <a16:creationId xmlns:a16="http://schemas.microsoft.com/office/drawing/2014/main" id="{B93F6E74-C4B4-AF42-B3DF-3B5A55EA60E9}"/>
              </a:ext>
            </a:extLst>
          </p:cNvPr>
          <p:cNvSpPr/>
          <p:nvPr/>
        </p:nvSpPr>
        <p:spPr>
          <a:xfrm>
            <a:off x="2084973" y="2709000"/>
            <a:ext cx="1440000" cy="1440000"/>
          </a:xfrm>
          <a:prstGeom prst="rect">
            <a:avLst/>
          </a:prstGeom>
          <a:solidFill>
            <a:srgbClr val="46B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Manuscript</a:t>
            </a:r>
          </a:p>
        </p:txBody>
      </p:sp>
      <p:sp>
        <p:nvSpPr>
          <p:cNvPr id="16" name="Rectangle 15">
            <a:extLst>
              <a:ext uri="{FF2B5EF4-FFF2-40B4-BE49-F238E27FC236}">
                <a16:creationId xmlns:a16="http://schemas.microsoft.com/office/drawing/2014/main" id="{49B51EF4-CF70-A044-BCAC-22501FD2DB73}"/>
              </a:ext>
            </a:extLst>
          </p:cNvPr>
          <p:cNvSpPr/>
          <p:nvPr/>
        </p:nvSpPr>
        <p:spPr>
          <a:xfrm>
            <a:off x="5552625" y="4390275"/>
            <a:ext cx="1440000" cy="14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Symbolic File</a:t>
            </a:r>
          </a:p>
        </p:txBody>
      </p:sp>
      <p:sp>
        <p:nvSpPr>
          <p:cNvPr id="17" name="Rectangle 16">
            <a:extLst>
              <a:ext uri="{FF2B5EF4-FFF2-40B4-BE49-F238E27FC236}">
                <a16:creationId xmlns:a16="http://schemas.microsoft.com/office/drawing/2014/main" id="{E85C45E1-8B1F-994C-9A5F-F9FB2CF2E088}"/>
              </a:ext>
            </a:extLst>
          </p:cNvPr>
          <p:cNvSpPr/>
          <p:nvPr/>
        </p:nvSpPr>
        <p:spPr>
          <a:xfrm>
            <a:off x="3811943" y="4390275"/>
            <a:ext cx="1440000" cy="14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a:t>
            </a:r>
          </a:p>
        </p:txBody>
      </p:sp>
      <p:sp>
        <p:nvSpPr>
          <p:cNvPr id="18" name="Rectangle 17">
            <a:extLst>
              <a:ext uri="{FF2B5EF4-FFF2-40B4-BE49-F238E27FC236}">
                <a16:creationId xmlns:a16="http://schemas.microsoft.com/office/drawing/2014/main" id="{78702DD4-0DFF-3842-A4D3-7414655CDE30}"/>
              </a:ext>
            </a:extLst>
          </p:cNvPr>
          <p:cNvSpPr/>
          <p:nvPr/>
        </p:nvSpPr>
        <p:spPr>
          <a:xfrm>
            <a:off x="7293307" y="4390275"/>
            <a:ext cx="1440000" cy="14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Scanned images for OMR</a:t>
            </a:r>
          </a:p>
        </p:txBody>
      </p:sp>
      <p:sp>
        <p:nvSpPr>
          <p:cNvPr id="19" name="Cloud 18">
            <a:extLst>
              <a:ext uri="{FF2B5EF4-FFF2-40B4-BE49-F238E27FC236}">
                <a16:creationId xmlns:a16="http://schemas.microsoft.com/office/drawing/2014/main" id="{2788300A-65FA-E94F-BB6A-813FC9DE3D75}"/>
              </a:ext>
            </a:extLst>
          </p:cNvPr>
          <p:cNvSpPr/>
          <p:nvPr/>
        </p:nvSpPr>
        <p:spPr>
          <a:xfrm>
            <a:off x="4328302" y="1567651"/>
            <a:ext cx="3535395" cy="2282242"/>
          </a:xfrm>
          <a:prstGeom prst="cloud">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a:p>
            <a:pPr algn="ctr"/>
            <a:r>
              <a:rPr lang="en-US" sz="3200" dirty="0">
                <a:solidFill>
                  <a:schemeClr val="tx1"/>
                </a:solidFill>
              </a:rPr>
              <a:t>Beethoven</a:t>
            </a:r>
          </a:p>
          <a:p>
            <a:pPr algn="ctr"/>
            <a:r>
              <a:rPr lang="en-US" sz="3200" dirty="0">
                <a:solidFill>
                  <a:schemeClr val="tx1"/>
                </a:solidFill>
              </a:rPr>
              <a:t>Symphony No. 3</a:t>
            </a:r>
          </a:p>
          <a:p>
            <a:pPr algn="ctr"/>
            <a:endParaRPr lang="en-US" sz="3200" dirty="0">
              <a:solidFill>
                <a:schemeClr val="tx1"/>
              </a:solidFill>
            </a:endParaRPr>
          </a:p>
        </p:txBody>
      </p:sp>
    </p:spTree>
    <p:extLst>
      <p:ext uri="{BB962C8B-B14F-4D97-AF65-F5344CB8AC3E}">
        <p14:creationId xmlns:p14="http://schemas.microsoft.com/office/powerpoint/2010/main" val="2080503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DFF41F-6243-F94C-9E10-9E4C68F73B80}"/>
              </a:ext>
            </a:extLst>
          </p:cNvPr>
          <p:cNvPicPr>
            <a:picLocks noChangeAspect="1"/>
          </p:cNvPicPr>
          <p:nvPr/>
        </p:nvPicPr>
        <p:blipFill>
          <a:blip r:embed="rId3"/>
          <a:stretch>
            <a:fillRect/>
          </a:stretch>
        </p:blipFill>
        <p:spPr>
          <a:xfrm>
            <a:off x="919718" y="503847"/>
            <a:ext cx="10352564" cy="6858000"/>
          </a:xfrm>
          <a:prstGeom prst="rect">
            <a:avLst/>
          </a:prstGeom>
        </p:spPr>
      </p:pic>
      <p:sp>
        <p:nvSpPr>
          <p:cNvPr id="6" name="Footer Placeholder 5">
            <a:extLst>
              <a:ext uri="{FF2B5EF4-FFF2-40B4-BE49-F238E27FC236}">
                <a16:creationId xmlns:a16="http://schemas.microsoft.com/office/drawing/2014/main" id="{668D8198-F8EA-0445-B51B-D843D4A45ECD}"/>
              </a:ext>
            </a:extLst>
          </p:cNvPr>
          <p:cNvSpPr>
            <a:spLocks noGrp="1"/>
          </p:cNvSpPr>
          <p:nvPr>
            <p:ph type="ftr" sz="quarter" idx="11"/>
          </p:nvPr>
        </p:nvSpPr>
        <p:spPr>
          <a:xfrm rot="16200000">
            <a:off x="-2866213" y="3640985"/>
            <a:ext cx="6077990" cy="102309"/>
          </a:xfrm>
        </p:spPr>
        <p:txBody>
          <a:bodyPr/>
          <a:lstStyle/>
          <a:p>
            <a:r>
              <a:rPr lang="en-US" dirty="0"/>
              <a:t>Hopkins, Emily. Workshop on SIMSSA XIX. CIRMMT, McGill University, Montréal, 21 Sept. 2019</a:t>
            </a:r>
          </a:p>
        </p:txBody>
      </p:sp>
      <p:sp>
        <p:nvSpPr>
          <p:cNvPr id="2" name="Slide Number Placeholder 1">
            <a:extLst>
              <a:ext uri="{FF2B5EF4-FFF2-40B4-BE49-F238E27FC236}">
                <a16:creationId xmlns:a16="http://schemas.microsoft.com/office/drawing/2014/main" id="{CD547CEF-9D2D-744E-B3D8-217E03568F36}"/>
              </a:ext>
            </a:extLst>
          </p:cNvPr>
          <p:cNvSpPr>
            <a:spLocks noGrp="1"/>
          </p:cNvSpPr>
          <p:nvPr>
            <p:ph type="sldNum" sz="quarter" idx="12"/>
          </p:nvPr>
        </p:nvSpPr>
        <p:spPr>
          <a:xfrm>
            <a:off x="9301065" y="6356350"/>
            <a:ext cx="2743200" cy="365125"/>
          </a:xfrm>
        </p:spPr>
        <p:txBody>
          <a:bodyPr/>
          <a:lstStyle/>
          <a:p>
            <a:fld id="{400B6AE2-A770-BC4C-819D-334F679CB323}" type="slidenum">
              <a:rPr lang="en-US" smtClean="0"/>
              <a:t>5</a:t>
            </a:fld>
            <a:endParaRPr lang="en-US"/>
          </a:p>
        </p:txBody>
      </p:sp>
    </p:spTree>
    <p:extLst>
      <p:ext uri="{BB962C8B-B14F-4D97-AF65-F5344CB8AC3E}">
        <p14:creationId xmlns:p14="http://schemas.microsoft.com/office/powerpoint/2010/main" val="1798440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DFF41F-6243-F94C-9E10-9E4C68F73B80}"/>
              </a:ext>
            </a:extLst>
          </p:cNvPr>
          <p:cNvPicPr>
            <a:picLocks noChangeAspect="1"/>
          </p:cNvPicPr>
          <p:nvPr/>
        </p:nvPicPr>
        <p:blipFill>
          <a:blip r:embed="rId3"/>
          <a:stretch>
            <a:fillRect/>
          </a:stretch>
        </p:blipFill>
        <p:spPr>
          <a:xfrm>
            <a:off x="919718" y="503847"/>
            <a:ext cx="10352564" cy="6858000"/>
          </a:xfrm>
          <a:prstGeom prst="rect">
            <a:avLst/>
          </a:prstGeom>
        </p:spPr>
      </p:pic>
      <p:sp>
        <p:nvSpPr>
          <p:cNvPr id="2" name="Slide Number Placeholder 1">
            <a:extLst>
              <a:ext uri="{FF2B5EF4-FFF2-40B4-BE49-F238E27FC236}">
                <a16:creationId xmlns:a16="http://schemas.microsoft.com/office/drawing/2014/main" id="{CD547CEF-9D2D-744E-B3D8-217E03568F36}"/>
              </a:ext>
            </a:extLst>
          </p:cNvPr>
          <p:cNvSpPr>
            <a:spLocks noGrp="1"/>
          </p:cNvSpPr>
          <p:nvPr>
            <p:ph type="sldNum" sz="quarter" idx="12"/>
          </p:nvPr>
        </p:nvSpPr>
        <p:spPr>
          <a:xfrm>
            <a:off x="9282402" y="6356350"/>
            <a:ext cx="2743200" cy="365125"/>
          </a:xfrm>
        </p:spPr>
        <p:txBody>
          <a:bodyPr/>
          <a:lstStyle/>
          <a:p>
            <a:fld id="{400B6AE2-A770-BC4C-819D-334F679CB323}" type="slidenum">
              <a:rPr lang="en-US" smtClean="0"/>
              <a:t>6</a:t>
            </a:fld>
            <a:endParaRPr lang="en-US"/>
          </a:p>
        </p:txBody>
      </p:sp>
      <p:sp>
        <p:nvSpPr>
          <p:cNvPr id="3" name="TextBox 2">
            <a:extLst>
              <a:ext uri="{FF2B5EF4-FFF2-40B4-BE49-F238E27FC236}">
                <a16:creationId xmlns:a16="http://schemas.microsoft.com/office/drawing/2014/main" id="{E5B2903A-829C-C348-9FFF-1B43111F8D81}"/>
              </a:ext>
            </a:extLst>
          </p:cNvPr>
          <p:cNvSpPr txBox="1"/>
          <p:nvPr/>
        </p:nvSpPr>
        <p:spPr>
          <a:xfrm>
            <a:off x="919718" y="140731"/>
            <a:ext cx="1982466" cy="369332"/>
          </a:xfrm>
          <a:prstGeom prst="rect">
            <a:avLst/>
          </a:prstGeom>
          <a:noFill/>
        </p:spPr>
        <p:txBody>
          <a:bodyPr wrap="none" rtlCol="0">
            <a:spAutoFit/>
          </a:bodyPr>
          <a:lstStyle/>
          <a:p>
            <a:r>
              <a:rPr lang="en-US" dirty="0">
                <a:solidFill>
                  <a:schemeClr val="accent2"/>
                </a:solidFill>
                <a:latin typeface="Arial Rounded MT Bold" panose="020F0704030504030204" pitchFamily="34" charset="77"/>
              </a:rPr>
              <a:t>Metadata facets</a:t>
            </a:r>
          </a:p>
        </p:txBody>
      </p:sp>
      <p:sp>
        <p:nvSpPr>
          <p:cNvPr id="7" name="TextBox 6">
            <a:extLst>
              <a:ext uri="{FF2B5EF4-FFF2-40B4-BE49-F238E27FC236}">
                <a16:creationId xmlns:a16="http://schemas.microsoft.com/office/drawing/2014/main" id="{DAA40A1E-967D-C849-8CA0-D64FEC1B32F5}"/>
              </a:ext>
            </a:extLst>
          </p:cNvPr>
          <p:cNvSpPr txBox="1"/>
          <p:nvPr/>
        </p:nvSpPr>
        <p:spPr>
          <a:xfrm>
            <a:off x="4736707" y="140731"/>
            <a:ext cx="1805431" cy="369332"/>
          </a:xfrm>
          <a:prstGeom prst="rect">
            <a:avLst/>
          </a:prstGeom>
          <a:noFill/>
        </p:spPr>
        <p:txBody>
          <a:bodyPr wrap="none" rtlCol="0">
            <a:spAutoFit/>
          </a:bodyPr>
          <a:lstStyle/>
          <a:p>
            <a:r>
              <a:rPr lang="en-US" dirty="0">
                <a:solidFill>
                  <a:schemeClr val="accent2"/>
                </a:solidFill>
                <a:latin typeface="Arial Rounded MT Bold" panose="020F0704030504030204" pitchFamily="34" charset="77"/>
              </a:rPr>
              <a:t>Search results</a:t>
            </a:r>
          </a:p>
        </p:txBody>
      </p:sp>
      <p:sp>
        <p:nvSpPr>
          <p:cNvPr id="8" name="TextBox 7">
            <a:extLst>
              <a:ext uri="{FF2B5EF4-FFF2-40B4-BE49-F238E27FC236}">
                <a16:creationId xmlns:a16="http://schemas.microsoft.com/office/drawing/2014/main" id="{D18D3531-E57B-2948-9011-40A79D9F8BC0}"/>
              </a:ext>
            </a:extLst>
          </p:cNvPr>
          <p:cNvSpPr txBox="1"/>
          <p:nvPr/>
        </p:nvSpPr>
        <p:spPr>
          <a:xfrm>
            <a:off x="8376661" y="140731"/>
            <a:ext cx="1957587" cy="369332"/>
          </a:xfrm>
          <a:prstGeom prst="rect">
            <a:avLst/>
          </a:prstGeom>
          <a:noFill/>
        </p:spPr>
        <p:txBody>
          <a:bodyPr wrap="none" rtlCol="0">
            <a:spAutoFit/>
          </a:bodyPr>
          <a:lstStyle/>
          <a:p>
            <a:r>
              <a:rPr lang="en-US" dirty="0">
                <a:solidFill>
                  <a:schemeClr val="accent2"/>
                </a:solidFill>
                <a:latin typeface="Arial Rounded MT Bold" panose="020F0704030504030204" pitchFamily="34" charset="77"/>
              </a:rPr>
              <a:t>Musical content</a:t>
            </a:r>
          </a:p>
        </p:txBody>
      </p:sp>
      <p:sp>
        <p:nvSpPr>
          <p:cNvPr id="9" name="Footer Placeholder 5">
            <a:extLst>
              <a:ext uri="{FF2B5EF4-FFF2-40B4-BE49-F238E27FC236}">
                <a16:creationId xmlns:a16="http://schemas.microsoft.com/office/drawing/2014/main" id="{AD5EFBA1-96E8-CB43-86C2-A5C254F65557}"/>
              </a:ext>
            </a:extLst>
          </p:cNvPr>
          <p:cNvSpPr>
            <a:spLocks noGrp="1"/>
          </p:cNvSpPr>
          <p:nvPr>
            <p:ph type="ftr" sz="quarter" idx="11"/>
          </p:nvPr>
        </p:nvSpPr>
        <p:spPr>
          <a:xfrm rot="16200000">
            <a:off x="-2866213" y="3640985"/>
            <a:ext cx="6077990" cy="102309"/>
          </a:xfrm>
        </p:spPr>
        <p:txBody>
          <a:bodyPr/>
          <a:lstStyle/>
          <a:p>
            <a:r>
              <a:rPr lang="en-US" dirty="0"/>
              <a:t>Hopkins, Emily. Workshop on SIMSSA XIX. CIRMMT, McGill University, Montréal, 21 Sept. 2019</a:t>
            </a:r>
          </a:p>
        </p:txBody>
      </p:sp>
    </p:spTree>
    <p:extLst>
      <p:ext uri="{BB962C8B-B14F-4D97-AF65-F5344CB8AC3E}">
        <p14:creationId xmlns:p14="http://schemas.microsoft.com/office/powerpoint/2010/main" val="1587261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1158D-8A73-9F44-B99A-4C2CEB233EE4}"/>
              </a:ext>
            </a:extLst>
          </p:cNvPr>
          <p:cNvSpPr>
            <a:spLocks noGrp="1"/>
          </p:cNvSpPr>
          <p:nvPr>
            <p:ph type="title"/>
          </p:nvPr>
        </p:nvSpPr>
        <p:spPr/>
        <p:txBody>
          <a:bodyPr/>
          <a:lstStyle/>
          <a:p>
            <a:r>
              <a:rPr lang="en-US" dirty="0">
                <a:solidFill>
                  <a:schemeClr val="accent2"/>
                </a:solidFill>
              </a:rPr>
              <a:t>The Upload interface</a:t>
            </a:r>
          </a:p>
        </p:txBody>
      </p:sp>
      <p:sp>
        <p:nvSpPr>
          <p:cNvPr id="3" name="Content Placeholder 2">
            <a:extLst>
              <a:ext uri="{FF2B5EF4-FFF2-40B4-BE49-F238E27FC236}">
                <a16:creationId xmlns:a16="http://schemas.microsoft.com/office/drawing/2014/main" id="{26025C13-271B-D14D-BCC8-A8E24E1CBAE2}"/>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sz="4400" dirty="0"/>
              <a:t>Can we get high-quality metadata and still keep things easy to use?</a:t>
            </a:r>
          </a:p>
        </p:txBody>
      </p:sp>
      <p:sp>
        <p:nvSpPr>
          <p:cNvPr id="4" name="Footer Placeholder 3">
            <a:extLst>
              <a:ext uri="{FF2B5EF4-FFF2-40B4-BE49-F238E27FC236}">
                <a16:creationId xmlns:a16="http://schemas.microsoft.com/office/drawing/2014/main" id="{9A9EACCF-D621-B343-89E9-B7ED6A95A0D8}"/>
              </a:ext>
            </a:extLst>
          </p:cNvPr>
          <p:cNvSpPr>
            <a:spLocks noGrp="1"/>
          </p:cNvSpPr>
          <p:nvPr>
            <p:ph type="ftr" sz="quarter" idx="11"/>
          </p:nvPr>
        </p:nvSpPr>
        <p:spPr/>
        <p:txBody>
          <a:bodyPr/>
          <a:lstStyle/>
          <a:p>
            <a:r>
              <a:rPr lang="en-US"/>
              <a:t>Hopkins, Emily. Workshop on SIMSSA XIX. CIRMMT, McGill University, Montréal, 21 Sept. 2019</a:t>
            </a:r>
          </a:p>
        </p:txBody>
      </p:sp>
      <p:sp>
        <p:nvSpPr>
          <p:cNvPr id="5" name="Slide Number Placeholder 4">
            <a:extLst>
              <a:ext uri="{FF2B5EF4-FFF2-40B4-BE49-F238E27FC236}">
                <a16:creationId xmlns:a16="http://schemas.microsoft.com/office/drawing/2014/main" id="{B96E9CB6-5918-9843-8BDD-815A3FCB56CF}"/>
              </a:ext>
            </a:extLst>
          </p:cNvPr>
          <p:cNvSpPr>
            <a:spLocks noGrp="1"/>
          </p:cNvSpPr>
          <p:nvPr>
            <p:ph type="sldNum" sz="quarter" idx="12"/>
          </p:nvPr>
        </p:nvSpPr>
        <p:spPr/>
        <p:txBody>
          <a:bodyPr/>
          <a:lstStyle/>
          <a:p>
            <a:fld id="{400B6AE2-A770-BC4C-819D-334F679CB323}" type="slidenum">
              <a:rPr lang="en-US" smtClean="0"/>
              <a:t>7</a:t>
            </a:fld>
            <a:endParaRPr lang="en-US"/>
          </a:p>
        </p:txBody>
      </p:sp>
    </p:spTree>
    <p:extLst>
      <p:ext uri="{BB962C8B-B14F-4D97-AF65-F5344CB8AC3E}">
        <p14:creationId xmlns:p14="http://schemas.microsoft.com/office/powerpoint/2010/main" val="1402871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E7DF921-04B5-3747-B5FD-BEE4730DDAC0}"/>
              </a:ext>
            </a:extLst>
          </p:cNvPr>
          <p:cNvSpPr>
            <a:spLocks noGrp="1"/>
          </p:cNvSpPr>
          <p:nvPr>
            <p:ph type="ftr" sz="quarter" idx="11"/>
          </p:nvPr>
        </p:nvSpPr>
        <p:spPr>
          <a:xfrm>
            <a:off x="3030894" y="6468316"/>
            <a:ext cx="6169090" cy="501650"/>
          </a:xfrm>
        </p:spPr>
        <p:txBody>
          <a:bodyPr/>
          <a:lstStyle/>
          <a:p>
            <a:r>
              <a:rPr lang="en-US" dirty="0"/>
              <a:t>Hopkins, Emily. Workshop on SIMSSA XIX. CIRMMT, McGill University, Montréal, 21 Sept. 2019</a:t>
            </a:r>
          </a:p>
        </p:txBody>
      </p:sp>
      <p:sp>
        <p:nvSpPr>
          <p:cNvPr id="5" name="Slide Number Placeholder 4">
            <a:extLst>
              <a:ext uri="{FF2B5EF4-FFF2-40B4-BE49-F238E27FC236}">
                <a16:creationId xmlns:a16="http://schemas.microsoft.com/office/drawing/2014/main" id="{1176F92F-FB68-3D49-93B8-0BEE04AFDFC7}"/>
              </a:ext>
            </a:extLst>
          </p:cNvPr>
          <p:cNvSpPr>
            <a:spLocks noGrp="1"/>
          </p:cNvSpPr>
          <p:nvPr>
            <p:ph type="sldNum" sz="quarter" idx="12"/>
          </p:nvPr>
        </p:nvSpPr>
        <p:spPr/>
        <p:txBody>
          <a:bodyPr/>
          <a:lstStyle/>
          <a:p>
            <a:fld id="{400B6AE2-A770-BC4C-819D-334F679CB323}" type="slidenum">
              <a:rPr lang="en-US" smtClean="0"/>
              <a:t>8</a:t>
            </a:fld>
            <a:endParaRPr lang="en-US"/>
          </a:p>
        </p:txBody>
      </p:sp>
      <p:pic>
        <p:nvPicPr>
          <p:cNvPr id="15" name="Content Placeholder 14">
            <a:extLst>
              <a:ext uri="{FF2B5EF4-FFF2-40B4-BE49-F238E27FC236}">
                <a16:creationId xmlns:a16="http://schemas.microsoft.com/office/drawing/2014/main" id="{21905D96-E243-364A-A355-FD0C90FB3D85}"/>
              </a:ext>
            </a:extLst>
          </p:cNvPr>
          <p:cNvPicPr>
            <a:picLocks noGrp="1" noChangeAspect="1"/>
          </p:cNvPicPr>
          <p:nvPr>
            <p:ph idx="1"/>
          </p:nvPr>
        </p:nvPicPr>
        <p:blipFill>
          <a:blip r:embed="rId3"/>
          <a:stretch>
            <a:fillRect/>
          </a:stretch>
        </p:blipFill>
        <p:spPr>
          <a:xfrm>
            <a:off x="2992016" y="0"/>
            <a:ext cx="6169090" cy="6510914"/>
          </a:xfrm>
        </p:spPr>
      </p:pic>
    </p:spTree>
    <p:extLst>
      <p:ext uri="{BB962C8B-B14F-4D97-AF65-F5344CB8AC3E}">
        <p14:creationId xmlns:p14="http://schemas.microsoft.com/office/powerpoint/2010/main" val="3885863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9153A-10BC-A04B-8BAD-5E3BEBBE979C}"/>
              </a:ext>
            </a:extLst>
          </p:cNvPr>
          <p:cNvSpPr>
            <a:spLocks noGrp="1"/>
          </p:cNvSpPr>
          <p:nvPr>
            <p:ph type="title"/>
          </p:nvPr>
        </p:nvSpPr>
        <p:spPr/>
        <p:txBody>
          <a:bodyPr/>
          <a:lstStyle/>
          <a:p>
            <a:r>
              <a:rPr lang="en-US" dirty="0">
                <a:solidFill>
                  <a:schemeClr val="accent2"/>
                </a:solidFill>
              </a:rPr>
              <a:t>Upload: Adding a Musical Work</a:t>
            </a:r>
          </a:p>
        </p:txBody>
      </p:sp>
      <p:pic>
        <p:nvPicPr>
          <p:cNvPr id="5" name="Content Placeholder 4">
            <a:extLst>
              <a:ext uri="{FF2B5EF4-FFF2-40B4-BE49-F238E27FC236}">
                <a16:creationId xmlns:a16="http://schemas.microsoft.com/office/drawing/2014/main" id="{8595638F-DE1B-294C-9132-345166F0E0BB}"/>
              </a:ext>
            </a:extLst>
          </p:cNvPr>
          <p:cNvPicPr>
            <a:picLocks noGrp="1" noChangeAspect="1"/>
          </p:cNvPicPr>
          <p:nvPr>
            <p:ph idx="1"/>
          </p:nvPr>
        </p:nvPicPr>
        <p:blipFill>
          <a:blip r:embed="rId3"/>
          <a:stretch>
            <a:fillRect/>
          </a:stretch>
        </p:blipFill>
        <p:spPr>
          <a:xfrm>
            <a:off x="1758490" y="1825625"/>
            <a:ext cx="8675019" cy="4351338"/>
          </a:xfrm>
        </p:spPr>
      </p:pic>
      <p:sp>
        <p:nvSpPr>
          <p:cNvPr id="6" name="Footer Placeholder 5">
            <a:extLst>
              <a:ext uri="{FF2B5EF4-FFF2-40B4-BE49-F238E27FC236}">
                <a16:creationId xmlns:a16="http://schemas.microsoft.com/office/drawing/2014/main" id="{04BBA30A-B6F7-5548-A5FA-BE95E89E65FC}"/>
              </a:ext>
            </a:extLst>
          </p:cNvPr>
          <p:cNvSpPr>
            <a:spLocks noGrp="1"/>
          </p:cNvSpPr>
          <p:nvPr>
            <p:ph type="ftr" sz="quarter" idx="11"/>
          </p:nvPr>
        </p:nvSpPr>
        <p:spPr/>
        <p:txBody>
          <a:bodyPr/>
          <a:lstStyle/>
          <a:p>
            <a:r>
              <a:rPr lang="en-US"/>
              <a:t>Hopkins, Emily. Workshop on SIMSSA XIX. CIRMMT, McGill University, Montréal, 21 Sept. 2019</a:t>
            </a:r>
          </a:p>
        </p:txBody>
      </p:sp>
      <p:sp>
        <p:nvSpPr>
          <p:cNvPr id="3" name="Slide Number Placeholder 2">
            <a:extLst>
              <a:ext uri="{FF2B5EF4-FFF2-40B4-BE49-F238E27FC236}">
                <a16:creationId xmlns:a16="http://schemas.microsoft.com/office/drawing/2014/main" id="{C4F74B32-C536-2F40-A345-9ED162FCD934}"/>
              </a:ext>
            </a:extLst>
          </p:cNvPr>
          <p:cNvSpPr>
            <a:spLocks noGrp="1"/>
          </p:cNvSpPr>
          <p:nvPr>
            <p:ph type="sldNum" sz="quarter" idx="12"/>
          </p:nvPr>
        </p:nvSpPr>
        <p:spPr/>
        <p:txBody>
          <a:bodyPr/>
          <a:lstStyle/>
          <a:p>
            <a:fld id="{400B6AE2-A770-BC4C-819D-334F679CB323}" type="slidenum">
              <a:rPr lang="en-US" smtClean="0"/>
              <a:t>9</a:t>
            </a:fld>
            <a:endParaRPr lang="en-US"/>
          </a:p>
        </p:txBody>
      </p:sp>
    </p:spTree>
    <p:extLst>
      <p:ext uri="{BB962C8B-B14F-4D97-AF65-F5344CB8AC3E}">
        <p14:creationId xmlns:p14="http://schemas.microsoft.com/office/powerpoint/2010/main" val="2489574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12899</TotalTime>
  <Words>3043</Words>
  <Application>Microsoft Macintosh PowerPoint</Application>
  <PresentationFormat>Widescreen</PresentationFormat>
  <Paragraphs>298</Paragraphs>
  <Slides>24</Slides>
  <Notes>24</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Arial Rounded MT Bold</vt:lpstr>
      <vt:lpstr>Calibri</vt:lpstr>
      <vt:lpstr>Wingdings</vt:lpstr>
      <vt:lpstr>Office Theme</vt:lpstr>
      <vt:lpstr>SIMSSA DB: Symbolic Music  Discovery and Search</vt:lpstr>
      <vt:lpstr>Representing music</vt:lpstr>
      <vt:lpstr>Representing music</vt:lpstr>
      <vt:lpstr>Representing music</vt:lpstr>
      <vt:lpstr>PowerPoint Presentation</vt:lpstr>
      <vt:lpstr>PowerPoint Presentation</vt:lpstr>
      <vt:lpstr>The Upload interface</vt:lpstr>
      <vt:lpstr>PowerPoint Presentation</vt:lpstr>
      <vt:lpstr>Upload: Adding a Musical Work</vt:lpstr>
      <vt:lpstr>PowerPoint Presentation</vt:lpstr>
      <vt:lpstr>However!</vt:lpstr>
      <vt:lpstr>Upload: Adding files</vt:lpstr>
      <vt:lpstr>Linked data</vt:lpstr>
      <vt:lpstr>Linked data</vt:lpstr>
      <vt:lpstr>Download interface &amp; Research corpora</vt:lpstr>
      <vt:lpstr>Download interface &amp; Research corpora</vt:lpstr>
      <vt:lpstr>Contributing back to common resources</vt:lpstr>
      <vt:lpstr>Contributing back to common resources</vt:lpstr>
      <vt:lpstr>Coming soon</vt:lpstr>
      <vt:lpstr>        https://github.com/ELVIS-Project/simssadb         @simssaproject         emily.hopkins@mcgill.ca</vt:lpstr>
      <vt:lpstr>Sources &amp; Works</vt:lpstr>
      <vt:lpstr>PowerPoint Presentation</vt:lpstr>
      <vt:lpstr>Representing works, sections, and parts</vt:lpstr>
      <vt:lpstr>Where do these files come from?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SIMSSA DB Progress Report</dc:title>
  <dc:creator>Emily Ann Hopkins, Ms</dc:creator>
  <cp:lastModifiedBy>Emily Ann Hopkins, Ms</cp:lastModifiedBy>
  <cp:revision>146</cp:revision>
  <dcterms:created xsi:type="dcterms:W3CDTF">2019-09-10T19:21:28Z</dcterms:created>
  <dcterms:modified xsi:type="dcterms:W3CDTF">2019-09-20T14:07:51Z</dcterms:modified>
</cp:coreProperties>
</file>