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0"/>
  </p:notesMasterIdLst>
  <p:sldIdLst>
    <p:sldId id="256" r:id="rId2"/>
    <p:sldId id="257" r:id="rId3"/>
    <p:sldId id="274" r:id="rId4"/>
    <p:sldId id="260" r:id="rId5"/>
    <p:sldId id="276" r:id="rId6"/>
    <p:sldId id="263" r:id="rId7"/>
    <p:sldId id="275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DCF"/>
    <a:srgbClr val="DE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8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98116-4437-4693-A4D4-29C408858611}" type="datetimeFigureOut">
              <a:rPr lang="en-US" smtClean="0"/>
              <a:pPr/>
              <a:t>9/20/2019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FA15-F749-4F76-B093-3EDEAF607BC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70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FA15-F749-4F76-B093-3EDEAF607BC5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1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FA15-F749-4F76-B093-3EDEAF607BC5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12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898989"/>
              </a:buClr>
              <a:defRPr/>
            </a:lvl2pPr>
            <a:lvl3pPr>
              <a:buClr>
                <a:srgbClr val="898989"/>
              </a:buClr>
              <a:defRPr/>
            </a:lvl3pPr>
            <a:lvl4pPr>
              <a:buClr>
                <a:srgbClr val="898989"/>
              </a:buClr>
              <a:defRPr/>
            </a:lvl4pPr>
            <a:lvl5pPr>
              <a:buClr>
                <a:srgbClr val="89898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September 21, 2019.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50" y="6356350"/>
            <a:ext cx="3571900" cy="365125"/>
          </a:xfrm>
        </p:spPr>
        <p:txBody>
          <a:bodyPr/>
          <a:lstStyle/>
          <a:p>
            <a:r>
              <a:rPr lang="en-CA" dirty="0" smtClean="0"/>
              <a:t>Cory McKay and </a:t>
            </a:r>
            <a:r>
              <a:rPr lang="en-CA" dirty="0" err="1" smtClean="0"/>
              <a:t>Rían</a:t>
            </a:r>
            <a:r>
              <a:rPr lang="en-CA" dirty="0" smtClean="0"/>
              <a:t> </a:t>
            </a:r>
            <a:r>
              <a:rPr lang="en-CA" dirty="0" err="1" smtClean="0"/>
              <a:t>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‹#›</a:t>
            </a:fld>
            <a:r>
              <a:rPr lang="en-CA" dirty="0" smtClean="0"/>
              <a:t>/17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8926" y="6356350"/>
            <a:ext cx="3286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CB83-97DB-4751-B632-2B34675257FE}" type="slidenum">
              <a:rPr lang="en-CA" smtClean="0"/>
              <a:pPr/>
              <a:t>‹#›</a:t>
            </a:fld>
            <a:r>
              <a:rPr lang="en-CA" dirty="0" smtClean="0"/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72DC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72DCF"/>
        </a:buClr>
        <a:buSzPct val="110000"/>
        <a:buFont typeface="Arial" pitchFamily="34" charset="0"/>
        <a:buChar char="•"/>
        <a:defRPr sz="3200" kern="1200">
          <a:solidFill>
            <a:srgbClr val="172DC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98989"/>
        </a:buClr>
        <a:buSzPct val="110000"/>
        <a:buFont typeface="Arial" pitchFamily="34" charset="0"/>
        <a:buChar char="•"/>
        <a:defRPr sz="2800" kern="12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898989"/>
        </a:buClr>
        <a:buSzPct val="110000"/>
        <a:buFont typeface="Arial" pitchFamily="34" charset="0"/>
        <a:buChar char="•"/>
        <a:defRPr sz="2400" kern="12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898989"/>
        </a:buClr>
        <a:buSzPct val="110000"/>
        <a:buFont typeface="Arial" pitchFamily="34" charset="0"/>
        <a:buChar char="•"/>
        <a:defRPr sz="2000" kern="12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98989"/>
        </a:buClr>
        <a:buSzPct val="110000"/>
        <a:buFont typeface="Arial" pitchFamily="34" charset="0"/>
        <a:buChar char="•"/>
        <a:defRPr sz="2000" kern="12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Relationship Id="rId9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2547715"/>
          </a:xfrm>
        </p:spPr>
        <p:txBody>
          <a:bodyPr>
            <a:normAutofit/>
          </a:bodyPr>
          <a:lstStyle/>
          <a:p>
            <a:r>
              <a:rPr lang="en-CA" sz="4800" dirty="0" smtClean="0"/>
              <a:t>jSymbolic in 2019:</a:t>
            </a:r>
            <a:br>
              <a:rPr lang="en-CA" sz="4800" dirty="0" smtClean="0"/>
            </a:br>
            <a:r>
              <a:rPr lang="en-CA" sz="4800" dirty="0" smtClean="0"/>
              <a:t>Updates and Improvements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/>
              <a:t>Cory McKay (Marianopolis College, Canada)</a:t>
            </a:r>
          </a:p>
          <a:p>
            <a:r>
              <a:rPr lang="en-CA" sz="2600" dirty="0" err="1"/>
              <a:t>Rían</a:t>
            </a:r>
            <a:r>
              <a:rPr lang="en-CA" sz="2600" dirty="0"/>
              <a:t> </a:t>
            </a:r>
            <a:r>
              <a:rPr lang="en-CA" sz="2600" dirty="0" err="1" smtClean="0"/>
              <a:t>Adamian</a:t>
            </a:r>
            <a:r>
              <a:rPr lang="en-CA" sz="2600" dirty="0" smtClean="0"/>
              <a:t> (McGill University, Canada)</a:t>
            </a:r>
            <a:endParaRPr lang="en-CA" sz="2600" dirty="0"/>
          </a:p>
          <a:p>
            <a:endParaRPr lang="en-CA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31640" y="5949280"/>
            <a:ext cx="6400800" cy="74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172DCF"/>
              </a:buClr>
              <a:buSzPct val="110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898989"/>
              </a:buClr>
              <a:buSzPct val="110000"/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898989"/>
              </a:buClr>
              <a:buSzPct val="11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898989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898989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600" dirty="0"/>
              <a:t>SIMSSA Workshop XIX</a:t>
            </a:r>
          </a:p>
          <a:p>
            <a:r>
              <a:rPr lang="en-CA" sz="2600" dirty="0"/>
              <a:t>September 21, 2019</a:t>
            </a:r>
          </a:p>
          <a:p>
            <a:r>
              <a:rPr lang="en-CA" sz="2600" dirty="0"/>
              <a:t>Montreal, Canada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Cory Monster want </a:t>
            </a:r>
            <a:r>
              <a:rPr lang="en-CA" dirty="0" smtClean="0">
                <a:solidFill>
                  <a:srgbClr val="C00000"/>
                </a:solidFill>
              </a:rPr>
              <a:t>MORE FEATURES</a:t>
            </a:r>
            <a:r>
              <a:rPr lang="en-CA" dirty="0" smtClean="0"/>
              <a:t>!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10</a:t>
            </a:fld>
            <a:r>
              <a:rPr lang="en-CA" dirty="0"/>
              <a:t>/17</a:t>
            </a:r>
          </a:p>
        </p:txBody>
      </p:sp>
      <p:pic>
        <p:nvPicPr>
          <p:cNvPr id="1026" name="Picture 2" descr="Image result for cookie monster hung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8965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9852" y="6055404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https://register.myrunti.me/sesamestreetrun/</a:t>
            </a:r>
          </a:p>
        </p:txBody>
      </p:sp>
    </p:spTree>
    <p:extLst>
      <p:ext uri="{BB962C8B-B14F-4D97-AF65-F5344CB8AC3E}">
        <p14:creationId xmlns:p14="http://schemas.microsoft.com/office/powerpoint/2010/main" val="17117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Features areas remaining to be </a:t>
            </a:r>
            <a:r>
              <a:rPr lang="en-CA" dirty="0" smtClean="0"/>
              <a:t>more fully </a:t>
            </a:r>
            <a:r>
              <a:rPr lang="en-CA" dirty="0" smtClean="0"/>
              <a:t>explored by jSymbolic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Local</a:t>
            </a:r>
            <a:r>
              <a:rPr lang="en-CA" dirty="0" smtClean="0"/>
              <a:t> </a:t>
            </a:r>
            <a:r>
              <a:rPr lang="en-CA" dirty="0" smtClean="0"/>
              <a:t>melodic </a:t>
            </a:r>
            <a:r>
              <a:rPr lang="en-CA" dirty="0" smtClean="0">
                <a:solidFill>
                  <a:srgbClr val="C00000"/>
                </a:solidFill>
              </a:rPr>
              <a:t>transitions</a:t>
            </a:r>
            <a:r>
              <a:rPr lang="en-CA" dirty="0" smtClean="0"/>
              <a:t> longer than one horizontal </a:t>
            </a:r>
            <a:r>
              <a:rPr lang="en-CA" dirty="0" smtClean="0"/>
              <a:t>interval and strings of horizontal patterns</a:t>
            </a:r>
            <a:endParaRPr lang="en-CA" dirty="0" smtClean="0"/>
          </a:p>
          <a:p>
            <a:r>
              <a:rPr lang="en-CA" dirty="0" smtClean="0">
                <a:solidFill>
                  <a:srgbClr val="C00000"/>
                </a:solidFill>
              </a:rPr>
              <a:t>Local</a:t>
            </a:r>
            <a:r>
              <a:rPr lang="en-CA" dirty="0" smtClean="0"/>
              <a:t> chord </a:t>
            </a:r>
            <a:r>
              <a:rPr lang="en-CA" dirty="0" smtClean="0">
                <a:solidFill>
                  <a:srgbClr val="C00000"/>
                </a:solidFill>
              </a:rPr>
              <a:t>transitions</a:t>
            </a:r>
            <a:r>
              <a:rPr lang="en-CA" dirty="0" smtClean="0"/>
              <a:t> and strings of vertical patterns</a:t>
            </a:r>
          </a:p>
          <a:p>
            <a:pPr lvl="1"/>
            <a:r>
              <a:rPr lang="en-CA" dirty="0" smtClean="0"/>
              <a:t>Current vertical features aggregate vertical intervals independently of what directly precedes and follows them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Local</a:t>
            </a:r>
            <a:r>
              <a:rPr lang="en-CA" dirty="0" smtClean="0"/>
              <a:t> rhythmic </a:t>
            </a:r>
            <a:r>
              <a:rPr lang="en-CA" dirty="0" smtClean="0">
                <a:solidFill>
                  <a:srgbClr val="C00000"/>
                </a:solidFill>
              </a:rPr>
              <a:t>transitions</a:t>
            </a:r>
            <a:r>
              <a:rPr lang="en-CA" dirty="0" smtClean="0"/>
              <a:t> and strings of rhythmic patterns</a:t>
            </a:r>
          </a:p>
          <a:p>
            <a:pPr lvl="1"/>
            <a:r>
              <a:rPr lang="en-CA" dirty="0"/>
              <a:t>Current </a:t>
            </a:r>
            <a:r>
              <a:rPr lang="en-CA" dirty="0" smtClean="0"/>
              <a:t>rhythmic features aggregate attacks, rhythmic values and rests independently </a:t>
            </a:r>
            <a:r>
              <a:rPr lang="en-CA" dirty="0"/>
              <a:t>of what </a:t>
            </a:r>
            <a:r>
              <a:rPr lang="en-CA" dirty="0" smtClean="0"/>
              <a:t>directly precedes </a:t>
            </a:r>
            <a:r>
              <a:rPr lang="en-CA" dirty="0"/>
              <a:t>and follows </a:t>
            </a:r>
            <a:r>
              <a:rPr lang="en-CA" dirty="0" smtClean="0"/>
              <a:t>them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Complex textural behaviour</a:t>
            </a:r>
          </a:p>
          <a:p>
            <a:pPr lvl="1"/>
            <a:r>
              <a:rPr lang="en-CA" dirty="0" smtClean="0"/>
              <a:t>e.g. measures of imitation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11</a:t>
            </a:fld>
            <a:r>
              <a:rPr lang="en-CA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5692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Infrastructure </a:t>
            </a:r>
            <a:r>
              <a:rPr lang="en-CA" dirty="0" smtClean="0"/>
              <a:t>needed to do this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 onset slices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N-grams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12</a:t>
            </a:fld>
            <a:r>
              <a:rPr lang="en-CA" dirty="0"/>
              <a:t>/17</a:t>
            </a:r>
          </a:p>
        </p:txBody>
      </p:sp>
      <p:pic>
        <p:nvPicPr>
          <p:cNvPr id="2050" name="Picture 2" descr="Image result for salami not allow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60" y="1662916"/>
            <a:ext cx="229590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001760" y="1662916"/>
            <a:ext cx="2295907" cy="165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01760" y="1662916"/>
            <a:ext cx="2151891" cy="1512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5557" y="3353216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https://en.wikipedia.org/wiki/Salami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0397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 onset slices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A slice consists of </a:t>
            </a:r>
            <a:r>
              <a:rPr lang="en-CA" dirty="0" smtClean="0">
                <a:solidFill>
                  <a:srgbClr val="C00000"/>
                </a:solidFill>
              </a:rPr>
              <a:t>vertical groups of notes sounding simultaneously</a:t>
            </a:r>
          </a:p>
          <a:p>
            <a:r>
              <a:rPr lang="en-CA" dirty="0" smtClean="0"/>
              <a:t>A new slice is started every time a new (pitched) </a:t>
            </a:r>
            <a:r>
              <a:rPr lang="en-CA" dirty="0" smtClean="0">
                <a:solidFill>
                  <a:srgbClr val="C00000"/>
                </a:solidFill>
              </a:rPr>
              <a:t>note attack</a:t>
            </a:r>
            <a:r>
              <a:rPr lang="en-CA" dirty="0" smtClean="0"/>
              <a:t> occurs</a:t>
            </a:r>
          </a:p>
          <a:p>
            <a:r>
              <a:rPr lang="en-CA" dirty="0" smtClean="0"/>
              <a:t>There are various (non-deli) flavours:</a:t>
            </a:r>
          </a:p>
          <a:p>
            <a:pPr lvl="1"/>
            <a:r>
              <a:rPr lang="en-CA" dirty="0" smtClean="0"/>
              <a:t>e.g. a slice may only contain notes starting at the beginning of the slice</a:t>
            </a:r>
          </a:p>
          <a:p>
            <a:pPr lvl="1"/>
            <a:r>
              <a:rPr lang="en-CA" dirty="0" smtClean="0"/>
              <a:t>e.g. a slice may also contain notes held from previous slices</a:t>
            </a:r>
          </a:p>
          <a:p>
            <a:pPr lvl="1"/>
            <a:r>
              <a:rPr lang="en-CA" dirty="0" smtClean="0"/>
              <a:t>e.g. a slice may omit notes that are only held for less than some fraction of the slice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13</a:t>
            </a:fld>
            <a:r>
              <a:rPr lang="en-CA" dirty="0"/>
              <a:t>/17</a:t>
            </a:r>
          </a:p>
        </p:txBody>
      </p:sp>
      <p:pic>
        <p:nvPicPr>
          <p:cNvPr id="7" name="Google Shape;83;p16"/>
          <p:cNvPicPr preferRelativeResize="0"/>
          <p:nvPr/>
        </p:nvPicPr>
        <p:blipFill rotWithShape="1">
          <a:blip r:embed="rId2">
            <a:alphaModFix/>
          </a:blip>
          <a:srcRect t="7730" b="4818"/>
          <a:stretch/>
        </p:blipFill>
        <p:spPr>
          <a:xfrm>
            <a:off x="5220072" y="2060848"/>
            <a:ext cx="3732767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75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 onset slices </a:t>
            </a:r>
            <a:r>
              <a:rPr lang="en-CA" dirty="0" smtClean="0"/>
              <a:t>(2/2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Note onset slices provide </a:t>
            </a:r>
            <a:r>
              <a:rPr lang="en-CA" dirty="0" smtClean="0">
                <a:solidFill>
                  <a:srgbClr val="C00000"/>
                </a:solidFill>
              </a:rPr>
              <a:t>grouped units of notes</a:t>
            </a:r>
            <a:r>
              <a:rPr lang="en-CA" dirty="0" smtClean="0"/>
              <a:t> that permit the calculation of new features associated with:</a:t>
            </a:r>
          </a:p>
          <a:p>
            <a:pPr lvl="1"/>
            <a:r>
              <a:rPr lang="en-CA" dirty="0"/>
              <a:t>Local harmonic transitions</a:t>
            </a:r>
          </a:p>
          <a:p>
            <a:pPr lvl="1"/>
            <a:r>
              <a:rPr lang="en-CA" dirty="0" smtClean="0"/>
              <a:t>Local melodic </a:t>
            </a:r>
            <a:r>
              <a:rPr lang="en-CA" dirty="0" smtClean="0"/>
              <a:t>transitions</a:t>
            </a:r>
          </a:p>
          <a:p>
            <a:pPr lvl="1"/>
            <a:r>
              <a:rPr lang="en-CA" dirty="0" smtClean="0"/>
              <a:t>Local rhythmic </a:t>
            </a:r>
            <a:r>
              <a:rPr lang="en-CA" dirty="0" smtClean="0"/>
              <a:t>transitions</a:t>
            </a:r>
          </a:p>
          <a:p>
            <a:pPr lvl="1"/>
            <a:r>
              <a:rPr lang="en-CA" dirty="0" smtClean="0"/>
              <a:t>Sophisticated textural behaviour</a:t>
            </a:r>
          </a:p>
          <a:p>
            <a:r>
              <a:rPr lang="en-CA" dirty="0" smtClean="0"/>
              <a:t>Sets of such transitions can also be used to construct . . 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14</a:t>
            </a:fld>
            <a:r>
              <a:rPr lang="en-CA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764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N-grams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N-grams encode </a:t>
            </a:r>
            <a:r>
              <a:rPr lang="en-CA" dirty="0" smtClean="0">
                <a:solidFill>
                  <a:srgbClr val="C00000"/>
                </a:solidFill>
              </a:rPr>
              <a:t>sequences of </a:t>
            </a:r>
            <a:r>
              <a:rPr lang="en-CA" i="1" dirty="0" smtClean="0">
                <a:solidFill>
                  <a:srgbClr val="C00000"/>
                </a:solidFill>
              </a:rPr>
              <a:t>n</a:t>
            </a:r>
            <a:r>
              <a:rPr lang="en-CA" dirty="0" smtClean="0">
                <a:solidFill>
                  <a:srgbClr val="C00000"/>
                </a:solidFill>
              </a:rPr>
              <a:t> note onset slices</a:t>
            </a:r>
          </a:p>
          <a:p>
            <a:r>
              <a:rPr lang="en-CA" dirty="0" smtClean="0"/>
              <a:t>Can be related to:</a:t>
            </a:r>
          </a:p>
          <a:p>
            <a:pPr lvl="1"/>
            <a:r>
              <a:rPr lang="en-CA" dirty="0"/>
              <a:t>Harmonic sequences</a:t>
            </a:r>
          </a:p>
          <a:p>
            <a:pPr lvl="1"/>
            <a:r>
              <a:rPr lang="en-CA" dirty="0" smtClean="0"/>
              <a:t>Melodic sequences</a:t>
            </a:r>
            <a:endParaRPr lang="en-CA" dirty="0" smtClean="0"/>
          </a:p>
          <a:p>
            <a:pPr lvl="1"/>
            <a:r>
              <a:rPr lang="en-CA" dirty="0" smtClean="0"/>
              <a:t>Rhythmic </a:t>
            </a:r>
            <a:r>
              <a:rPr lang="en-CA" dirty="0" smtClean="0"/>
              <a:t>sequences</a:t>
            </a:r>
          </a:p>
          <a:p>
            <a:r>
              <a:rPr lang="en-CA" dirty="0" smtClean="0"/>
              <a:t>Examples: </a:t>
            </a:r>
          </a:p>
          <a:p>
            <a:pPr lvl="1"/>
            <a:r>
              <a:rPr lang="en-CA" dirty="0" smtClean="0">
                <a:solidFill>
                  <a:srgbClr val="C00000"/>
                </a:solidFill>
              </a:rPr>
              <a:t>7-6-8</a:t>
            </a:r>
            <a:r>
              <a:rPr lang="en-CA" dirty="0" smtClean="0"/>
              <a:t> is a </a:t>
            </a:r>
            <a:r>
              <a:rPr lang="en-CA" dirty="0" smtClean="0">
                <a:solidFill>
                  <a:srgbClr val="C00000"/>
                </a:solidFill>
              </a:rPr>
              <a:t>3-gram</a:t>
            </a:r>
            <a:r>
              <a:rPr lang="en-CA" dirty="0" smtClean="0"/>
              <a:t> showing the vertical intervals between outer voices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[7] (1 -2) [6] (-2 2) [8</a:t>
            </a:r>
            <a:r>
              <a:rPr lang="en-CA" dirty="0" smtClean="0">
                <a:solidFill>
                  <a:srgbClr val="C00000"/>
                </a:solidFill>
              </a:rPr>
              <a:t>] </a:t>
            </a:r>
            <a:r>
              <a:rPr lang="en-CA" dirty="0" smtClean="0"/>
              <a:t>is a </a:t>
            </a:r>
            <a:r>
              <a:rPr lang="en-CA" dirty="0" smtClean="0">
                <a:solidFill>
                  <a:srgbClr val="C00000"/>
                </a:solidFill>
              </a:rPr>
              <a:t>3-gram</a:t>
            </a:r>
            <a:r>
              <a:rPr lang="en-CA" dirty="0" smtClean="0"/>
              <a:t> that also encodes melodic transitions in the outer voices</a:t>
            </a:r>
          </a:p>
          <a:p>
            <a:r>
              <a:rPr lang="en-CA" dirty="0" smtClean="0"/>
              <a:t>There can be many varieties of n-grams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15</a:t>
            </a:fld>
            <a:r>
              <a:rPr lang="en-CA" dirty="0"/>
              <a:t>/17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04248" y="2029728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Current jSymbolic development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A variety of note onset </a:t>
            </a:r>
            <a:r>
              <a:rPr lang="en-CA" dirty="0" smtClean="0"/>
              <a:t>slice </a:t>
            </a:r>
            <a:r>
              <a:rPr lang="en-CA" dirty="0" smtClean="0"/>
              <a:t>and </a:t>
            </a:r>
            <a:r>
              <a:rPr lang="en-CA" dirty="0" smtClean="0"/>
              <a:t>n-gram implementation are </a:t>
            </a:r>
            <a:r>
              <a:rPr lang="en-CA" dirty="0" smtClean="0"/>
              <a:t>already implemented and </a:t>
            </a:r>
            <a:r>
              <a:rPr lang="en-CA" dirty="0" smtClean="0">
                <a:solidFill>
                  <a:srgbClr val="C00000"/>
                </a:solidFill>
              </a:rPr>
              <a:t>undergoing code review and testing</a:t>
            </a:r>
          </a:p>
          <a:p>
            <a:r>
              <a:rPr lang="en-CA" dirty="0" smtClean="0"/>
              <a:t>We are designing features we can extract from them</a:t>
            </a:r>
          </a:p>
          <a:p>
            <a:pPr lvl="1"/>
            <a:r>
              <a:rPr lang="en-CA" dirty="0" smtClean="0"/>
              <a:t>e.g. textural features</a:t>
            </a:r>
          </a:p>
          <a:p>
            <a:pPr lvl="2"/>
            <a:r>
              <a:rPr lang="en-CA" dirty="0" smtClean="0"/>
              <a:t>Such as density of imitation</a:t>
            </a:r>
          </a:p>
          <a:p>
            <a:pPr lvl="1"/>
            <a:r>
              <a:rPr lang="en-CA" dirty="0" smtClean="0"/>
              <a:t>e.g. features looking at general n-gram distributions</a:t>
            </a:r>
          </a:p>
          <a:p>
            <a:pPr lvl="2"/>
            <a:r>
              <a:rPr lang="en-CA" dirty="0" smtClean="0"/>
              <a:t>Such as histogram statistics</a:t>
            </a:r>
          </a:p>
          <a:p>
            <a:pPr lvl="1"/>
            <a:r>
              <a:rPr lang="en-CA" dirty="0" smtClean="0"/>
              <a:t>e.g. features looking at selected n-grams expected to be meaningful</a:t>
            </a:r>
          </a:p>
          <a:p>
            <a:pPr lvl="2"/>
            <a:r>
              <a:rPr lang="en-CA" dirty="0" smtClean="0"/>
              <a:t>Such as </a:t>
            </a:r>
            <a:r>
              <a:rPr lang="en-CA" dirty="0" err="1" smtClean="0"/>
              <a:t>cadential</a:t>
            </a:r>
            <a:r>
              <a:rPr lang="en-CA" dirty="0" smtClean="0"/>
              <a:t> patterns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16</a:t>
            </a:fld>
            <a:r>
              <a:rPr lang="en-CA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7730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168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 tell us about any features you think could be usefully added to jSymbolic!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17</a:t>
            </a:fld>
            <a:r>
              <a:rPr lang="en-CA" dirty="0"/>
              <a:t>/17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29" y="343197"/>
            <a:ext cx="4102803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87824" y="44624"/>
            <a:ext cx="3276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https://www.pinterest.ca/pin/584693964102162828/</a:t>
            </a:r>
          </a:p>
        </p:txBody>
      </p:sp>
    </p:spTree>
    <p:extLst>
      <p:ext uri="{BB962C8B-B14F-4D97-AF65-F5344CB8AC3E}">
        <p14:creationId xmlns:p14="http://schemas.microsoft.com/office/powerpoint/2010/main" val="27790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your attention!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E-mail:</a:t>
            </a:r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cory.mckay@mail.mcgill.ca</a:t>
            </a:r>
          </a:p>
          <a:p>
            <a:r>
              <a:rPr lang="en-CA" b="1" dirty="0"/>
              <a:t>jSymbolic:</a:t>
            </a:r>
            <a:r>
              <a:rPr lang="en-CA" dirty="0">
                <a:solidFill>
                  <a:schemeClr val="tx1"/>
                </a:solidFill>
              </a:rPr>
              <a:t> http://jmir.sourceforge.net</a:t>
            </a:r>
          </a:p>
          <a:p>
            <a:r>
              <a:rPr lang="en-CA" b="1" dirty="0" smtClean="0"/>
              <a:t>SIMSSA</a:t>
            </a:r>
            <a:r>
              <a:rPr lang="en-CA" b="1" dirty="0"/>
              <a:t>: </a:t>
            </a:r>
            <a:r>
              <a:rPr lang="en-CA" dirty="0">
                <a:solidFill>
                  <a:schemeClr val="tx1"/>
                </a:solidFill>
              </a:rPr>
              <a:t>https://simssa.ca</a:t>
            </a: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14" y="3068960"/>
            <a:ext cx="3897160" cy="649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8" y="3068961"/>
            <a:ext cx="4818294" cy="689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8" y="4605907"/>
            <a:ext cx="2457450" cy="457200"/>
          </a:xfrm>
          <a:prstGeom prst="rect">
            <a:avLst/>
          </a:prstGeom>
        </p:spPr>
      </p:pic>
      <p:pic>
        <p:nvPicPr>
          <p:cNvPr id="10" name="logo_FQRSC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1840" y="4453743"/>
            <a:ext cx="1656184" cy="739763"/>
          </a:xfrm>
          <a:prstGeom prst="rect">
            <a:avLst/>
          </a:prstGeom>
          <a:ln w="3175">
            <a:miter lim="400000"/>
          </a:ln>
        </p:spPr>
      </p:pic>
      <p:pic>
        <p:nvPicPr>
          <p:cNvPr id="11" name="SSHRC-CRSH_FIP.png"/>
          <p:cNvPicPr>
            <a:picLocks noChangeAspect="1"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124038" y="3882893"/>
            <a:ext cx="8852636" cy="370084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12" name="Ddmal_logo_transp-bg_no-border_1600w-filtered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76056" y="4580366"/>
            <a:ext cx="3897160" cy="587011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1" y="5248774"/>
            <a:ext cx="4771363" cy="8445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62" y="5287857"/>
            <a:ext cx="1240650" cy="7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to jSymbolic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jSymbolic is software that extracts </a:t>
            </a:r>
            <a:r>
              <a:rPr lang="en-CA" dirty="0" smtClean="0">
                <a:solidFill>
                  <a:srgbClr val="C00000"/>
                </a:solidFill>
              </a:rPr>
              <a:t>features</a:t>
            </a:r>
            <a:r>
              <a:rPr lang="en-CA" dirty="0" smtClean="0"/>
              <a:t> from </a:t>
            </a:r>
            <a:r>
              <a:rPr lang="en-CA" dirty="0" smtClean="0">
                <a:solidFill>
                  <a:srgbClr val="C00000"/>
                </a:solidFill>
              </a:rPr>
              <a:t>symbolic music files </a:t>
            </a:r>
            <a:r>
              <a:rPr lang="en-CA" dirty="0" smtClean="0"/>
              <a:t>(MIDI or MEI)</a:t>
            </a:r>
          </a:p>
          <a:p>
            <a:r>
              <a:rPr lang="en-CA" dirty="0"/>
              <a:t>A feature is a piece of statistical information that characterizes some aspect of a piece of music using a </a:t>
            </a:r>
            <a:r>
              <a:rPr lang="en-CA" dirty="0">
                <a:solidFill>
                  <a:srgbClr val="C00000"/>
                </a:solidFill>
              </a:rPr>
              <a:t>simple, consistent measurement</a:t>
            </a:r>
          </a:p>
          <a:p>
            <a:pPr lvl="1"/>
            <a:r>
              <a:rPr lang="en-CA" dirty="0"/>
              <a:t>Each feature is </a:t>
            </a:r>
            <a:r>
              <a:rPr lang="en-CA" dirty="0" smtClean="0"/>
              <a:t>expressed as </a:t>
            </a:r>
            <a:r>
              <a:rPr lang="en-CA" dirty="0"/>
              <a:t>one or more simple </a:t>
            </a:r>
            <a:r>
              <a:rPr lang="en-CA" dirty="0">
                <a:solidFill>
                  <a:srgbClr val="C00000"/>
                </a:solidFill>
              </a:rPr>
              <a:t>numerical</a:t>
            </a:r>
            <a:r>
              <a:rPr lang="en-CA" dirty="0"/>
              <a:t> values</a:t>
            </a:r>
          </a:p>
          <a:p>
            <a:pPr lvl="1"/>
            <a:r>
              <a:rPr lang="en-CA" dirty="0"/>
              <a:t>Features can reveal meaningful patterns in music at a </a:t>
            </a:r>
            <a:r>
              <a:rPr lang="en-CA" dirty="0">
                <a:solidFill>
                  <a:srgbClr val="C00000"/>
                </a:solidFill>
              </a:rPr>
              <a:t>macro</a:t>
            </a:r>
            <a:r>
              <a:rPr lang="en-CA" dirty="0"/>
              <a:t> </a:t>
            </a:r>
            <a:r>
              <a:rPr lang="en-CA" dirty="0" smtClean="0"/>
              <a:t>scale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2</a:t>
            </a:fld>
            <a:r>
              <a:rPr lang="en-CA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7708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Uses of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Training classification models with machine learning</a:t>
            </a:r>
          </a:p>
          <a:p>
            <a:r>
              <a:rPr lang="en-CA" dirty="0" smtClean="0"/>
              <a:t>Statistical </a:t>
            </a:r>
            <a:r>
              <a:rPr lang="en-CA" dirty="0"/>
              <a:t>feature analysis</a:t>
            </a:r>
          </a:p>
          <a:p>
            <a:r>
              <a:rPr lang="en-CA" dirty="0" smtClean="0"/>
              <a:t>Content-based </a:t>
            </a:r>
            <a:r>
              <a:rPr lang="en-CA" dirty="0" smtClean="0"/>
              <a:t>searches</a:t>
            </a:r>
          </a:p>
          <a:p>
            <a:pPr lvl="1"/>
            <a:r>
              <a:rPr lang="en-CA" dirty="0" smtClean="0"/>
              <a:t>e.g. SIMSSA DB</a:t>
            </a:r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3</a:t>
            </a:fld>
            <a:r>
              <a:rPr lang="en-CA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5940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jSymbolic’s features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dirty="0" smtClean="0"/>
              <a:t>current 2018 release </a:t>
            </a:r>
            <a:r>
              <a:rPr lang="en-CA" dirty="0"/>
              <a:t>version (2.2) extracts </a:t>
            </a:r>
            <a:r>
              <a:rPr lang="en-CA" dirty="0">
                <a:solidFill>
                  <a:srgbClr val="C00000"/>
                </a:solidFill>
              </a:rPr>
              <a:t>246 unique features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1497 </a:t>
            </a:r>
            <a:r>
              <a:rPr lang="en-CA" dirty="0" smtClean="0">
                <a:solidFill>
                  <a:srgbClr val="C00000"/>
                </a:solidFill>
              </a:rPr>
              <a:t>distinct values </a:t>
            </a:r>
            <a:r>
              <a:rPr lang="en-CA" dirty="0"/>
              <a:t>when multi-dimensional features (e.g. </a:t>
            </a:r>
            <a:r>
              <a:rPr lang="en-CA" dirty="0" smtClean="0"/>
              <a:t>histograms</a:t>
            </a:r>
            <a:r>
              <a:rPr lang="en-CA" dirty="0"/>
              <a:t>) are </a:t>
            </a:r>
            <a:r>
              <a:rPr lang="en-CA" dirty="0" smtClean="0"/>
              <a:t>expanded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4</a:t>
            </a:fld>
            <a:r>
              <a:rPr lang="en-CA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2323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jSymbolic’s features </a:t>
            </a:r>
            <a:r>
              <a:rPr lang="en-CA" dirty="0" smtClean="0"/>
              <a:t>(2/2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Feature types include:</a:t>
            </a:r>
          </a:p>
          <a:p>
            <a:pPr lvl="1"/>
            <a:r>
              <a:rPr lang="en-CA" dirty="0"/>
              <a:t>Pitch </a:t>
            </a:r>
            <a:r>
              <a:rPr lang="en-CA" dirty="0" smtClean="0"/>
              <a:t>statistics</a:t>
            </a:r>
          </a:p>
          <a:p>
            <a:pPr lvl="2"/>
            <a:r>
              <a:rPr lang="en-CA" dirty="0" smtClean="0"/>
              <a:t>e.g. Range</a:t>
            </a:r>
            <a:endParaRPr lang="en-CA" dirty="0"/>
          </a:p>
          <a:p>
            <a:pPr lvl="1"/>
            <a:r>
              <a:rPr lang="en-CA" dirty="0"/>
              <a:t>Melody / horizontal intervals</a:t>
            </a:r>
          </a:p>
          <a:p>
            <a:pPr lvl="2"/>
            <a:r>
              <a:rPr lang="en-CA" dirty="0"/>
              <a:t>e.g. Most Common Melodic Interval</a:t>
            </a:r>
          </a:p>
          <a:p>
            <a:pPr lvl="1"/>
            <a:r>
              <a:rPr lang="en-CA" dirty="0" smtClean="0"/>
              <a:t>Chords </a:t>
            </a:r>
            <a:r>
              <a:rPr lang="en-CA" dirty="0"/>
              <a:t>/ vertical </a:t>
            </a:r>
            <a:r>
              <a:rPr lang="en-CA" dirty="0" smtClean="0"/>
              <a:t>intervals</a:t>
            </a:r>
          </a:p>
          <a:p>
            <a:pPr lvl="2"/>
            <a:r>
              <a:rPr lang="en-CA" dirty="0" smtClean="0"/>
              <a:t>e.g</a:t>
            </a:r>
            <a:r>
              <a:rPr lang="en-CA" dirty="0"/>
              <a:t>. Vertical Minor Third Prevalence</a:t>
            </a:r>
          </a:p>
          <a:p>
            <a:pPr lvl="1"/>
            <a:r>
              <a:rPr lang="en-CA" dirty="0" smtClean="0"/>
              <a:t>Texture</a:t>
            </a:r>
          </a:p>
          <a:p>
            <a:pPr lvl="2"/>
            <a:r>
              <a:rPr lang="en-CA" dirty="0" smtClean="0"/>
              <a:t>e.g</a:t>
            </a:r>
            <a:r>
              <a:rPr lang="en-CA" dirty="0"/>
              <a:t>. Parallel Motion</a:t>
            </a:r>
          </a:p>
          <a:p>
            <a:pPr lvl="1"/>
            <a:r>
              <a:rPr lang="en-CA" dirty="0" smtClean="0"/>
              <a:t>Rhythm</a:t>
            </a:r>
          </a:p>
          <a:p>
            <a:pPr lvl="2"/>
            <a:r>
              <a:rPr lang="en-CA" dirty="0" smtClean="0"/>
              <a:t>e.g. </a:t>
            </a:r>
            <a:r>
              <a:rPr lang="it-IT" dirty="0"/>
              <a:t>Note Density per Quarter Note</a:t>
            </a:r>
            <a:endParaRPr lang="en-CA" dirty="0"/>
          </a:p>
          <a:p>
            <a:pPr lvl="1"/>
            <a:r>
              <a:rPr lang="en-CA" dirty="0" smtClean="0"/>
              <a:t>Instrumentation</a:t>
            </a:r>
          </a:p>
          <a:p>
            <a:pPr lvl="2"/>
            <a:r>
              <a:rPr lang="en-CA" dirty="0"/>
              <a:t>e.g. Note Prevalence of Unpitched Instruments</a:t>
            </a:r>
          </a:p>
          <a:p>
            <a:pPr lvl="1"/>
            <a:r>
              <a:rPr lang="en-CA" dirty="0" smtClean="0"/>
              <a:t>Dynamics</a:t>
            </a:r>
          </a:p>
          <a:p>
            <a:pPr lvl="2"/>
            <a:r>
              <a:rPr lang="en-CA" dirty="0"/>
              <a:t>e.g. Variation of Dynamics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5</a:t>
            </a:fld>
            <a:r>
              <a:rPr lang="en-CA" smtClean="0"/>
              <a:t>/17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687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/>
          </a:bodyPr>
          <a:lstStyle/>
          <a:p>
            <a:r>
              <a:rPr lang="en-CA" dirty="0"/>
              <a:t>Graphical user interface</a:t>
            </a:r>
          </a:p>
          <a:p>
            <a:r>
              <a:rPr lang="en-CA" dirty="0"/>
              <a:t>Command-line interface</a:t>
            </a:r>
          </a:p>
          <a:p>
            <a:r>
              <a:rPr lang="en-CA" dirty="0"/>
              <a:t>Java API</a:t>
            </a:r>
          </a:p>
          <a:p>
            <a:r>
              <a:rPr lang="en-CA" dirty="0" err="1"/>
              <a:t>Rodan</a:t>
            </a:r>
            <a:r>
              <a:rPr lang="en-CA" dirty="0"/>
              <a:t> workflow for distributed </a:t>
            </a:r>
            <a:r>
              <a:rPr lang="en-CA" dirty="0" smtClean="0"/>
              <a:t>processing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6</a:t>
            </a:fld>
            <a:r>
              <a:rPr lang="en-CA" dirty="0"/>
              <a:t>/17</a:t>
            </a:r>
          </a:p>
        </p:txBody>
      </p:sp>
      <p:pic>
        <p:nvPicPr>
          <p:cNvPr id="7" name="Picture 2" descr="C:\Git\jSymbolic2\manual\gui_files\jSymbolicScreenSh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82157"/>
            <a:ext cx="5101779" cy="38510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8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New interface developments in 2019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Expanded the already </a:t>
            </a:r>
            <a:r>
              <a:rPr lang="en-CA" dirty="0" smtClean="0"/>
              <a:t>extensive tutorial </a:t>
            </a:r>
            <a:r>
              <a:rPr lang="en-CA" dirty="0"/>
              <a:t>and manual</a:t>
            </a:r>
          </a:p>
          <a:p>
            <a:r>
              <a:rPr lang="en-CA" dirty="0" smtClean="0"/>
              <a:t>Expanded multilingual support</a:t>
            </a:r>
          </a:p>
          <a:p>
            <a:r>
              <a:rPr lang="en-CA" dirty="0" smtClean="0"/>
              <a:t>Feature summary stat reports</a:t>
            </a:r>
          </a:p>
          <a:p>
            <a:r>
              <a:rPr lang="en-CA" dirty="0" smtClean="0"/>
              <a:t>Many miscellaneous interface improvements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7</a:t>
            </a:fld>
            <a:r>
              <a:rPr lang="en-CA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4885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jSymbolic is designed to encourage researchers to add their own bespoke features</a:t>
            </a:r>
          </a:p>
          <a:p>
            <a:pPr lvl="1"/>
            <a:r>
              <a:rPr lang="en-CA" dirty="0"/>
              <a:t>Modular plug-in feature design</a:t>
            </a:r>
          </a:p>
          <a:p>
            <a:pPr lvl="1"/>
            <a:r>
              <a:rPr lang="en-CA" dirty="0" smtClean="0"/>
              <a:t>Easy </a:t>
            </a:r>
            <a:r>
              <a:rPr lang="en-CA" dirty="0"/>
              <a:t>to iteratively build new features of increasing sophistication by incorporating values of already-implemented features in new features </a:t>
            </a:r>
          </a:p>
          <a:p>
            <a:r>
              <a:rPr lang="en-CA" smtClean="0"/>
              <a:t>jSymbolic’s </a:t>
            </a:r>
            <a:r>
              <a:rPr lang="en-CA" dirty="0" smtClean="0"/>
              <a:t>feature catalogue has already expanded greatly</a:t>
            </a:r>
          </a:p>
          <a:p>
            <a:pPr lvl="1"/>
            <a:r>
              <a:rPr lang="en-CA" dirty="0" smtClean="0"/>
              <a:t>The original 2006 jSymbolic 1.0 had </a:t>
            </a:r>
            <a:r>
              <a:rPr lang="en-CA" dirty="0" smtClean="0">
                <a:solidFill>
                  <a:srgbClr val="C00000"/>
                </a:solidFill>
              </a:rPr>
              <a:t>160</a:t>
            </a:r>
            <a:r>
              <a:rPr lang="en-CA" dirty="0" smtClean="0"/>
              <a:t> features, compared to the 2018 jSymbolic 2.2’s </a:t>
            </a:r>
            <a:r>
              <a:rPr lang="en-CA" dirty="0" smtClean="0">
                <a:solidFill>
                  <a:srgbClr val="C00000"/>
                </a:solidFill>
              </a:rPr>
              <a:t>246</a:t>
            </a:r>
            <a:r>
              <a:rPr lang="en-CA" dirty="0" smtClean="0">
                <a:solidFill>
                  <a:schemeClr val="tx1"/>
                </a:solidFill>
              </a:rPr>
              <a:t> features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Tristano </a:t>
            </a:r>
            <a:r>
              <a:rPr lang="en-CA" dirty="0" smtClean="0">
                <a:solidFill>
                  <a:srgbClr val="C00000"/>
                </a:solidFill>
              </a:rPr>
              <a:t>Tenaglia </a:t>
            </a:r>
            <a:r>
              <a:rPr lang="en-CA" dirty="0" smtClean="0">
                <a:solidFill>
                  <a:schemeClr val="tx1"/>
                </a:solidFill>
              </a:rPr>
              <a:t>implemented a good share of these new features from 2015 to 2016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8</a:t>
            </a:fld>
            <a:r>
              <a:rPr lang="en-CA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593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features in 2019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>
                <a:solidFill>
                  <a:srgbClr val="C00000"/>
                </a:solidFill>
              </a:rPr>
              <a:t>Rían</a:t>
            </a:r>
            <a:r>
              <a:rPr lang="en-CA" dirty="0" smtClean="0">
                <a:solidFill>
                  <a:srgbClr val="C00000"/>
                </a:solidFill>
              </a:rPr>
              <a:t> </a:t>
            </a:r>
            <a:r>
              <a:rPr lang="en-CA" dirty="0" err="1" smtClean="0">
                <a:solidFill>
                  <a:srgbClr val="C00000"/>
                </a:solidFill>
              </a:rPr>
              <a:t>Adamian</a:t>
            </a:r>
            <a:r>
              <a:rPr lang="en-CA" dirty="0" smtClean="0">
                <a:solidFill>
                  <a:srgbClr val="C00000"/>
                </a:solidFill>
              </a:rPr>
              <a:t> </a:t>
            </a:r>
            <a:r>
              <a:rPr lang="en-CA" dirty="0" smtClean="0"/>
              <a:t>has already implemented </a:t>
            </a:r>
            <a:r>
              <a:rPr lang="en-CA" dirty="0" smtClean="0">
                <a:solidFill>
                  <a:srgbClr val="C00000"/>
                </a:solidFill>
              </a:rPr>
              <a:t>190 additional new unique features</a:t>
            </a:r>
            <a:r>
              <a:rPr lang="en-CA" dirty="0"/>
              <a:t> this summer</a:t>
            </a:r>
            <a:r>
              <a:rPr lang="en-CA" dirty="0" smtClean="0"/>
              <a:t> (comprising </a:t>
            </a:r>
            <a:r>
              <a:rPr lang="en-CA" dirty="0" smtClean="0">
                <a:solidFill>
                  <a:srgbClr val="C00000"/>
                </a:solidFill>
              </a:rPr>
              <a:t>422 new feature values</a:t>
            </a:r>
            <a:r>
              <a:rPr lang="en-CA" dirty="0" smtClean="0"/>
              <a:t>) :</a:t>
            </a:r>
          </a:p>
          <a:p>
            <a:pPr lvl="1"/>
            <a:r>
              <a:rPr lang="en-CA" dirty="0" smtClean="0"/>
              <a:t>8 new pitch statistics features</a:t>
            </a:r>
          </a:p>
          <a:p>
            <a:pPr lvl="1"/>
            <a:r>
              <a:rPr lang="en-CA" dirty="0" smtClean="0"/>
              <a:t>19 new rhythmic features</a:t>
            </a:r>
          </a:p>
          <a:p>
            <a:pPr lvl="1"/>
            <a:r>
              <a:rPr lang="en-CA" dirty="0" smtClean="0"/>
              <a:t>112 new melody / horizontal interval features</a:t>
            </a:r>
          </a:p>
          <a:p>
            <a:pPr lvl="1"/>
            <a:r>
              <a:rPr lang="en-CA" dirty="0" smtClean="0"/>
              <a:t>43 new chords / vertical interval features</a:t>
            </a:r>
          </a:p>
          <a:p>
            <a:pPr lvl="1"/>
            <a:r>
              <a:rPr lang="en-CA" dirty="0" smtClean="0"/>
              <a:t>10 new instrumentation features</a:t>
            </a:r>
          </a:p>
          <a:p>
            <a:r>
              <a:rPr lang="en-CA" dirty="0" smtClean="0"/>
              <a:t>There are now </a:t>
            </a:r>
            <a:r>
              <a:rPr lang="en-CA" dirty="0" smtClean="0">
                <a:solidFill>
                  <a:srgbClr val="C00000"/>
                </a:solidFill>
              </a:rPr>
              <a:t>436 unique features </a:t>
            </a:r>
            <a:r>
              <a:rPr lang="en-CA" dirty="0" smtClean="0"/>
              <a:t>in total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September 21, 2019.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Cory McKay and Rían Adamian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CB83-97DB-4751-B632-2B34675257FE}" type="slidenum">
              <a:rPr lang="en-CA" smtClean="0"/>
              <a:pPr/>
              <a:t>9</a:t>
            </a:fld>
            <a:r>
              <a:rPr lang="en-CA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271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Words>958</Words>
  <Application>Microsoft Office PowerPoint</Application>
  <PresentationFormat>On-screen Show (4:3)</PresentationFormat>
  <Paragraphs>166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jSymbolic in 2019: Updates and Improvements</vt:lpstr>
      <vt:lpstr>Introduction to jSymbolic</vt:lpstr>
      <vt:lpstr>Uses of features</vt:lpstr>
      <vt:lpstr>jSymbolic’s features (1/2)</vt:lpstr>
      <vt:lpstr>jSymbolic’s features (2/2)</vt:lpstr>
      <vt:lpstr>User interfaces</vt:lpstr>
      <vt:lpstr>New interface developments in 2019</vt:lpstr>
      <vt:lpstr>Extensibility</vt:lpstr>
      <vt:lpstr>New features in 2019</vt:lpstr>
      <vt:lpstr>Cory Monster want MORE FEATURES!</vt:lpstr>
      <vt:lpstr>Features areas remaining to be more fully explored by jSymbolic</vt:lpstr>
      <vt:lpstr>Infrastructure needed to do this</vt:lpstr>
      <vt:lpstr>Note onset slices (1/2)</vt:lpstr>
      <vt:lpstr>Note onset slices (2/2)</vt:lpstr>
      <vt:lpstr>N-grams</vt:lpstr>
      <vt:lpstr>Current jSymbolic development status</vt:lpstr>
      <vt:lpstr>to tell us about any features you think could be usefully added to jSymbolic!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Cory McKay</dc:creator>
  <cp:lastModifiedBy>Cory McKay</cp:lastModifiedBy>
  <cp:revision>388</cp:revision>
  <dcterms:created xsi:type="dcterms:W3CDTF">2010-01-18T02:43:04Z</dcterms:created>
  <dcterms:modified xsi:type="dcterms:W3CDTF">2019-09-20T18:39:17Z</dcterms:modified>
</cp:coreProperties>
</file>