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1" r:id="rId10"/>
    <p:sldId id="266" r:id="rId11"/>
    <p:sldId id="264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0B922-D86F-4E01-946F-187A84425835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668A-9934-4E0E-B06C-7A308BD971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668A-9934-4E0E-B06C-7A308BD9715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-evcorr.sourceforg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72.163.4.161/application/pdf/en/us/guest/products/ps6351/c1227/ccmigration_09186a008047de8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mple-evcorr.sourceforge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日志信息解码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7356" y="2714620"/>
            <a:ext cx="6215090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i="1" u="sng" dirty="0" smtClean="0">
                <a:solidFill>
                  <a:srgbClr val="FF0000"/>
                </a:solidFill>
              </a:rPr>
              <a:t>Apr 13 15:30:06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i="1" u="sng" dirty="0" smtClean="0">
                <a:solidFill>
                  <a:srgbClr val="FFC000"/>
                </a:solidFill>
              </a:rPr>
              <a:t>server1</a:t>
            </a:r>
            <a:r>
              <a:rPr lang="en-US" altLang="zh-CN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200" i="1" u="sng" dirty="0" err="1" smtClean="0">
                <a:solidFill>
                  <a:schemeClr val="accent6">
                    <a:lumMod val="50000"/>
                  </a:schemeClr>
                </a:solidFill>
              </a:rPr>
              <a:t>sshd</a:t>
            </a:r>
            <a:r>
              <a:rPr lang="en-US" altLang="zh-CN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[1025]: Accepted password for </a:t>
            </a:r>
            <a:r>
              <a:rPr lang="en-US" altLang="zh-CN" sz="3200" i="1" u="sng" dirty="0" smtClean="0">
                <a:solidFill>
                  <a:schemeClr val="accent2"/>
                </a:solidFill>
              </a:rPr>
              <a:t>root</a:t>
            </a:r>
            <a:r>
              <a:rPr lang="en-US" altLang="zh-CN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altLang="zh-CN" sz="3200" i="1" u="sng" dirty="0" smtClean="0">
                <a:solidFill>
                  <a:schemeClr val="tx2"/>
                </a:solidFill>
              </a:rPr>
              <a:t>192.168.2.88</a:t>
            </a:r>
            <a:r>
              <a:rPr lang="en-US" altLang="zh-CN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port </a:t>
            </a:r>
            <a:r>
              <a:rPr lang="en-US" altLang="zh-CN" sz="3200" i="1" u="sng" dirty="0" smtClean="0"/>
              <a:t>1618</a:t>
            </a:r>
            <a:r>
              <a:rPr lang="en-US" altLang="zh-CN" sz="3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ssh2</a:t>
            </a:r>
            <a:endParaRPr lang="zh-CN" altLang="en-US" sz="3200" dirty="0"/>
          </a:p>
        </p:txBody>
      </p:sp>
      <p:sp>
        <p:nvSpPr>
          <p:cNvPr id="5" name="圆角矩形标注 4"/>
          <p:cNvSpPr/>
          <p:nvPr/>
        </p:nvSpPr>
        <p:spPr>
          <a:xfrm>
            <a:off x="714348" y="1785926"/>
            <a:ext cx="1428760" cy="714380"/>
          </a:xfrm>
          <a:prstGeom prst="wedgeRoundRectCallout">
            <a:avLst>
              <a:gd name="adj1" fmla="val 44715"/>
              <a:gd name="adj2" fmla="val 9789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time/date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571868" y="1785926"/>
            <a:ext cx="1500198" cy="714380"/>
          </a:xfrm>
          <a:prstGeom prst="wedgeRoundRectCallout">
            <a:avLst>
              <a:gd name="adj1" fmla="val 25127"/>
              <a:gd name="adj2" fmla="val 9966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hostname</a:t>
            </a:r>
            <a:endParaRPr lang="zh-CN" altLang="en-US" b="1" dirty="0" smtClean="0"/>
          </a:p>
        </p:txBody>
      </p:sp>
      <p:sp>
        <p:nvSpPr>
          <p:cNvPr id="7" name="圆角矩形标注 6"/>
          <p:cNvSpPr/>
          <p:nvPr/>
        </p:nvSpPr>
        <p:spPr>
          <a:xfrm>
            <a:off x="6215074" y="1785926"/>
            <a:ext cx="2000264" cy="714380"/>
          </a:xfrm>
          <a:prstGeom prst="wedgeRoundRectCallout">
            <a:avLst>
              <a:gd name="adj1" fmla="val -31155"/>
              <a:gd name="adj2" fmla="val 1052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program_name</a:t>
            </a:r>
            <a:endParaRPr lang="zh-CN" altLang="en-US" b="1" dirty="0" smtClean="0"/>
          </a:p>
        </p:txBody>
      </p:sp>
      <p:sp>
        <p:nvSpPr>
          <p:cNvPr id="9" name="圆角矩形标注 8"/>
          <p:cNvSpPr/>
          <p:nvPr/>
        </p:nvSpPr>
        <p:spPr>
          <a:xfrm>
            <a:off x="6858016" y="4500570"/>
            <a:ext cx="1143008" cy="500066"/>
          </a:xfrm>
          <a:prstGeom prst="wedgeRoundRectCallout">
            <a:avLst>
              <a:gd name="adj1" fmla="val -92918"/>
              <a:gd name="adj2" fmla="val -21856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user</a:t>
            </a:r>
            <a:endParaRPr lang="zh-CN" altLang="en-US" b="1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1571604" y="4429132"/>
            <a:ext cx="1143008" cy="571504"/>
          </a:xfrm>
          <a:prstGeom prst="wedgeRoundRectCallout">
            <a:avLst>
              <a:gd name="adj1" fmla="val 70435"/>
              <a:gd name="adj2" fmla="val -1110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srcip</a:t>
            </a:r>
            <a:r>
              <a:rPr lang="en-US" altLang="zh-CN" b="1" dirty="0" smtClean="0"/>
              <a:t> </a:t>
            </a:r>
            <a:endParaRPr lang="zh-CN" altLang="en-US" b="1" dirty="0" smtClean="0"/>
          </a:p>
        </p:txBody>
      </p:sp>
      <p:sp>
        <p:nvSpPr>
          <p:cNvPr id="11" name="圆角矩形标注 10"/>
          <p:cNvSpPr/>
          <p:nvPr/>
        </p:nvSpPr>
        <p:spPr>
          <a:xfrm>
            <a:off x="4429124" y="4500570"/>
            <a:ext cx="1143008" cy="500066"/>
          </a:xfrm>
          <a:prstGeom prst="wedgeRoundRectCallout">
            <a:avLst>
              <a:gd name="adj1" fmla="val 50136"/>
              <a:gd name="adj2" fmla="val -14542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port</a:t>
            </a:r>
            <a:endParaRPr lang="zh-CN" altLang="en-US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714348" y="5572140"/>
            <a:ext cx="84946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自动为信息加上标签，从</a:t>
            </a:r>
            <a:r>
              <a:rPr lang="zh-CN" altLang="en-US" sz="3200" dirty="0" smtClean="0"/>
              <a:t>人</a:t>
            </a:r>
            <a:r>
              <a:rPr lang="zh-CN" altLang="en-US" sz="2400" dirty="0" smtClean="0"/>
              <a:t>能够理解，到让</a:t>
            </a:r>
            <a:r>
              <a:rPr lang="zh-CN" altLang="en-US" sz="3200" dirty="0" smtClean="0"/>
              <a:t>机器</a:t>
            </a:r>
            <a:r>
              <a:rPr lang="zh-CN" altLang="en-US" sz="2400" dirty="0" smtClean="0"/>
              <a:t>能够理解，</a:t>
            </a:r>
            <a:endParaRPr lang="en-US" altLang="zh-CN" sz="2400" dirty="0" smtClean="0"/>
          </a:p>
          <a:p>
            <a:r>
              <a:rPr lang="zh-CN" altLang="en-US" sz="2400" dirty="0" smtClean="0"/>
              <a:t>实现高效的分析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关联和处理大量的日志信息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日志信息解码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原始的日志</a:t>
            </a:r>
            <a:r>
              <a:rPr lang="zh-CN" altLang="en-US" i="1" dirty="0" smtClean="0"/>
              <a:t>：</a:t>
            </a:r>
            <a:r>
              <a:rPr lang="en-US" altLang="zh-CN" i="1" u="sng" dirty="0" smtClean="0">
                <a:solidFill>
                  <a:srgbClr val="FF0000"/>
                </a:solidFill>
              </a:rPr>
              <a:t>Apr 13 15:30:06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u="sng" dirty="0" smtClean="0">
                <a:solidFill>
                  <a:srgbClr val="FFC000"/>
                </a:solidFill>
              </a:rPr>
              <a:t>server1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i="1" u="sng" dirty="0" err="1" smtClean="0">
                <a:solidFill>
                  <a:schemeClr val="accent6">
                    <a:lumMod val="50000"/>
                  </a:schemeClr>
                </a:solidFill>
              </a:rPr>
              <a:t>sshd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[1025]: Accepted password for </a:t>
            </a:r>
            <a:r>
              <a:rPr lang="en-US" altLang="zh-CN" i="1" u="sng" dirty="0" smtClean="0">
                <a:solidFill>
                  <a:schemeClr val="accent2"/>
                </a:solidFill>
              </a:rPr>
              <a:t>root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altLang="zh-CN" i="1" u="sng" dirty="0" smtClean="0">
                <a:solidFill>
                  <a:schemeClr val="tx2"/>
                </a:solidFill>
              </a:rPr>
              <a:t>192.168.2.88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port </a:t>
            </a:r>
            <a:r>
              <a:rPr lang="en-US" altLang="zh-CN" i="1" u="sng" dirty="0" smtClean="0"/>
              <a:t>1618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ssh2</a:t>
            </a:r>
          </a:p>
          <a:p>
            <a:r>
              <a:rPr lang="zh-CN" altLang="en-US" b="1" dirty="0" smtClean="0"/>
              <a:t>解码后的字段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time/date</a:t>
            </a:r>
            <a:r>
              <a:rPr lang="en-US" altLang="zh-CN" dirty="0" smtClean="0"/>
              <a:t> -&gt; </a:t>
            </a:r>
            <a:r>
              <a:rPr lang="en-US" altLang="zh-CN" i="1" dirty="0" smtClean="0">
                <a:solidFill>
                  <a:srgbClr val="FF0000"/>
                </a:solidFill>
              </a:rPr>
              <a:t>Apr 13 15:30:06</a:t>
            </a:r>
          </a:p>
          <a:p>
            <a:pPr lvl="1"/>
            <a:r>
              <a:rPr lang="en-US" altLang="zh-CN" b="1" dirty="0" smtClean="0"/>
              <a:t>hostname</a:t>
            </a:r>
            <a:r>
              <a:rPr lang="en-US" altLang="zh-CN" dirty="0" smtClean="0"/>
              <a:t> -&gt; </a:t>
            </a:r>
            <a:r>
              <a:rPr lang="en-US" altLang="zh-CN" i="1" dirty="0" smtClean="0">
                <a:solidFill>
                  <a:srgbClr val="FFC000"/>
                </a:solidFill>
              </a:rPr>
              <a:t>server1</a:t>
            </a:r>
          </a:p>
          <a:p>
            <a:pPr lvl="1"/>
            <a:r>
              <a:rPr lang="en-US" altLang="zh-CN" b="1" dirty="0" err="1" smtClean="0"/>
              <a:t>program_name</a:t>
            </a:r>
            <a:r>
              <a:rPr lang="en-US" altLang="zh-CN" dirty="0" smtClean="0"/>
              <a:t> -&gt; </a:t>
            </a:r>
            <a:r>
              <a:rPr lang="en-US" altLang="zh-CN" sz="3200" i="1" dirty="0" err="1" smtClean="0">
                <a:solidFill>
                  <a:schemeClr val="accent6">
                    <a:lumMod val="50000"/>
                  </a:schemeClr>
                </a:solidFill>
              </a:rPr>
              <a:t>sshd</a:t>
            </a:r>
            <a:endParaRPr lang="en-US" altLang="zh-CN" sz="32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zh-CN" b="1" dirty="0" smtClean="0"/>
              <a:t>log</a:t>
            </a:r>
            <a:r>
              <a:rPr lang="en-US" altLang="zh-CN" dirty="0" smtClean="0"/>
              <a:t> -&gt; 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Accepted password for root from 192.168.2.88 port 1618 ssh2</a:t>
            </a:r>
          </a:p>
          <a:p>
            <a:pPr lvl="1"/>
            <a:r>
              <a:rPr lang="en-US" altLang="zh-CN" b="1" dirty="0" err="1" smtClean="0"/>
              <a:t>srcip</a:t>
            </a:r>
            <a:r>
              <a:rPr lang="en-US" altLang="zh-CN" dirty="0" smtClean="0"/>
              <a:t> -&gt; </a:t>
            </a:r>
            <a:r>
              <a:rPr lang="en-US" altLang="zh-CN" i="1" dirty="0" smtClean="0">
                <a:solidFill>
                  <a:schemeClr val="tx2"/>
                </a:solidFill>
              </a:rPr>
              <a:t>192.168.2.88</a:t>
            </a:r>
          </a:p>
          <a:p>
            <a:pPr lvl="1"/>
            <a:r>
              <a:rPr lang="en-US" altLang="zh-CN" b="1" dirty="0" smtClean="0"/>
              <a:t>user</a:t>
            </a:r>
            <a:r>
              <a:rPr lang="en-US" altLang="zh-CN" dirty="0" smtClean="0"/>
              <a:t> -&gt; </a:t>
            </a:r>
            <a:r>
              <a:rPr lang="en-US" altLang="zh-CN" i="1" dirty="0" smtClean="0">
                <a:solidFill>
                  <a:schemeClr val="accent2"/>
                </a:solidFill>
              </a:rPr>
              <a:t>root</a:t>
            </a:r>
          </a:p>
          <a:p>
            <a:pPr lvl="1"/>
            <a:r>
              <a:rPr lang="en-US" altLang="zh-CN" b="1" dirty="0" smtClean="0"/>
              <a:t>port</a:t>
            </a:r>
            <a:r>
              <a:rPr lang="en-US" altLang="zh-CN" dirty="0" smtClean="0"/>
              <a:t> -&gt; </a:t>
            </a:r>
            <a:r>
              <a:rPr lang="en-US" altLang="zh-CN" i="1" dirty="0" smtClean="0"/>
              <a:t>1618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6110607"/>
            <a:ext cx="661431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解码后的字段有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意义</a:t>
            </a:r>
            <a:r>
              <a:rPr lang="zh-CN" altLang="en-US" b="1" dirty="0" smtClean="0"/>
              <a:t>了，可以提供给下一步的分析关联引擎。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信息解码规则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提供了大量的常用的日志的解码规则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1071539" y="2271730"/>
          <a:ext cx="6572295" cy="3657600"/>
        </p:xfrm>
        <a:graphic>
          <a:graphicData uri="http://schemas.openxmlformats.org/drawingml/2006/table">
            <a:tbl>
              <a:tblPr/>
              <a:tblGrid>
                <a:gridCol w="2190765"/>
                <a:gridCol w="2190765"/>
                <a:gridCol w="2190765"/>
              </a:tblGrid>
              <a:tr h="330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Unix Pam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sshd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 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OpenSSH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Solaris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telnetd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Samba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Sudo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Proftpd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Pure-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ftpd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Microsoft FTP 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Solaris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ftpd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Imapd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Postfix,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Sendmail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Microsoft Exchange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Apache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IIS(5 or 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Iptables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IPF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PF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Netscreen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Cisco PIX/ASA/FWSM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Snort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Cisco 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Nmap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Symantec AV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Arpwatch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Named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Squid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Windows event logs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charset="-122"/>
                          <a:cs typeface="Arial" charset="0"/>
                        </a:rPr>
                        <a:t>Etc.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添加新的解码规则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的解码规则配置，主要是使用正则表达式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使用语法简单的脚本语言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770263"/>
            <a:ext cx="3714776" cy="1323439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u="sng" dirty="0" smtClean="0">
                <a:solidFill>
                  <a:srgbClr val="FF0000"/>
                </a:solidFill>
              </a:rPr>
              <a:t>Apr 13 15:30:06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i="1" u="sng" dirty="0" smtClean="0">
                <a:solidFill>
                  <a:srgbClr val="FFC000"/>
                </a:solidFill>
              </a:rPr>
              <a:t>server1</a:t>
            </a: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000" i="1" u="sng" dirty="0" err="1" smtClean="0">
                <a:solidFill>
                  <a:schemeClr val="accent6">
                    <a:lumMod val="50000"/>
                  </a:schemeClr>
                </a:solidFill>
              </a:rPr>
              <a:t>sshd</a:t>
            </a: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[1025]: Accepted password for </a:t>
            </a:r>
            <a:r>
              <a:rPr lang="en-US" altLang="zh-CN" sz="2000" i="1" u="sng" dirty="0" smtClean="0">
                <a:solidFill>
                  <a:schemeClr val="accent2"/>
                </a:solidFill>
              </a:rPr>
              <a:t>root</a:t>
            </a: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altLang="zh-CN" sz="2000" i="1" u="sng" dirty="0" smtClean="0">
                <a:solidFill>
                  <a:schemeClr val="tx2"/>
                </a:solidFill>
              </a:rPr>
              <a:t>192.168.2.88</a:t>
            </a: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port </a:t>
            </a:r>
            <a:r>
              <a:rPr lang="en-US" altLang="zh-CN" sz="2000" i="1" u="sng" dirty="0" smtClean="0"/>
              <a:t>1618</a:t>
            </a: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ssh2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000364" y="2571744"/>
            <a:ext cx="5786446" cy="1846659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&lt;decoder name="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sshd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-success"&gt;</a:t>
            </a:r>
          </a:p>
          <a:p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program_name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sshd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program_name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regex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&gt;^Accepted \S+ for </a:t>
            </a:r>
            <a:r>
              <a:rPr lang="en-US" altLang="zh-CN" sz="2000" i="1" u="sng" dirty="0" smtClean="0">
                <a:solidFill>
                  <a:schemeClr val="accent2"/>
                </a:solidFill>
              </a:rPr>
              <a:t>(\S+)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altLang="zh-CN" sz="2000" i="1" u="sng" dirty="0" smtClean="0">
                <a:solidFill>
                  <a:schemeClr val="tx2"/>
                </a:solidFill>
              </a:rPr>
              <a:t>(\S+)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port </a:t>
            </a:r>
            <a:r>
              <a:rPr lang="en-US" altLang="zh-CN" sz="2000" i="1" u="sng" dirty="0" smtClean="0"/>
              <a:t>(\S+)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ssh2 &lt;/</a:t>
            </a:r>
            <a:r>
              <a:rPr lang="en-US" altLang="zh-CN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regex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&lt;order&gt;</a:t>
            </a:r>
            <a:r>
              <a:rPr lang="en-US" altLang="zh-CN" sz="2000" i="1" u="sng" dirty="0" smtClean="0">
                <a:solidFill>
                  <a:schemeClr val="accent2"/>
                </a:solidFill>
              </a:rPr>
              <a:t>user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CN" sz="2000" i="1" u="sng" dirty="0" err="1" smtClean="0">
                <a:solidFill>
                  <a:schemeClr val="tx2"/>
                </a:solidFill>
              </a:rPr>
              <a:t>srcip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CN" sz="2000" i="1" u="sng" dirty="0" smtClean="0"/>
              <a:t>port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&lt;/order&gt;</a:t>
            </a:r>
          </a:p>
          <a:p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&lt;/decoder&gt;</a:t>
            </a:r>
            <a:endParaRPr lang="zh-CN" altLang="en-US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4643446"/>
            <a:ext cx="3429024" cy="1908215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hostname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sz="2000" i="1" u="sng" dirty="0" smtClean="0">
                <a:solidFill>
                  <a:srgbClr val="FFC000"/>
                </a:solidFill>
              </a:rPr>
              <a:t>server1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zh-C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time/date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i="1" u="sng" dirty="0" smtClean="0">
                <a:solidFill>
                  <a:srgbClr val="FF0000"/>
                </a:solidFill>
              </a:rPr>
              <a:t>Apr 13 15:30:06</a:t>
            </a:r>
            <a:endParaRPr lang="en-US" altLang="zh-CN" sz="2000" i="1" u="sng" dirty="0" smtClean="0">
              <a:solidFill>
                <a:srgbClr val="FF0000"/>
              </a:solidFill>
            </a:endParaRPr>
          </a:p>
          <a:p>
            <a:pPr marL="0" lvl="1"/>
            <a:r>
              <a:rPr lang="en-US" altLang="zh-CN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Program_name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sz="2000" i="1" u="sng" dirty="0" err="1" smtClean="0">
                <a:solidFill>
                  <a:schemeClr val="accent6">
                    <a:lumMod val="50000"/>
                  </a:schemeClr>
                </a:solidFill>
              </a:rPr>
              <a:t>sshd</a:t>
            </a:r>
          </a:p>
          <a:p>
            <a:pPr marL="0" lvl="1"/>
            <a:r>
              <a:rPr lang="en-US" altLang="zh-CN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srcip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sz="2000" i="1" u="sng" dirty="0" smtClean="0">
                <a:solidFill>
                  <a:schemeClr val="tx2"/>
                </a:solidFill>
              </a:rPr>
              <a:t>192.168.2.88</a:t>
            </a:r>
          </a:p>
          <a:p>
            <a:pPr marL="0" lvl="1"/>
            <a:r>
              <a:rPr lang="en-US" altLang="zh-C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sz="2000" i="1" u="sng" dirty="0" smtClean="0">
                <a:solidFill>
                  <a:schemeClr val="accent2"/>
                </a:solidFill>
              </a:rPr>
              <a:t>root</a:t>
            </a:r>
          </a:p>
          <a:p>
            <a:pPr marL="0" lvl="1"/>
            <a:r>
              <a:rPr lang="en-US" altLang="zh-C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port</a:t>
            </a:r>
            <a:r>
              <a:rPr lang="en-US" altLang="zh-CN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-&gt; </a:t>
            </a:r>
            <a:r>
              <a:rPr lang="en-US" altLang="zh-CN" sz="2000" i="1" u="sng" dirty="0" smtClean="0"/>
              <a:t>1618</a:t>
            </a:r>
          </a:p>
        </p:txBody>
      </p:sp>
      <p:sp>
        <p:nvSpPr>
          <p:cNvPr id="7" name="矩形 6"/>
          <p:cNvSpPr/>
          <p:nvPr/>
        </p:nvSpPr>
        <p:spPr>
          <a:xfrm>
            <a:off x="1500166" y="300037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信息解码引擎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 rot="5400000">
            <a:off x="1618335" y="2547037"/>
            <a:ext cx="906670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7" idx="3"/>
          </p:cNvCxnSpPr>
          <p:nvPr/>
        </p:nvCxnSpPr>
        <p:spPr>
          <a:xfrm rot="10800000" flipV="1">
            <a:off x="2643174" y="3495074"/>
            <a:ext cx="357190" cy="5364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6" idx="0"/>
          </p:cNvCxnSpPr>
          <p:nvPr/>
        </p:nvCxnSpPr>
        <p:spPr>
          <a:xfrm rot="5400000">
            <a:off x="1750199" y="4321975"/>
            <a:ext cx="642942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143372" y="274638"/>
            <a:ext cx="454342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添加新的解码规则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57884" y="4434496"/>
            <a:ext cx="292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很方便地添加新规则，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的解码规则配置，主要是使用正则表达式</a:t>
            </a:r>
            <a:endParaRPr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214282" y="416462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原始的日志</a:t>
            </a:r>
            <a:endParaRPr lang="en-US" altLang="zh-CN" dirty="0" smtClean="0"/>
          </a:p>
        </p:txBody>
      </p:sp>
      <p:sp>
        <p:nvSpPr>
          <p:cNvPr id="28" name="矩形 27"/>
          <p:cNvSpPr/>
          <p:nvPr/>
        </p:nvSpPr>
        <p:spPr>
          <a:xfrm>
            <a:off x="366682" y="4274114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解码的结果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www-01.ibm.com/software/tivoli/products/images/COM-Operations-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8844651" cy="6191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Netcool</a:t>
            </a:r>
            <a:r>
              <a:rPr lang="en-US" altLang="zh-CN" dirty="0" smtClean="0"/>
              <a:t>  event correlation</a:t>
            </a:r>
          </a:p>
          <a:p>
            <a:r>
              <a:rPr lang="en-US" altLang="zh-CN" dirty="0" err="1" smtClean="0"/>
              <a:t>oneCMDB</a:t>
            </a:r>
            <a:r>
              <a:rPr lang="en-US" altLang="zh-CN" dirty="0" smtClean="0"/>
              <a:t> for underlying object store</a:t>
            </a:r>
          </a:p>
          <a:p>
            <a:r>
              <a:rPr lang="en-US" altLang="zh-CN" dirty="0" err="1" smtClean="0"/>
              <a:t>Syslog</a:t>
            </a:r>
            <a:r>
              <a:rPr lang="en-US" altLang="zh-CN" dirty="0" smtClean="0"/>
              <a:t> server/viewer</a:t>
            </a:r>
          </a:p>
          <a:p>
            <a:r>
              <a:rPr lang="en-US" altLang="zh-CN" dirty="0" smtClean="0"/>
              <a:t>DSL or rule engine</a:t>
            </a:r>
          </a:p>
          <a:p>
            <a:r>
              <a:rPr lang="en-US" altLang="zh-CN" dirty="0" smtClean="0"/>
              <a:t>Using ITSM foundation for the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management ?  Create a new module inside ITSM for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, there are quite a few C# code for </a:t>
            </a:r>
            <a:r>
              <a:rPr lang="en-US" altLang="zh-CN" dirty="0" err="1" smtClean="0"/>
              <a:t>syslog</a:t>
            </a:r>
            <a:r>
              <a:rPr lang="en-US" altLang="zh-CN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Netcool</a:t>
            </a:r>
            <a:r>
              <a:rPr lang="en-US" altLang="zh-CN" dirty="0" smtClean="0"/>
              <a:t> Three key tables:</a:t>
            </a:r>
          </a:p>
          <a:p>
            <a:pPr lvl="1"/>
            <a:r>
              <a:rPr lang="en-US" altLang="zh-CN" dirty="0" smtClean="0"/>
              <a:t>Alert status</a:t>
            </a:r>
          </a:p>
          <a:p>
            <a:pPr lvl="1"/>
            <a:r>
              <a:rPr lang="en-US" altLang="zh-CN" dirty="0" smtClean="0"/>
              <a:t>Alert details</a:t>
            </a:r>
          </a:p>
          <a:p>
            <a:pPr lvl="1"/>
            <a:r>
              <a:rPr lang="en-US" altLang="zh-CN" dirty="0" smtClean="0"/>
              <a:t>Alert journal</a:t>
            </a:r>
          </a:p>
          <a:p>
            <a:r>
              <a:rPr lang="zh-CN" altLang="en-US" dirty="0" smtClean="0"/>
              <a:t>业务规则和触发器来处理告警事件</a:t>
            </a:r>
            <a:endParaRPr lang="en-US" altLang="zh-CN" dirty="0" smtClean="0"/>
          </a:p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siteview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 log can be sent over as alert entry</a:t>
            </a:r>
          </a:p>
          <a:p>
            <a:r>
              <a:rPr lang="en-US" altLang="zh-CN" dirty="0" smtClean="0">
                <a:hlinkClick r:id="rId3"/>
              </a:rPr>
              <a:t>http://simple-evcorr.sourceforge.net/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event-</a:t>
            </a:r>
            <a:r>
              <a:rPr lang="en-US" altLang="zh-CN" dirty="0" err="1" smtClean="0"/>
              <a:t>correlator</a:t>
            </a:r>
            <a:r>
              <a:rPr lang="en-US" altLang="zh-CN" dirty="0" smtClean="0"/>
              <a:t> is what they are looking for.  But it is hard to use due to the </a:t>
            </a:r>
            <a:r>
              <a:rPr lang="en-US" altLang="zh-CN" dirty="0" err="1" smtClean="0"/>
              <a:t>regex</a:t>
            </a:r>
            <a:endParaRPr lang="en-US" altLang="zh-CN" dirty="0" smtClean="0"/>
          </a:p>
          <a:p>
            <a:r>
              <a:rPr lang="en-US" altLang="zh-CN" dirty="0" smtClean="0"/>
              <a:t>Need a GUI tool for the SEC.</a:t>
            </a:r>
          </a:p>
          <a:p>
            <a:r>
              <a:rPr lang="en-US" altLang="zh-CN" dirty="0" smtClean="0"/>
              <a:t>Combining SEC with ITSM might be the best </a:t>
            </a:r>
            <a:r>
              <a:rPr lang="en-US" altLang="zh-CN" dirty="0" err="1" smtClean="0"/>
              <a:t>choise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new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module in ITSM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新的业务对象 （这个</a:t>
            </a:r>
            <a:r>
              <a:rPr lang="zh-CN" altLang="en-US" dirty="0" smtClean="0">
                <a:hlinkClick r:id="rId3"/>
              </a:rPr>
              <a:t>文档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page 124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Syslog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err="1" smtClean="0"/>
              <a:t>Syslog</a:t>
            </a:r>
            <a:r>
              <a:rPr lang="en-US" altLang="zh-CN" dirty="0" smtClean="0"/>
              <a:t> details</a:t>
            </a:r>
          </a:p>
          <a:p>
            <a:pPr lvl="1"/>
            <a:r>
              <a:rPr lang="en-US" altLang="zh-CN" dirty="0" err="1" smtClean="0"/>
              <a:t>Syslog</a:t>
            </a:r>
            <a:r>
              <a:rPr lang="en-US" altLang="zh-CN" dirty="0" smtClean="0"/>
              <a:t> journal</a:t>
            </a:r>
          </a:p>
          <a:p>
            <a:r>
              <a:rPr lang="en-US" altLang="zh-CN" dirty="0" err="1" smtClean="0"/>
              <a:t>Syslog</a:t>
            </a:r>
            <a:r>
              <a:rPr lang="zh-CN" altLang="en-US" dirty="0" smtClean="0"/>
              <a:t>关联规则 （基于</a:t>
            </a:r>
            <a:r>
              <a:rPr lang="en-US" altLang="zh-CN" dirty="0" smtClean="0">
                <a:hlinkClick r:id="rId4"/>
              </a:rPr>
              <a:t>SEC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a ‘</a:t>
            </a:r>
            <a:r>
              <a:rPr lang="en-US" altLang="zh-CN" dirty="0" err="1" smtClean="0"/>
              <a:t>Syslog</a:t>
            </a:r>
            <a:r>
              <a:rPr lang="zh-CN" altLang="en-US" dirty="0" smtClean="0"/>
              <a:t>关联中心</a:t>
            </a:r>
            <a:r>
              <a:rPr lang="en-US" altLang="zh-CN" dirty="0" smtClean="0"/>
              <a:t>..’  to 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\</a:t>
            </a:r>
            <a:r>
              <a:rPr lang="zh-CN" altLang="en-US" dirty="0" smtClean="0"/>
              <a:t>业务规则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en-US" altLang="zh-CN" dirty="0" smtClean="0"/>
              <a:t>CRUD </a:t>
            </a:r>
            <a:r>
              <a:rPr lang="en-US" altLang="zh-CN" dirty="0" err="1" smtClean="0"/>
              <a:t>Syslog</a:t>
            </a:r>
            <a:r>
              <a:rPr lang="zh-CN" altLang="en-US" dirty="0" smtClean="0"/>
              <a:t>关联规则</a:t>
            </a:r>
            <a:endParaRPr lang="en-US" altLang="zh-CN" dirty="0" smtClean="0"/>
          </a:p>
          <a:p>
            <a:r>
              <a:rPr lang="zh-CN" altLang="en-US" dirty="0" smtClean="0"/>
              <a:t>建立相关的搜索和快速操作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实际上是一个</a:t>
            </a:r>
            <a:r>
              <a:rPr lang="en-US" altLang="zh-CN" dirty="0" err="1" smtClean="0"/>
              <a:t>browseable</a:t>
            </a:r>
            <a:r>
              <a:rPr lang="en-US" altLang="zh-CN" dirty="0" smtClean="0"/>
              <a:t> monitor</a:t>
            </a:r>
            <a:r>
              <a:rPr lang="zh-CN" altLang="en-US" dirty="0" smtClean="0"/>
              <a:t>，监测的内容是通过正则匹配来的，还可以是任意的字段</a:t>
            </a:r>
            <a:endParaRPr lang="en-US" altLang="zh-CN" dirty="0" smtClean="0"/>
          </a:p>
          <a:p>
            <a:r>
              <a:rPr lang="en-US" altLang="zh-CN" dirty="0" smtClean="0"/>
              <a:t>Can feed our ECC </a:t>
            </a:r>
            <a:r>
              <a:rPr lang="en-US" altLang="zh-CN" smtClean="0"/>
              <a:t>monitor variables </a:t>
            </a:r>
            <a:r>
              <a:rPr lang="en-US" altLang="zh-CN" dirty="0" smtClean="0"/>
              <a:t>into the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Syslog</a:t>
            </a:r>
            <a:r>
              <a:rPr lang="en-US" altLang="zh-CN" dirty="0" smtClean="0"/>
              <a:t> feature into ECC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中添加 </a:t>
            </a:r>
            <a:r>
              <a:rPr lang="en-US" altLang="zh-CN" dirty="0" smtClean="0"/>
              <a:t>SEC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基于状态的事件列表（各种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规则管理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278605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929066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564357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0232" y="4071942"/>
            <a:ext cx="128588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Syslog</a:t>
            </a:r>
            <a:r>
              <a:rPr lang="en-US" altLang="zh-CN" dirty="0" smtClean="0"/>
              <a:t> </a:t>
            </a:r>
          </a:p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</p:txBody>
      </p:sp>
      <p:sp>
        <p:nvSpPr>
          <p:cNvPr id="10" name="流程图: 磁盘 9"/>
          <p:cNvSpPr/>
          <p:nvPr/>
        </p:nvSpPr>
        <p:spPr>
          <a:xfrm>
            <a:off x="7715272" y="5286388"/>
            <a:ext cx="1071570" cy="10715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71868" y="2714620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解码规则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2"/>
            <a:endCxn id="59" idx="0"/>
          </p:cNvCxnSpPr>
          <p:nvPr/>
        </p:nvCxnSpPr>
        <p:spPr>
          <a:xfrm rot="16200000" flipH="1">
            <a:off x="3929058" y="3714752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8" idx="1"/>
          </p:cNvCxnSpPr>
          <p:nvPr/>
        </p:nvCxnSpPr>
        <p:spPr>
          <a:xfrm>
            <a:off x="1500166" y="3071810"/>
            <a:ext cx="50006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8" idx="1"/>
          </p:cNvCxnSpPr>
          <p:nvPr/>
        </p:nvCxnSpPr>
        <p:spPr>
          <a:xfrm>
            <a:off x="1500166" y="421481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59" idx="1"/>
          </p:cNvCxnSpPr>
          <p:nvPr/>
        </p:nvCxnSpPr>
        <p:spPr>
          <a:xfrm>
            <a:off x="3286116" y="45720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8" idx="1"/>
          </p:cNvCxnSpPr>
          <p:nvPr/>
        </p:nvCxnSpPr>
        <p:spPr>
          <a:xfrm flipV="1">
            <a:off x="1500166" y="4572008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8" idx="1"/>
          </p:cNvCxnSpPr>
          <p:nvPr/>
        </p:nvCxnSpPr>
        <p:spPr>
          <a:xfrm flipV="1">
            <a:off x="1500166" y="4572008"/>
            <a:ext cx="50006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2198" y="1428736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Admin/Operator Console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0" idx="1"/>
            <a:endCxn id="31" idx="2"/>
          </p:cNvCxnSpPr>
          <p:nvPr/>
        </p:nvCxnSpPr>
        <p:spPr>
          <a:xfrm rot="16200000" flipV="1">
            <a:off x="6036479" y="3071810"/>
            <a:ext cx="314327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0"/>
            <a:endCxn id="31" idx="2"/>
          </p:cNvCxnSpPr>
          <p:nvPr/>
        </p:nvCxnSpPr>
        <p:spPr>
          <a:xfrm rot="5400000" flipH="1" flipV="1">
            <a:off x="5304239" y="1053687"/>
            <a:ext cx="571504" cy="275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786446" y="4071942"/>
            <a:ext cx="142876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分析和关联引擎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786446" y="271462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分析和关联规则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3" idx="0"/>
            <a:endCxn id="31" idx="2"/>
          </p:cNvCxnSpPr>
          <p:nvPr/>
        </p:nvCxnSpPr>
        <p:spPr>
          <a:xfrm rot="5400000" flipH="1" flipV="1">
            <a:off x="6429388" y="2178835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2"/>
            <a:endCxn id="41" idx="0"/>
          </p:cNvCxnSpPr>
          <p:nvPr/>
        </p:nvCxnSpPr>
        <p:spPr>
          <a:xfrm rot="16200000" flipH="1">
            <a:off x="6161495" y="3732611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9" idx="3"/>
            <a:endCxn id="41" idx="1"/>
          </p:cNvCxnSpPr>
          <p:nvPr/>
        </p:nvCxnSpPr>
        <p:spPr>
          <a:xfrm>
            <a:off x="4857752" y="457200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714744" y="407194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信息解码引擎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stCxn id="8" idx="2"/>
            <a:endCxn id="10" idx="2"/>
          </p:cNvCxnSpPr>
          <p:nvPr/>
        </p:nvCxnSpPr>
        <p:spPr>
          <a:xfrm rot="16200000" flipH="1">
            <a:off x="4804174" y="2911074"/>
            <a:ext cx="750099" cy="507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1" idx="3"/>
            <a:endCxn id="10" idx="2"/>
          </p:cNvCxnSpPr>
          <p:nvPr/>
        </p:nvCxnSpPr>
        <p:spPr>
          <a:xfrm>
            <a:off x="7215206" y="4572008"/>
            <a:ext cx="500066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857752" y="40719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信息解码</a:t>
            </a:r>
            <a:endParaRPr lang="en-US" altLang="zh-CN" sz="1400" dirty="0" smtClean="0"/>
          </a:p>
          <a:p>
            <a:r>
              <a:rPr lang="zh-CN" altLang="en-US" sz="1400" dirty="0" smtClean="0"/>
              <a:t>为表字段</a:t>
            </a:r>
            <a:endParaRPr lang="zh-CN" altLang="en-US" sz="1400" dirty="0"/>
          </a:p>
        </p:txBody>
      </p:sp>
      <p:sp>
        <p:nvSpPr>
          <p:cNvPr id="1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事件管理系统架构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578</Words>
  <Application>Microsoft Office PowerPoint</Application>
  <PresentationFormat>全屏显示(4:3)</PresentationFormat>
  <Paragraphs>136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technology</vt:lpstr>
      <vt:lpstr>study</vt:lpstr>
      <vt:lpstr>幻灯片 5</vt:lpstr>
      <vt:lpstr>A new syslog module in ITSM</vt:lpstr>
      <vt:lpstr>幻灯片 7</vt:lpstr>
      <vt:lpstr>Add  a Syslog feature into ECC</vt:lpstr>
      <vt:lpstr>事件管理系统架构</vt:lpstr>
      <vt:lpstr>日志信息解码</vt:lpstr>
      <vt:lpstr>日志信息解码</vt:lpstr>
      <vt:lpstr>信息解码规则</vt:lpstr>
      <vt:lpstr>添加新的解码规则</vt:lpstr>
      <vt:lpstr>添加新的解码规则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241</cp:revision>
  <dcterms:created xsi:type="dcterms:W3CDTF">2010-03-14T09:52:56Z</dcterms:created>
  <dcterms:modified xsi:type="dcterms:W3CDTF">2010-04-16T14:44:05Z</dcterms:modified>
</cp:coreProperties>
</file>