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4" r:id="rId7"/>
    <p:sldId id="259" r:id="rId8"/>
    <p:sldId id="265" r:id="rId9"/>
    <p:sldId id="260" r:id="rId10"/>
    <p:sldId id="261" r:id="rId11"/>
    <p:sldId id="266" r:id="rId12"/>
    <p:sldId id="272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E3E4-3A01-46E1-9902-3D34C6ADB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47F1A-434E-4D09-897F-F6701BF8B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C0DFD-F8FD-4C19-9286-5C15FF58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9CE0-0632-4F03-81C7-35690D53A92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1C614-602D-4E55-9F30-0FB6D5A5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E9566-E8E5-43F3-BB0E-B9A90A9B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A4CC-186F-4523-83C2-CD9659EBA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0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EBAC-7608-4B87-8E98-9F69CF06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0929C-1C8F-46A3-AB04-A5A3B1C3B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9878-C44E-48AB-84D2-EBB8F74A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9CE0-0632-4F03-81C7-35690D53A92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7F534-459C-461A-8FD6-DDDED8A1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D9465-F3B9-4557-87E6-6304C30A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A4CC-186F-4523-83C2-CD9659EBA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1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64BA8-F7F5-44C6-BD7D-093E06D2C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2F585-3043-4D10-A8C7-0B5194AC3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ACE64-BF4B-456E-B70B-46B96B14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9CE0-0632-4F03-81C7-35690D53A92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9D728-3D33-48DD-94DF-276CB839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F8EA9-F138-4D20-95AF-CBE71ED7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A4CC-186F-4523-83C2-CD9659EBA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6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752C-EB4F-4D59-9ADF-C8D71247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5587E-7E4A-4E39-ADE1-73DC8609B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98BA1-E693-465D-8988-B5BC55C2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9CE0-0632-4F03-81C7-35690D53A92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6559D-1BF1-4319-B7E2-1CC01DAD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FDA0D-E5F6-4808-B318-3222E304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A4CC-186F-4523-83C2-CD9659EBA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5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C994-58C8-43D1-89BC-C6C430B8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709D6-D774-4CE9-BEAA-5B022CC65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71573-5B5D-4A6E-83D5-A9E5F00F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9CE0-0632-4F03-81C7-35690D53A92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24EA2-FF39-48E4-BF62-82F6F075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5BC3A-2E93-449E-A4B0-7EF5672B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A4CC-186F-4523-83C2-CD9659EBA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1ADEF-D6DB-40B5-94C7-E69D6DCE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4F70-A24B-45A5-9D38-C26EED2A5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06C94-8490-4EFA-9FBE-D6757ADD9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9DFEE-370E-4EEE-AB3E-62515C0F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9CE0-0632-4F03-81C7-35690D53A92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C0DDB-3780-4033-94E2-A9C377EF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EDA34-45A5-4EF7-AE85-22494048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A4CC-186F-4523-83C2-CD9659EBA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4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BDE6-B6E0-4CE9-BE7D-BF4E7D36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63739-8382-4DD8-80A1-D59A7C8E1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F0E0C-94CA-44CB-BDF3-63FC002E5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BE08E-90CE-4B5B-8C18-DCCF996FF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65E4F-5148-4FA4-9E15-99D6EAA0A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FAFDD-765D-4DBC-9379-6FF35FB87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9CE0-0632-4F03-81C7-35690D53A92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04B916-BC63-460C-9AB4-CFE694C4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79F40-EB73-4964-BF56-1621082C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A4CC-186F-4523-83C2-CD9659EBA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8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F9BB-18BB-446B-B3D5-8A1B61BF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76CA8-443D-41B2-98B5-F6FE732F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9CE0-0632-4F03-81C7-35690D53A92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08541-2080-4AD2-8FF7-A58959961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7432A-D196-4144-9BF0-51523056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A4CC-186F-4523-83C2-CD9659EBA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2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0093A-E154-4D6C-80F0-5B17A380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9CE0-0632-4F03-81C7-35690D53A92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B31F4-8327-4AD3-AF5F-5BDD16E7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6E19F-94CF-41F3-A32A-584919E7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A4CC-186F-4523-83C2-CD9659EBA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5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1915-C657-4959-A9CE-18131BA0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FAA16-1181-40D5-B8F4-50E74893B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99D44-BB1E-4CC4-8868-D0CDBE758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0A87F-ABF9-477F-9F10-C46070A7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9CE0-0632-4F03-81C7-35690D53A92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A3DF0-482C-4D4F-947B-325861C9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E54DF-B4CF-48D4-84F1-C53ACE45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A4CC-186F-4523-83C2-CD9659EBA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8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5645-A67F-4EA3-A86C-2E05063BF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5748EE-FFD6-40F9-91BF-49B3246C1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BB03A-7FC2-4944-9A3F-88531610A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D9709-D277-4E04-80BD-72478DD7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9CE0-0632-4F03-81C7-35690D53A92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546B5-C65D-4B43-A14F-096B96A2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4BC73-E1F4-4613-935A-E6785F4B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A4CC-186F-4523-83C2-CD9659EBA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0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10DE06-8C62-4E5E-8380-C54BC756F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4BEAA-43C7-4340-8CE2-664E307AC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58538-C9C0-4C9E-A2F4-71266D200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99CE0-0632-4F03-81C7-35690D53A92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FD39C-19AB-4AE8-B0A6-6BFB62210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01B8-44EE-49C3-A236-94B433C0E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BA4CC-186F-4523-83C2-CD9659EBA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2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he Reference's Peanuts and Bulk Operations enter the 2019 Sitecore  Hackathon | The Reference">
            <a:extLst>
              <a:ext uri="{FF2B5EF4-FFF2-40B4-BE49-F238E27FC236}">
                <a16:creationId xmlns:a16="http://schemas.microsoft.com/office/drawing/2014/main" id="{43FA2841-8214-4266-ADD0-3B259E523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598" y="234367"/>
            <a:ext cx="4066562" cy="446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aneca Dev Extreme Go Horse Process - B-black">
            <a:extLst>
              <a:ext uri="{FF2B5EF4-FFF2-40B4-BE49-F238E27FC236}">
                <a16:creationId xmlns:a16="http://schemas.microsoft.com/office/drawing/2014/main" id="{24EFEC6F-3224-474F-A424-D81AA2185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408" y="5529408"/>
            <a:ext cx="1328591" cy="132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5008AD-8D18-4F91-AA9E-08C39E046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675" y="2992584"/>
            <a:ext cx="9144000" cy="2387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cade Rounded" panose="00000400000000000000" pitchFamily="1" charset="0"/>
              </a:rPr>
              <a:t>Sitecore Hackathon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2093B-05BE-41BE-8F0F-8E164D0D4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675" y="5472259"/>
            <a:ext cx="9144000" cy="82105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cade Rounded" panose="00000400000000000000" pitchFamily="1" charset="0"/>
              </a:rPr>
              <a:t>Team: </a:t>
            </a:r>
            <a:r>
              <a:rPr lang="en-US" sz="1800" dirty="0">
                <a:solidFill>
                  <a:srgbClr val="FF0000"/>
                </a:solidFill>
                <a:latin typeface="Arcade Rounded" panose="00000400000000000000" pitchFamily="1" charset="0"/>
              </a:rPr>
              <a:t>Lame Horse</a:t>
            </a:r>
          </a:p>
          <a:p>
            <a:r>
              <a:rPr lang="en-US" sz="1800" dirty="0">
                <a:latin typeface="Arcade Rounded" panose="00000400000000000000" pitchFamily="1" charset="0"/>
              </a:rPr>
              <a:t> Category: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Arcade Rounded" panose="00000400000000000000" pitchFamily="1" charset="0"/>
              </a:rPr>
              <a:t>Best use of SPE</a:t>
            </a:r>
            <a:endParaRPr lang="en-US" sz="1800" dirty="0">
              <a:solidFill>
                <a:srgbClr val="FF0000"/>
              </a:solidFill>
              <a:latin typeface="Arcade Rounded" panose="00000400000000000000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74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neca Dev Extreme Go Horse Process - B-black">
            <a:extLst>
              <a:ext uri="{FF2B5EF4-FFF2-40B4-BE49-F238E27FC236}">
                <a16:creationId xmlns:a16="http://schemas.microsoft.com/office/drawing/2014/main" id="{24EFEC6F-3224-474F-A424-D81AA2185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408" y="5529408"/>
            <a:ext cx="1328591" cy="132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5008AD-8D18-4F91-AA9E-08C39E046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00" y="2290614"/>
            <a:ext cx="9144000" cy="135746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cade Rounded" panose="00000400000000000000" pitchFamily="1" charset="0"/>
              </a:rPr>
              <a:t>Usage:</a:t>
            </a:r>
            <a:br>
              <a:rPr lang="en-US" sz="2800" dirty="0">
                <a:latin typeface="Arcade Rounded" panose="00000400000000000000" pitchFamily="1" charset="0"/>
              </a:rPr>
            </a:br>
            <a:br>
              <a:rPr lang="en-US" sz="2800" dirty="0">
                <a:latin typeface="Arcade Rounded" panose="00000400000000000000" pitchFamily="1" charset="0"/>
              </a:rPr>
            </a:br>
            <a:r>
              <a:rPr lang="en-US" sz="2800" dirty="0">
                <a:latin typeface="Arcade Rounded" panose="00000400000000000000" pitchFamily="1" charset="0"/>
              </a:rPr>
              <a:t>processing scripts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2093B-05BE-41BE-8F0F-8E164D0D4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562" y="6405710"/>
            <a:ext cx="11572875" cy="366566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cade Rounded" panose="00000400000000000000" pitchFamily="1" charset="0"/>
              </a:rPr>
              <a:t>Team: </a:t>
            </a:r>
            <a:r>
              <a:rPr lang="en-US" sz="1400" dirty="0">
                <a:solidFill>
                  <a:srgbClr val="FF0000"/>
                </a:solidFill>
                <a:latin typeface="Arcade Rounded" panose="00000400000000000000" pitchFamily="1" charset="0"/>
              </a:rPr>
              <a:t>Lame Horse - </a:t>
            </a:r>
            <a:r>
              <a:rPr lang="en-US" sz="1400" dirty="0">
                <a:latin typeface="Arcade Rounded" panose="00000400000000000000" pitchFamily="1" charset="0"/>
              </a:rPr>
              <a:t>Category: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cade Rounded" panose="00000400000000000000" pitchFamily="1" charset="0"/>
              </a:rPr>
              <a:t>Best use of SPE</a:t>
            </a:r>
            <a:endParaRPr lang="en-US" sz="1400" dirty="0">
              <a:solidFill>
                <a:srgbClr val="FF0000"/>
              </a:solidFill>
              <a:latin typeface="Arcade Rounded" panose="00000400000000000000" pitchFamily="1" charset="0"/>
            </a:endParaRPr>
          </a:p>
        </p:txBody>
      </p:sp>
      <p:pic>
        <p:nvPicPr>
          <p:cNvPr id="6" name="Picture 6" descr="The Reference's Peanuts and Bulk Operations enter the 2019 Sitecore  Hackathon | The Reference">
            <a:extLst>
              <a:ext uri="{FF2B5EF4-FFF2-40B4-BE49-F238E27FC236}">
                <a16:creationId xmlns:a16="http://schemas.microsoft.com/office/drawing/2014/main" id="{BB99CED7-D25B-42B7-92A8-F72F0EE21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817444"/>
            <a:ext cx="890733" cy="97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062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neca Dev Extreme Go Horse Process - B-black">
            <a:extLst>
              <a:ext uri="{FF2B5EF4-FFF2-40B4-BE49-F238E27FC236}">
                <a16:creationId xmlns:a16="http://schemas.microsoft.com/office/drawing/2014/main" id="{24EFEC6F-3224-474F-A424-D81AA2185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408" y="5529408"/>
            <a:ext cx="1328591" cy="132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5008AD-8D18-4F91-AA9E-08C39E046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225" y="1976289"/>
            <a:ext cx="9144000" cy="135746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cade Rounded" panose="00000400000000000000" pitchFamily="1" charset="0"/>
              </a:rPr>
              <a:t>Publish items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2093B-05BE-41BE-8F0F-8E164D0D4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562" y="6405710"/>
            <a:ext cx="11572875" cy="366566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cade Rounded" panose="00000400000000000000" pitchFamily="1" charset="0"/>
              </a:rPr>
              <a:t>Team: </a:t>
            </a:r>
            <a:r>
              <a:rPr lang="en-US" sz="1400" dirty="0">
                <a:solidFill>
                  <a:srgbClr val="FF0000"/>
                </a:solidFill>
                <a:latin typeface="Arcade Rounded" panose="00000400000000000000" pitchFamily="1" charset="0"/>
              </a:rPr>
              <a:t>Lame Horse - </a:t>
            </a:r>
            <a:r>
              <a:rPr lang="en-US" sz="1400" dirty="0">
                <a:latin typeface="Arcade Rounded" panose="00000400000000000000" pitchFamily="1" charset="0"/>
              </a:rPr>
              <a:t>Category: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cade Rounded" panose="00000400000000000000" pitchFamily="1" charset="0"/>
              </a:rPr>
              <a:t>Best use of SPE</a:t>
            </a:r>
            <a:endParaRPr lang="en-US" sz="1400" dirty="0">
              <a:solidFill>
                <a:srgbClr val="FF0000"/>
              </a:solidFill>
              <a:latin typeface="Arcade Rounded" panose="00000400000000000000" pitchFamily="1" charset="0"/>
            </a:endParaRPr>
          </a:p>
        </p:txBody>
      </p:sp>
      <p:pic>
        <p:nvPicPr>
          <p:cNvPr id="6" name="Picture 6" descr="The Reference's Peanuts and Bulk Operations enter the 2019 Sitecore  Hackathon | The Reference">
            <a:extLst>
              <a:ext uri="{FF2B5EF4-FFF2-40B4-BE49-F238E27FC236}">
                <a16:creationId xmlns:a16="http://schemas.microsoft.com/office/drawing/2014/main" id="{BB99CED7-D25B-42B7-92A8-F72F0EE21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817444"/>
            <a:ext cx="890733" cy="97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99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neca Dev Extreme Go Horse Process - B-black">
            <a:extLst>
              <a:ext uri="{FF2B5EF4-FFF2-40B4-BE49-F238E27FC236}">
                <a16:creationId xmlns:a16="http://schemas.microsoft.com/office/drawing/2014/main" id="{24EFEC6F-3224-474F-A424-D81AA2185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408" y="5529408"/>
            <a:ext cx="1328591" cy="132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5008AD-8D18-4F91-AA9E-08C39E046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225" y="2157264"/>
            <a:ext cx="9144000" cy="135746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cade Rounded" panose="00000400000000000000" pitchFamily="1" charset="0"/>
              </a:rPr>
              <a:t>Replace string in fields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2093B-05BE-41BE-8F0F-8E164D0D4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562" y="6405710"/>
            <a:ext cx="11572875" cy="366566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cade Rounded" panose="00000400000000000000" pitchFamily="1" charset="0"/>
              </a:rPr>
              <a:t>Team: </a:t>
            </a:r>
            <a:r>
              <a:rPr lang="en-US" sz="1400" dirty="0">
                <a:solidFill>
                  <a:srgbClr val="FF0000"/>
                </a:solidFill>
                <a:latin typeface="Arcade Rounded" panose="00000400000000000000" pitchFamily="1" charset="0"/>
              </a:rPr>
              <a:t>Lame Horse - </a:t>
            </a:r>
            <a:r>
              <a:rPr lang="en-US" sz="1400" dirty="0">
                <a:latin typeface="Arcade Rounded" panose="00000400000000000000" pitchFamily="1" charset="0"/>
              </a:rPr>
              <a:t>Category: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cade Rounded" panose="00000400000000000000" pitchFamily="1" charset="0"/>
              </a:rPr>
              <a:t>Best use of SPE</a:t>
            </a:r>
            <a:endParaRPr lang="en-US" sz="1400" dirty="0">
              <a:solidFill>
                <a:srgbClr val="FF0000"/>
              </a:solidFill>
              <a:latin typeface="Arcade Rounded" panose="00000400000000000000" pitchFamily="1" charset="0"/>
            </a:endParaRPr>
          </a:p>
        </p:txBody>
      </p:sp>
      <p:pic>
        <p:nvPicPr>
          <p:cNvPr id="6" name="Picture 6" descr="The Reference's Peanuts and Bulk Operations enter the 2019 Sitecore  Hackathon | The Reference">
            <a:extLst>
              <a:ext uri="{FF2B5EF4-FFF2-40B4-BE49-F238E27FC236}">
                <a16:creationId xmlns:a16="http://schemas.microsoft.com/office/drawing/2014/main" id="{BB99CED7-D25B-42B7-92A8-F72F0EE21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817444"/>
            <a:ext cx="890733" cy="97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465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neca Dev Extreme Go Horse Process - B-black">
            <a:extLst>
              <a:ext uri="{FF2B5EF4-FFF2-40B4-BE49-F238E27FC236}">
                <a16:creationId xmlns:a16="http://schemas.microsoft.com/office/drawing/2014/main" id="{24EFEC6F-3224-474F-A424-D81AA2185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408" y="5529408"/>
            <a:ext cx="1328591" cy="132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5008AD-8D18-4F91-AA9E-08C39E046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225" y="1976289"/>
            <a:ext cx="9144000" cy="135746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cade Rounded" panose="00000400000000000000" pitchFamily="1" charset="0"/>
              </a:rPr>
              <a:t>Download package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2093B-05BE-41BE-8F0F-8E164D0D4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562" y="6405710"/>
            <a:ext cx="11572875" cy="366566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cade Rounded" panose="00000400000000000000" pitchFamily="1" charset="0"/>
              </a:rPr>
              <a:t>Team: </a:t>
            </a:r>
            <a:r>
              <a:rPr lang="en-US" sz="1400" dirty="0">
                <a:solidFill>
                  <a:srgbClr val="FF0000"/>
                </a:solidFill>
                <a:latin typeface="Arcade Rounded" panose="00000400000000000000" pitchFamily="1" charset="0"/>
              </a:rPr>
              <a:t>Lame Horse - </a:t>
            </a:r>
            <a:r>
              <a:rPr lang="en-US" sz="1400" dirty="0">
                <a:latin typeface="Arcade Rounded" panose="00000400000000000000" pitchFamily="1" charset="0"/>
              </a:rPr>
              <a:t>Category: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cade Rounded" panose="00000400000000000000" pitchFamily="1" charset="0"/>
              </a:rPr>
              <a:t>Best use of SPE</a:t>
            </a:r>
            <a:endParaRPr lang="en-US" sz="1400" dirty="0">
              <a:solidFill>
                <a:srgbClr val="FF0000"/>
              </a:solidFill>
              <a:latin typeface="Arcade Rounded" panose="00000400000000000000" pitchFamily="1" charset="0"/>
            </a:endParaRPr>
          </a:p>
        </p:txBody>
      </p:sp>
      <p:pic>
        <p:nvPicPr>
          <p:cNvPr id="6" name="Picture 6" descr="The Reference's Peanuts and Bulk Operations enter the 2019 Sitecore  Hackathon | The Reference">
            <a:extLst>
              <a:ext uri="{FF2B5EF4-FFF2-40B4-BE49-F238E27FC236}">
                <a16:creationId xmlns:a16="http://schemas.microsoft.com/office/drawing/2014/main" id="{BB99CED7-D25B-42B7-92A8-F72F0EE21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817444"/>
            <a:ext cx="890733" cy="97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7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neca Dev Extreme Go Horse Process - B-black">
            <a:extLst>
              <a:ext uri="{FF2B5EF4-FFF2-40B4-BE49-F238E27FC236}">
                <a16:creationId xmlns:a16="http://schemas.microsoft.com/office/drawing/2014/main" id="{24EFEC6F-3224-474F-A424-D81AA2185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408" y="5529408"/>
            <a:ext cx="1328591" cy="132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5008AD-8D18-4F91-AA9E-08C39E046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225" y="1976289"/>
            <a:ext cx="9144000" cy="135746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cade Rounded" panose="00000400000000000000" pitchFamily="1" charset="0"/>
              </a:rPr>
              <a:t>Optimize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2093B-05BE-41BE-8F0F-8E164D0D4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562" y="6405710"/>
            <a:ext cx="11572875" cy="366566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cade Rounded" panose="00000400000000000000" pitchFamily="1" charset="0"/>
              </a:rPr>
              <a:t>Team: </a:t>
            </a:r>
            <a:r>
              <a:rPr lang="en-US" sz="1400" dirty="0">
                <a:solidFill>
                  <a:srgbClr val="FF0000"/>
                </a:solidFill>
                <a:latin typeface="Arcade Rounded" panose="00000400000000000000" pitchFamily="1" charset="0"/>
              </a:rPr>
              <a:t>Lame Horse - </a:t>
            </a:r>
            <a:r>
              <a:rPr lang="en-US" sz="1400" dirty="0">
                <a:latin typeface="Arcade Rounded" panose="00000400000000000000" pitchFamily="1" charset="0"/>
              </a:rPr>
              <a:t>Category: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cade Rounded" panose="00000400000000000000" pitchFamily="1" charset="0"/>
              </a:rPr>
              <a:t>Best use of SPE</a:t>
            </a:r>
            <a:endParaRPr lang="en-US" sz="1400" dirty="0">
              <a:solidFill>
                <a:srgbClr val="FF0000"/>
              </a:solidFill>
              <a:latin typeface="Arcade Rounded" panose="00000400000000000000" pitchFamily="1" charset="0"/>
            </a:endParaRPr>
          </a:p>
        </p:txBody>
      </p:sp>
      <p:pic>
        <p:nvPicPr>
          <p:cNvPr id="6" name="Picture 6" descr="The Reference's Peanuts and Bulk Operations enter the 2019 Sitecore  Hackathon | The Reference">
            <a:extLst>
              <a:ext uri="{FF2B5EF4-FFF2-40B4-BE49-F238E27FC236}">
                <a16:creationId xmlns:a16="http://schemas.microsoft.com/office/drawing/2014/main" id="{BB99CED7-D25B-42B7-92A8-F72F0EE21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817444"/>
            <a:ext cx="890733" cy="97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281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neca Dev Extreme Go Horse Process - B-black">
            <a:extLst>
              <a:ext uri="{FF2B5EF4-FFF2-40B4-BE49-F238E27FC236}">
                <a16:creationId xmlns:a16="http://schemas.microsoft.com/office/drawing/2014/main" id="{24EFEC6F-3224-474F-A424-D81AA2185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408" y="5529408"/>
            <a:ext cx="1328591" cy="132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5008AD-8D18-4F91-AA9E-08C39E046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225" y="1976289"/>
            <a:ext cx="9144000" cy="135746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cade Rounded" panose="00000400000000000000" pitchFamily="1" charset="0"/>
              </a:rPr>
              <a:t>Translate items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2093B-05BE-41BE-8F0F-8E164D0D4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562" y="6405710"/>
            <a:ext cx="11572875" cy="366566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cade Rounded" panose="00000400000000000000" pitchFamily="1" charset="0"/>
              </a:rPr>
              <a:t>Team: </a:t>
            </a:r>
            <a:r>
              <a:rPr lang="en-US" sz="1400" dirty="0">
                <a:solidFill>
                  <a:srgbClr val="FF0000"/>
                </a:solidFill>
                <a:latin typeface="Arcade Rounded" panose="00000400000000000000" pitchFamily="1" charset="0"/>
              </a:rPr>
              <a:t>Lame Horse - </a:t>
            </a:r>
            <a:r>
              <a:rPr lang="en-US" sz="1400" dirty="0">
                <a:latin typeface="Arcade Rounded" panose="00000400000000000000" pitchFamily="1" charset="0"/>
              </a:rPr>
              <a:t>Category: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cade Rounded" panose="00000400000000000000" pitchFamily="1" charset="0"/>
              </a:rPr>
              <a:t>Best use of SPE</a:t>
            </a:r>
            <a:endParaRPr lang="en-US" sz="1400" dirty="0">
              <a:solidFill>
                <a:srgbClr val="FF0000"/>
              </a:solidFill>
              <a:latin typeface="Arcade Rounded" panose="00000400000000000000" pitchFamily="1" charset="0"/>
            </a:endParaRPr>
          </a:p>
        </p:txBody>
      </p:sp>
      <p:pic>
        <p:nvPicPr>
          <p:cNvPr id="6" name="Picture 6" descr="The Reference's Peanuts and Bulk Operations enter the 2019 Sitecore  Hackathon | The Reference">
            <a:extLst>
              <a:ext uri="{FF2B5EF4-FFF2-40B4-BE49-F238E27FC236}">
                <a16:creationId xmlns:a16="http://schemas.microsoft.com/office/drawing/2014/main" id="{BB99CED7-D25B-42B7-92A8-F72F0EE21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817444"/>
            <a:ext cx="890733" cy="97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04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neca Dev Extreme Go Horse Process - B-black">
            <a:extLst>
              <a:ext uri="{FF2B5EF4-FFF2-40B4-BE49-F238E27FC236}">
                <a16:creationId xmlns:a16="http://schemas.microsoft.com/office/drawing/2014/main" id="{24EFEC6F-3224-474F-A424-D81AA2185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408" y="5529408"/>
            <a:ext cx="1328591" cy="132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5008AD-8D18-4F91-AA9E-08C39E046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481114"/>
            <a:ext cx="9144000" cy="135746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cade Rounded" panose="00000400000000000000" pitchFamily="1" charset="0"/>
              </a:rPr>
              <a:t>Remove versions for</a:t>
            </a:r>
            <a:br>
              <a:rPr lang="en-US" sz="2800" dirty="0">
                <a:latin typeface="Arcade Rounded" panose="00000400000000000000" pitchFamily="1" charset="0"/>
              </a:rPr>
            </a:br>
            <a:br>
              <a:rPr lang="en-US" sz="2800" dirty="0">
                <a:latin typeface="Arcade Rounded" panose="00000400000000000000" pitchFamily="1" charset="0"/>
              </a:rPr>
            </a:br>
            <a:r>
              <a:rPr lang="en-US" sz="2800" dirty="0">
                <a:latin typeface="Arcade Rounded" panose="00000400000000000000" pitchFamily="1" charset="0"/>
              </a:rPr>
              <a:t>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2093B-05BE-41BE-8F0F-8E164D0D4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562" y="6405710"/>
            <a:ext cx="11572875" cy="366566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cade Rounded" panose="00000400000000000000" pitchFamily="1" charset="0"/>
              </a:rPr>
              <a:t>Team: </a:t>
            </a:r>
            <a:r>
              <a:rPr lang="en-US" sz="1400" dirty="0">
                <a:solidFill>
                  <a:srgbClr val="FF0000"/>
                </a:solidFill>
                <a:latin typeface="Arcade Rounded" panose="00000400000000000000" pitchFamily="1" charset="0"/>
              </a:rPr>
              <a:t>Lame Horse - </a:t>
            </a:r>
            <a:r>
              <a:rPr lang="en-US" sz="1400" dirty="0">
                <a:latin typeface="Arcade Rounded" panose="00000400000000000000" pitchFamily="1" charset="0"/>
              </a:rPr>
              <a:t>Category: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cade Rounded" panose="00000400000000000000" pitchFamily="1" charset="0"/>
              </a:rPr>
              <a:t>Best use of SPE</a:t>
            </a:r>
            <a:endParaRPr lang="en-US" sz="1400" dirty="0">
              <a:solidFill>
                <a:srgbClr val="FF0000"/>
              </a:solidFill>
              <a:latin typeface="Arcade Rounded" panose="00000400000000000000" pitchFamily="1" charset="0"/>
            </a:endParaRPr>
          </a:p>
        </p:txBody>
      </p:sp>
      <p:pic>
        <p:nvPicPr>
          <p:cNvPr id="6" name="Picture 6" descr="The Reference's Peanuts and Bulk Operations enter the 2019 Sitecore  Hackathon | The Reference">
            <a:extLst>
              <a:ext uri="{FF2B5EF4-FFF2-40B4-BE49-F238E27FC236}">
                <a16:creationId xmlns:a16="http://schemas.microsoft.com/office/drawing/2014/main" id="{BB99CED7-D25B-42B7-92A8-F72F0EE21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817444"/>
            <a:ext cx="890733" cy="97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68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neca Dev Extreme Go Horse Process - B-black">
            <a:extLst>
              <a:ext uri="{FF2B5EF4-FFF2-40B4-BE49-F238E27FC236}">
                <a16:creationId xmlns:a16="http://schemas.microsoft.com/office/drawing/2014/main" id="{24EFEC6F-3224-474F-A424-D81AA2185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408" y="5529408"/>
            <a:ext cx="1328591" cy="132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5008AD-8D18-4F91-AA9E-08C39E046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5" y="2071539"/>
            <a:ext cx="9144000" cy="121920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cade Rounded" panose="00000400000000000000" pitchFamily="1" charset="0"/>
              </a:rPr>
              <a:t>Module Purpose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2093B-05BE-41BE-8F0F-8E164D0D4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562" y="6405710"/>
            <a:ext cx="11572875" cy="366566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cade Rounded" panose="00000400000000000000" pitchFamily="1" charset="0"/>
              </a:rPr>
              <a:t>Team: </a:t>
            </a:r>
            <a:r>
              <a:rPr lang="en-US" sz="1400" dirty="0">
                <a:solidFill>
                  <a:srgbClr val="FF0000"/>
                </a:solidFill>
                <a:latin typeface="Arcade Rounded" panose="00000400000000000000" pitchFamily="1" charset="0"/>
              </a:rPr>
              <a:t>Lame Horse - </a:t>
            </a:r>
            <a:r>
              <a:rPr lang="en-US" sz="1400" dirty="0">
                <a:latin typeface="Arcade Rounded" panose="00000400000000000000" pitchFamily="1" charset="0"/>
              </a:rPr>
              <a:t>Category: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cade Rounded" panose="00000400000000000000" pitchFamily="1" charset="0"/>
              </a:rPr>
              <a:t>Best use of SPE</a:t>
            </a:r>
            <a:endParaRPr lang="en-US" sz="1400" dirty="0">
              <a:solidFill>
                <a:srgbClr val="FF0000"/>
              </a:solidFill>
              <a:latin typeface="Arcade Rounded" panose="00000400000000000000" pitchFamily="1" charset="0"/>
            </a:endParaRPr>
          </a:p>
        </p:txBody>
      </p:sp>
      <p:pic>
        <p:nvPicPr>
          <p:cNvPr id="6" name="Picture 6" descr="The Reference's Peanuts and Bulk Operations enter the 2019 Sitecore  Hackathon | The Reference">
            <a:extLst>
              <a:ext uri="{FF2B5EF4-FFF2-40B4-BE49-F238E27FC236}">
                <a16:creationId xmlns:a16="http://schemas.microsoft.com/office/drawing/2014/main" id="{BB99CED7-D25B-42B7-92A8-F72F0EE21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817444"/>
            <a:ext cx="890733" cy="97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07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neca Dev Extreme Go Horse Process - B-black">
            <a:extLst>
              <a:ext uri="{FF2B5EF4-FFF2-40B4-BE49-F238E27FC236}">
                <a16:creationId xmlns:a16="http://schemas.microsoft.com/office/drawing/2014/main" id="{24EFEC6F-3224-474F-A424-D81AA2185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408" y="5529408"/>
            <a:ext cx="1328591" cy="132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A42093B-05BE-41BE-8F0F-8E164D0D4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562" y="6405710"/>
            <a:ext cx="11572875" cy="366566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cade Rounded" panose="00000400000000000000" pitchFamily="1" charset="0"/>
              </a:rPr>
              <a:t>Team: </a:t>
            </a:r>
            <a:r>
              <a:rPr lang="en-US" sz="1400" dirty="0">
                <a:solidFill>
                  <a:srgbClr val="FF0000"/>
                </a:solidFill>
                <a:latin typeface="Arcade Rounded" panose="00000400000000000000" pitchFamily="1" charset="0"/>
              </a:rPr>
              <a:t>Lame Horse - </a:t>
            </a:r>
            <a:r>
              <a:rPr lang="en-US" sz="1400" dirty="0">
                <a:latin typeface="Arcade Rounded" panose="00000400000000000000" pitchFamily="1" charset="0"/>
              </a:rPr>
              <a:t>Category: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cade Rounded" panose="00000400000000000000" pitchFamily="1" charset="0"/>
              </a:rPr>
              <a:t>Best use of SPE</a:t>
            </a:r>
            <a:endParaRPr lang="en-US" sz="1400" dirty="0">
              <a:solidFill>
                <a:srgbClr val="FF0000"/>
              </a:solidFill>
              <a:latin typeface="Arcade Rounded" panose="00000400000000000000" pitchFamily="1" charset="0"/>
            </a:endParaRPr>
          </a:p>
        </p:txBody>
      </p:sp>
      <p:pic>
        <p:nvPicPr>
          <p:cNvPr id="6" name="Picture 6" descr="The Reference's Peanuts and Bulk Operations enter the 2019 Sitecore  Hackathon | The Reference">
            <a:extLst>
              <a:ext uri="{FF2B5EF4-FFF2-40B4-BE49-F238E27FC236}">
                <a16:creationId xmlns:a16="http://schemas.microsoft.com/office/drawing/2014/main" id="{BB99CED7-D25B-42B7-92A8-F72F0EE21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817444"/>
            <a:ext cx="890733" cy="97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41F1B8-E8E8-49F1-BB46-EAC09DBF9252}"/>
              </a:ext>
            </a:extLst>
          </p:cNvPr>
          <p:cNvSpPr txBox="1"/>
          <p:nvPr/>
        </p:nvSpPr>
        <p:spPr>
          <a:xfrm>
            <a:off x="666750" y="497992"/>
            <a:ext cx="104394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i="1" dirty="0"/>
              <a:t>Extends the SPE Reporting List View window, allowing Content Authors and Marketers to process the results in multiple ways.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0E2AE7-28DB-480F-9A00-B4189B8E7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283" y="2018372"/>
            <a:ext cx="9763125" cy="313372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A576D32-C9E0-4AC2-A6DA-7A154E8B5866}"/>
              </a:ext>
            </a:extLst>
          </p:cNvPr>
          <p:cNvGrpSpPr/>
          <p:nvPr/>
        </p:nvGrpSpPr>
        <p:grpSpPr>
          <a:xfrm>
            <a:off x="988436" y="1908371"/>
            <a:ext cx="9986817" cy="3353726"/>
            <a:chOff x="893041" y="1857985"/>
            <a:chExt cx="9986817" cy="335372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5C7B41-DD15-4569-82E8-DD41A54DC1CA}"/>
                </a:ext>
              </a:extLst>
            </p:cNvPr>
            <p:cNvSpPr/>
            <p:nvPr/>
          </p:nvSpPr>
          <p:spPr>
            <a:xfrm>
              <a:off x="893041" y="1857985"/>
              <a:ext cx="9986817" cy="33537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472982E-CBC8-40F4-A5DA-A8162C3A5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4300" y="2427946"/>
              <a:ext cx="3638550" cy="231457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28F4EB-1D14-4A6A-AA07-11C42F9BAF97}"/>
                </a:ext>
              </a:extLst>
            </p:cNvPr>
            <p:cNvSpPr/>
            <p:nvPr/>
          </p:nvSpPr>
          <p:spPr>
            <a:xfrm>
              <a:off x="3924300" y="2427946"/>
              <a:ext cx="3638550" cy="23145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749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neca Dev Extreme Go Horse Process - B-black">
            <a:extLst>
              <a:ext uri="{FF2B5EF4-FFF2-40B4-BE49-F238E27FC236}">
                <a16:creationId xmlns:a16="http://schemas.microsoft.com/office/drawing/2014/main" id="{24EFEC6F-3224-474F-A424-D81AA2185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408" y="5529408"/>
            <a:ext cx="1328591" cy="132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A42093B-05BE-41BE-8F0F-8E164D0D4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562" y="6405710"/>
            <a:ext cx="11572875" cy="366566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cade Rounded" panose="00000400000000000000" pitchFamily="1" charset="0"/>
              </a:rPr>
              <a:t>Team: </a:t>
            </a:r>
            <a:r>
              <a:rPr lang="en-US" sz="1400" dirty="0">
                <a:solidFill>
                  <a:srgbClr val="FF0000"/>
                </a:solidFill>
                <a:latin typeface="Arcade Rounded" panose="00000400000000000000" pitchFamily="1" charset="0"/>
              </a:rPr>
              <a:t>Lame Horse - </a:t>
            </a:r>
            <a:r>
              <a:rPr lang="en-US" sz="1400" dirty="0">
                <a:latin typeface="Arcade Rounded" panose="00000400000000000000" pitchFamily="1" charset="0"/>
              </a:rPr>
              <a:t>Category: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cade Rounded" panose="00000400000000000000" pitchFamily="1" charset="0"/>
              </a:rPr>
              <a:t>Best use of SPE</a:t>
            </a:r>
            <a:endParaRPr lang="en-US" sz="1400" dirty="0">
              <a:solidFill>
                <a:srgbClr val="FF0000"/>
              </a:solidFill>
              <a:latin typeface="Arcade Rounded" panose="00000400000000000000" pitchFamily="1" charset="0"/>
            </a:endParaRPr>
          </a:p>
        </p:txBody>
      </p:sp>
      <p:pic>
        <p:nvPicPr>
          <p:cNvPr id="6" name="Picture 6" descr="The Reference's Peanuts and Bulk Operations enter the 2019 Sitecore  Hackathon | The Reference">
            <a:extLst>
              <a:ext uri="{FF2B5EF4-FFF2-40B4-BE49-F238E27FC236}">
                <a16:creationId xmlns:a16="http://schemas.microsoft.com/office/drawing/2014/main" id="{BB99CED7-D25B-42B7-92A8-F72F0EE21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817444"/>
            <a:ext cx="890733" cy="97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41F1B8-E8E8-49F1-BB46-EAC09DBF9252}"/>
              </a:ext>
            </a:extLst>
          </p:cNvPr>
          <p:cNvSpPr txBox="1"/>
          <p:nvPr/>
        </p:nvSpPr>
        <p:spPr>
          <a:xfrm>
            <a:off x="666750" y="497992"/>
            <a:ext cx="10439400" cy="1493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i="1" dirty="0"/>
              <a:t>The module comes with a good number of useful processing scripts for various needs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64069B-7E25-485B-839B-A06D61412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707" y="2332554"/>
            <a:ext cx="4343402" cy="319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neca Dev Extreme Go Horse Process - B-black">
            <a:extLst>
              <a:ext uri="{FF2B5EF4-FFF2-40B4-BE49-F238E27FC236}">
                <a16:creationId xmlns:a16="http://schemas.microsoft.com/office/drawing/2014/main" id="{24EFEC6F-3224-474F-A424-D81AA2185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408" y="5529408"/>
            <a:ext cx="1328591" cy="132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5008AD-8D18-4F91-AA9E-08C39E046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5" y="2071539"/>
            <a:ext cx="9144000" cy="121920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cade Rounded" panose="00000400000000000000" pitchFamily="1" charset="0"/>
              </a:rPr>
              <a:t>Installation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2093B-05BE-41BE-8F0F-8E164D0D4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562" y="6405710"/>
            <a:ext cx="11572875" cy="366566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cade Rounded" panose="00000400000000000000" pitchFamily="1" charset="0"/>
              </a:rPr>
              <a:t>Team: </a:t>
            </a:r>
            <a:r>
              <a:rPr lang="en-US" sz="1400" dirty="0">
                <a:solidFill>
                  <a:srgbClr val="FF0000"/>
                </a:solidFill>
                <a:latin typeface="Arcade Rounded" panose="00000400000000000000" pitchFamily="1" charset="0"/>
              </a:rPr>
              <a:t>Lame Horse - </a:t>
            </a:r>
            <a:r>
              <a:rPr lang="en-US" sz="1400" dirty="0">
                <a:latin typeface="Arcade Rounded" panose="00000400000000000000" pitchFamily="1" charset="0"/>
              </a:rPr>
              <a:t>Category: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cade Rounded" panose="00000400000000000000" pitchFamily="1" charset="0"/>
              </a:rPr>
              <a:t>Best use of SPE</a:t>
            </a:r>
            <a:endParaRPr lang="en-US" sz="1400" dirty="0">
              <a:solidFill>
                <a:srgbClr val="FF0000"/>
              </a:solidFill>
              <a:latin typeface="Arcade Rounded" panose="00000400000000000000" pitchFamily="1" charset="0"/>
            </a:endParaRPr>
          </a:p>
        </p:txBody>
      </p:sp>
      <p:pic>
        <p:nvPicPr>
          <p:cNvPr id="6" name="Picture 6" descr="The Reference's Peanuts and Bulk Operations enter the 2019 Sitecore  Hackathon | The Reference">
            <a:extLst>
              <a:ext uri="{FF2B5EF4-FFF2-40B4-BE49-F238E27FC236}">
                <a16:creationId xmlns:a16="http://schemas.microsoft.com/office/drawing/2014/main" id="{BB99CED7-D25B-42B7-92A8-F72F0EE21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817444"/>
            <a:ext cx="890733" cy="97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58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neca Dev Extreme Go Horse Process - B-black">
            <a:extLst>
              <a:ext uri="{FF2B5EF4-FFF2-40B4-BE49-F238E27FC236}">
                <a16:creationId xmlns:a16="http://schemas.microsoft.com/office/drawing/2014/main" id="{24EFEC6F-3224-474F-A424-D81AA2185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408" y="5529408"/>
            <a:ext cx="1328591" cy="132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A42093B-05BE-41BE-8F0F-8E164D0D4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562" y="6405710"/>
            <a:ext cx="11572875" cy="366566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cade Rounded" panose="00000400000000000000" pitchFamily="1" charset="0"/>
              </a:rPr>
              <a:t>Team: </a:t>
            </a:r>
            <a:r>
              <a:rPr lang="en-US" sz="1400" dirty="0">
                <a:solidFill>
                  <a:srgbClr val="FF0000"/>
                </a:solidFill>
                <a:latin typeface="Arcade Rounded" panose="00000400000000000000" pitchFamily="1" charset="0"/>
              </a:rPr>
              <a:t>Lame Horse - </a:t>
            </a:r>
            <a:r>
              <a:rPr lang="en-US" sz="1400" dirty="0">
                <a:latin typeface="Arcade Rounded" panose="00000400000000000000" pitchFamily="1" charset="0"/>
              </a:rPr>
              <a:t>Category: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cade Rounded" panose="00000400000000000000" pitchFamily="1" charset="0"/>
              </a:rPr>
              <a:t>Best use of SPE</a:t>
            </a:r>
            <a:endParaRPr lang="en-US" sz="1400" dirty="0">
              <a:solidFill>
                <a:srgbClr val="FF0000"/>
              </a:solidFill>
              <a:latin typeface="Arcade Rounded" panose="00000400000000000000" pitchFamily="1" charset="0"/>
            </a:endParaRPr>
          </a:p>
        </p:txBody>
      </p:sp>
      <p:pic>
        <p:nvPicPr>
          <p:cNvPr id="6" name="Picture 6" descr="The Reference's Peanuts and Bulk Operations enter the 2019 Sitecore  Hackathon | The Reference">
            <a:extLst>
              <a:ext uri="{FF2B5EF4-FFF2-40B4-BE49-F238E27FC236}">
                <a16:creationId xmlns:a16="http://schemas.microsoft.com/office/drawing/2014/main" id="{BB99CED7-D25B-42B7-92A8-F72F0EE21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817444"/>
            <a:ext cx="890733" cy="97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41F1B8-E8E8-49F1-BB46-EAC09DBF9252}"/>
              </a:ext>
            </a:extLst>
          </p:cNvPr>
          <p:cNvSpPr txBox="1"/>
          <p:nvPr/>
        </p:nvSpPr>
        <p:spPr>
          <a:xfrm>
            <a:off x="957408" y="640867"/>
            <a:ext cx="10439400" cy="372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Requirements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Sitecore 10.1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Sitecore </a:t>
            </a:r>
            <a:r>
              <a:rPr lang="en-US" sz="2400" dirty="0" err="1"/>
              <a:t>Powershell</a:t>
            </a:r>
            <a:r>
              <a:rPr lang="en-US" sz="2400" dirty="0"/>
              <a:t> Extensions 6.2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3200" b="1" dirty="0"/>
              <a:t>Installation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Install package LameHorse.Horseshoes-1.0.zip using Sitecore Installation Wizard</a:t>
            </a:r>
          </a:p>
        </p:txBody>
      </p:sp>
    </p:spTree>
    <p:extLst>
      <p:ext uri="{BB962C8B-B14F-4D97-AF65-F5344CB8AC3E}">
        <p14:creationId xmlns:p14="http://schemas.microsoft.com/office/powerpoint/2010/main" val="180331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neca Dev Extreme Go Horse Process - B-black">
            <a:extLst>
              <a:ext uri="{FF2B5EF4-FFF2-40B4-BE49-F238E27FC236}">
                <a16:creationId xmlns:a16="http://schemas.microsoft.com/office/drawing/2014/main" id="{24EFEC6F-3224-474F-A424-D81AA2185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408" y="5529408"/>
            <a:ext cx="1328591" cy="132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5008AD-8D18-4F91-AA9E-08C39E046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5" y="2071539"/>
            <a:ext cx="9144000" cy="121920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cade Rounded" panose="00000400000000000000" pitchFamily="1" charset="0"/>
              </a:rPr>
              <a:t>Configuration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2093B-05BE-41BE-8F0F-8E164D0D4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562" y="6405710"/>
            <a:ext cx="11572875" cy="366566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cade Rounded" panose="00000400000000000000" pitchFamily="1" charset="0"/>
              </a:rPr>
              <a:t>Team: </a:t>
            </a:r>
            <a:r>
              <a:rPr lang="en-US" sz="1400" dirty="0">
                <a:solidFill>
                  <a:srgbClr val="FF0000"/>
                </a:solidFill>
                <a:latin typeface="Arcade Rounded" panose="00000400000000000000" pitchFamily="1" charset="0"/>
              </a:rPr>
              <a:t>Lame Horse - </a:t>
            </a:r>
            <a:r>
              <a:rPr lang="en-US" sz="1400" dirty="0">
                <a:latin typeface="Arcade Rounded" panose="00000400000000000000" pitchFamily="1" charset="0"/>
              </a:rPr>
              <a:t>Category: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cade Rounded" panose="00000400000000000000" pitchFamily="1" charset="0"/>
              </a:rPr>
              <a:t>Best use of SPE</a:t>
            </a:r>
            <a:endParaRPr lang="en-US" sz="1400" dirty="0">
              <a:solidFill>
                <a:srgbClr val="FF0000"/>
              </a:solidFill>
              <a:latin typeface="Arcade Rounded" panose="00000400000000000000" pitchFamily="1" charset="0"/>
            </a:endParaRPr>
          </a:p>
        </p:txBody>
      </p:sp>
      <p:pic>
        <p:nvPicPr>
          <p:cNvPr id="6" name="Picture 6" descr="The Reference's Peanuts and Bulk Operations enter the 2019 Sitecore  Hackathon | The Reference">
            <a:extLst>
              <a:ext uri="{FF2B5EF4-FFF2-40B4-BE49-F238E27FC236}">
                <a16:creationId xmlns:a16="http://schemas.microsoft.com/office/drawing/2014/main" id="{BB99CED7-D25B-42B7-92A8-F72F0EE21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817444"/>
            <a:ext cx="890733" cy="97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716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neca Dev Extreme Go Horse Process - B-black">
            <a:extLst>
              <a:ext uri="{FF2B5EF4-FFF2-40B4-BE49-F238E27FC236}">
                <a16:creationId xmlns:a16="http://schemas.microsoft.com/office/drawing/2014/main" id="{24EFEC6F-3224-474F-A424-D81AA2185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408" y="5529408"/>
            <a:ext cx="1328591" cy="132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A42093B-05BE-41BE-8F0F-8E164D0D4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562" y="6405710"/>
            <a:ext cx="11572875" cy="366566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cade Rounded" panose="00000400000000000000" pitchFamily="1" charset="0"/>
              </a:rPr>
              <a:t>Team: </a:t>
            </a:r>
            <a:r>
              <a:rPr lang="en-US" sz="1400" dirty="0">
                <a:solidFill>
                  <a:srgbClr val="FF0000"/>
                </a:solidFill>
                <a:latin typeface="Arcade Rounded" panose="00000400000000000000" pitchFamily="1" charset="0"/>
              </a:rPr>
              <a:t>Lame Horse - </a:t>
            </a:r>
            <a:r>
              <a:rPr lang="en-US" sz="1400" dirty="0">
                <a:latin typeface="Arcade Rounded" panose="00000400000000000000" pitchFamily="1" charset="0"/>
              </a:rPr>
              <a:t>Category: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cade Rounded" panose="00000400000000000000" pitchFamily="1" charset="0"/>
              </a:rPr>
              <a:t>Best use of SPE</a:t>
            </a:r>
            <a:endParaRPr lang="en-US" sz="1400" dirty="0">
              <a:solidFill>
                <a:srgbClr val="FF0000"/>
              </a:solidFill>
              <a:latin typeface="Arcade Rounded" panose="00000400000000000000" pitchFamily="1" charset="0"/>
            </a:endParaRPr>
          </a:p>
        </p:txBody>
      </p:sp>
      <p:pic>
        <p:nvPicPr>
          <p:cNvPr id="6" name="Picture 6" descr="The Reference's Peanuts and Bulk Operations enter the 2019 Sitecore  Hackathon | The Reference">
            <a:extLst>
              <a:ext uri="{FF2B5EF4-FFF2-40B4-BE49-F238E27FC236}">
                <a16:creationId xmlns:a16="http://schemas.microsoft.com/office/drawing/2014/main" id="{BB99CED7-D25B-42B7-92A8-F72F0EE21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817444"/>
            <a:ext cx="890733" cy="97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41F1B8-E8E8-49F1-BB46-EAC09DBF9252}"/>
              </a:ext>
            </a:extLst>
          </p:cNvPr>
          <p:cNvSpPr txBox="1"/>
          <p:nvPr/>
        </p:nvSpPr>
        <p:spPr>
          <a:xfrm>
            <a:off x="957408" y="307492"/>
            <a:ext cx="10439400" cy="4342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Configuration (optional)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External integrations: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TinyPNG</a:t>
            </a:r>
            <a:r>
              <a:rPr lang="en-US" sz="2400" b="1" dirty="0"/>
              <a:t> </a:t>
            </a:r>
            <a:r>
              <a:rPr lang="en-US" sz="2400" dirty="0"/>
              <a:t>– Image optimization</a:t>
            </a:r>
            <a:br>
              <a:rPr lang="en-US" sz="2400" dirty="0"/>
            </a:br>
            <a:r>
              <a:rPr lang="en-US" sz="1600" dirty="0"/>
              <a:t>/</a:t>
            </a:r>
            <a:r>
              <a:rPr lang="en-US" sz="1600" dirty="0" err="1"/>
              <a:t>sitecore</a:t>
            </a:r>
            <a:r>
              <a:rPr lang="en-US" sz="1600" dirty="0"/>
              <a:t>/system/Modules/PowerShell/Script Library/Horseshoes/Reporting/Processing/</a:t>
            </a:r>
            <a:r>
              <a:rPr lang="en-US" sz="1600" dirty="0" err="1"/>
              <a:t>Tinify</a:t>
            </a:r>
            <a:r>
              <a:rPr lang="en-US" sz="1600" dirty="0"/>
              <a:t> Images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Cognitive Services </a:t>
            </a:r>
            <a:r>
              <a:rPr lang="en-US" sz="2400" dirty="0"/>
              <a:t>– Content translation</a:t>
            </a:r>
            <a:br>
              <a:rPr lang="en-US" sz="2400" dirty="0"/>
            </a:br>
            <a:r>
              <a:rPr lang="en-US" sz="1600" dirty="0"/>
              <a:t>/</a:t>
            </a:r>
            <a:r>
              <a:rPr lang="en-US" sz="1600" dirty="0" err="1"/>
              <a:t>sitecore</a:t>
            </a:r>
            <a:r>
              <a:rPr lang="en-US" sz="1600" dirty="0"/>
              <a:t>/system/Modules/PowerShell/Script Library/Horseshoes/Reporting/Processing/Translate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335B2-0CBF-46C8-8AE3-6D0A35E31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798" y="2725058"/>
            <a:ext cx="5829824" cy="700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82F6BA-0734-4A73-8906-BAE9C7FF7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798" y="4600938"/>
            <a:ext cx="7953432" cy="97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1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neca Dev Extreme Go Horse Process - B-black">
            <a:extLst>
              <a:ext uri="{FF2B5EF4-FFF2-40B4-BE49-F238E27FC236}">
                <a16:creationId xmlns:a16="http://schemas.microsoft.com/office/drawing/2014/main" id="{24EFEC6F-3224-474F-A424-D81AA2185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408" y="5529408"/>
            <a:ext cx="1328591" cy="132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5008AD-8D18-4F91-AA9E-08C39E046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650" y="2309664"/>
            <a:ext cx="9144000" cy="135746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cade Rounded" panose="00000400000000000000" pitchFamily="1" charset="0"/>
              </a:rPr>
              <a:t>Usage:</a:t>
            </a:r>
            <a:br>
              <a:rPr lang="en-US" sz="2800" dirty="0">
                <a:latin typeface="Arcade Rounded" panose="00000400000000000000" pitchFamily="1" charset="0"/>
              </a:rPr>
            </a:br>
            <a:br>
              <a:rPr lang="en-US" sz="2800" dirty="0">
                <a:latin typeface="Arcade Rounded" panose="00000400000000000000" pitchFamily="1" charset="0"/>
              </a:rPr>
            </a:br>
            <a:r>
              <a:rPr lang="en-US" sz="2800" dirty="0">
                <a:latin typeface="Arcade Rounded" panose="00000400000000000000" pitchFamily="1" charset="0"/>
              </a:rPr>
              <a:t>Reports as lists of items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2093B-05BE-41BE-8F0F-8E164D0D4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562" y="6405710"/>
            <a:ext cx="11572875" cy="366566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cade Rounded" panose="00000400000000000000" pitchFamily="1" charset="0"/>
              </a:rPr>
              <a:t>Team: </a:t>
            </a:r>
            <a:r>
              <a:rPr lang="en-US" sz="1400" dirty="0">
                <a:solidFill>
                  <a:srgbClr val="FF0000"/>
                </a:solidFill>
                <a:latin typeface="Arcade Rounded" panose="00000400000000000000" pitchFamily="1" charset="0"/>
              </a:rPr>
              <a:t>Lame Horse - </a:t>
            </a:r>
            <a:r>
              <a:rPr lang="en-US" sz="1400" dirty="0">
                <a:latin typeface="Arcade Rounded" panose="00000400000000000000" pitchFamily="1" charset="0"/>
              </a:rPr>
              <a:t>Category: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cade Rounded" panose="00000400000000000000" pitchFamily="1" charset="0"/>
              </a:rPr>
              <a:t>Best use of SPE</a:t>
            </a:r>
            <a:endParaRPr lang="en-US" sz="1400" dirty="0">
              <a:solidFill>
                <a:srgbClr val="FF0000"/>
              </a:solidFill>
              <a:latin typeface="Arcade Rounded" panose="00000400000000000000" pitchFamily="1" charset="0"/>
            </a:endParaRPr>
          </a:p>
        </p:txBody>
      </p:sp>
      <p:pic>
        <p:nvPicPr>
          <p:cNvPr id="6" name="Picture 6" descr="The Reference's Peanuts and Bulk Operations enter the 2019 Sitecore  Hackathon | The Reference">
            <a:extLst>
              <a:ext uri="{FF2B5EF4-FFF2-40B4-BE49-F238E27FC236}">
                <a16:creationId xmlns:a16="http://schemas.microsoft.com/office/drawing/2014/main" id="{BB99CED7-D25B-42B7-92A8-F72F0EE21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817444"/>
            <a:ext cx="890733" cy="97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85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329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Arcade Rounded</vt:lpstr>
      <vt:lpstr>Arial</vt:lpstr>
      <vt:lpstr>Calibri</vt:lpstr>
      <vt:lpstr>Calibri Light</vt:lpstr>
      <vt:lpstr>Office Theme</vt:lpstr>
      <vt:lpstr>Sitecore Hackathon 2021</vt:lpstr>
      <vt:lpstr>Module Purpose</vt:lpstr>
      <vt:lpstr>PowerPoint Presentation</vt:lpstr>
      <vt:lpstr>PowerPoint Presentation</vt:lpstr>
      <vt:lpstr>Installation</vt:lpstr>
      <vt:lpstr>PowerPoint Presentation</vt:lpstr>
      <vt:lpstr>Configuration</vt:lpstr>
      <vt:lpstr>PowerPoint Presentation</vt:lpstr>
      <vt:lpstr>Usage:  Reports as lists of items</vt:lpstr>
      <vt:lpstr>Usage:  processing scripts</vt:lpstr>
      <vt:lpstr>Publish items</vt:lpstr>
      <vt:lpstr>Replace string in fields</vt:lpstr>
      <vt:lpstr>Download package</vt:lpstr>
      <vt:lpstr>Optimize images</vt:lpstr>
      <vt:lpstr>Translate items</vt:lpstr>
      <vt:lpstr>Remove versions for 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Sitecore Hackathon 2021</dc:title>
  <dc:creator>Rodrigo Peplau</dc:creator>
  <cp:lastModifiedBy>Rodrigo Peplau</cp:lastModifiedBy>
  <cp:revision>14</cp:revision>
  <dcterms:created xsi:type="dcterms:W3CDTF">2021-03-06T18:49:50Z</dcterms:created>
  <dcterms:modified xsi:type="dcterms:W3CDTF">2021-03-06T20:18:34Z</dcterms:modified>
</cp:coreProperties>
</file>