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4" r:id="rId1"/>
  </p:sldMasterIdLst>
  <p:notesMasterIdLst>
    <p:notesMasterId r:id="rId11"/>
  </p:notesMasterIdLst>
  <p:handoutMasterIdLst>
    <p:handoutMasterId r:id="rId12"/>
  </p:handoutMasterIdLst>
  <p:sldIdLst>
    <p:sldId id="266" r:id="rId2"/>
    <p:sldId id="258" r:id="rId3"/>
    <p:sldId id="273" r:id="rId4"/>
    <p:sldId id="269" r:id="rId5"/>
    <p:sldId id="274" r:id="rId6"/>
    <p:sldId id="275" r:id="rId7"/>
    <p:sldId id="268" r:id="rId8"/>
    <p:sldId id="276" r:id="rId9"/>
    <p:sldId id="27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3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8" autoAdjust="0"/>
    <p:restoredTop sz="94505" autoAdjust="0"/>
  </p:normalViewPr>
  <p:slideViewPr>
    <p:cSldViewPr snapToGrid="0" snapToObjects="1">
      <p:cViewPr varScale="1">
        <p:scale>
          <a:sx n="78" d="100"/>
          <a:sy n="78" d="100"/>
        </p:scale>
        <p:origin x="123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545BD8-FC8A-0546-A491-A4210E96E105}" type="datetimeFigureOut">
              <a:rPr lang="en-US" smtClean="0"/>
              <a:t>3/4/2023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C95457-902F-5A41-A40F-CB902F487E7C}" type="slidenum">
              <a:rPr lang="en-US" smtClean="0"/>
              <a:t>‹#›</a:t>
            </a:fld>
            <a:endParaRPr lang="en-US"/>
          </a:p>
        </p:txBody>
      </p:sp>
    </p:spTree>
    <p:extLst>
      <p:ext uri="{BB962C8B-B14F-4D97-AF65-F5344CB8AC3E}">
        <p14:creationId xmlns:p14="http://schemas.microsoft.com/office/powerpoint/2010/main" val="25857941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AA6385-56E5-6843-A817-AFDC2DAC565D}" type="datetimeFigureOut">
              <a:rPr lang="en-US" smtClean="0"/>
              <a:t>3/4/2023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2850B7-243E-B44C-91D9-EC504FD0DDA1}" type="slidenum">
              <a:rPr lang="en-US" smtClean="0"/>
              <a:t>‹#›</a:t>
            </a:fld>
            <a:endParaRPr lang="en-US"/>
          </a:p>
        </p:txBody>
      </p:sp>
    </p:spTree>
    <p:extLst>
      <p:ext uri="{BB962C8B-B14F-4D97-AF65-F5344CB8AC3E}">
        <p14:creationId xmlns:p14="http://schemas.microsoft.com/office/powerpoint/2010/main" val="20763662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useBgFill="1">
        <p:nvSpPr>
          <p:cNvPr id="13" name="Freeform 12"/>
          <p:cNvSpPr/>
          <p:nvPr/>
        </p:nvSpPr>
        <p:spPr>
          <a:xfrm>
            <a:off x="-8467" y="-16933"/>
            <a:ext cx="8754534" cy="6451600"/>
          </a:xfrm>
          <a:custGeom>
            <a:avLst/>
            <a:gdLst/>
            <a:ahLst/>
            <a:cxnLst/>
            <a:rect l="l" t="t" r="r" b="b"/>
            <a:pathLst>
              <a:path w="8754534" h="6451600">
                <a:moveTo>
                  <a:pt x="8373534" y="0"/>
                </a:moveTo>
                <a:lnTo>
                  <a:pt x="8754534" y="5994400"/>
                </a:lnTo>
                <a:lnTo>
                  <a:pt x="0" y="6451600"/>
                </a:lnTo>
                <a:lnTo>
                  <a:pt x="0" y="0"/>
                </a:lnTo>
                <a:lnTo>
                  <a:pt x="8373534" y="0"/>
                </a:lnTo>
                <a:close/>
              </a:path>
            </a:pathLst>
          </a:cu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10379" y="4445000"/>
            <a:ext cx="8464695" cy="1715811"/>
          </a:xfrm>
          <a:custGeom>
            <a:avLst/>
            <a:gdLst/>
            <a:ahLst/>
            <a:cxnLst/>
            <a:rect l="l" t="t" r="r" b="b"/>
            <a:pathLst>
              <a:path w="8428428" h="1878553">
                <a:moveTo>
                  <a:pt x="0" y="438229"/>
                </a:moveTo>
                <a:lnTo>
                  <a:pt x="8343246" y="0"/>
                </a:lnTo>
                <a:lnTo>
                  <a:pt x="8428428" y="1424838"/>
                </a:lnTo>
                <a:lnTo>
                  <a:pt x="7515" y="1878553"/>
                </a:lnTo>
                <a:lnTo>
                  <a:pt x="0" y="438229"/>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2864" y="0"/>
            <a:ext cx="5811235" cy="321615"/>
          </a:xfrm>
          <a:custGeom>
            <a:avLst/>
            <a:gdLst/>
            <a:ahLst/>
            <a:cxnLst/>
            <a:rect l="l" t="t" r="r" b="b"/>
            <a:pathLst>
              <a:path w="5811235" h="321615">
                <a:moveTo>
                  <a:pt x="0" y="0"/>
                </a:moveTo>
                <a:lnTo>
                  <a:pt x="5811235" y="0"/>
                </a:lnTo>
                <a:lnTo>
                  <a:pt x="1" y="321615"/>
                </a:lnTo>
                <a:cubicBezTo>
                  <a:pt x="1" y="214410"/>
                  <a:pt x="0" y="107205"/>
                  <a:pt x="0" y="0"/>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Freeform 29"/>
          <p:cNvSpPr/>
          <p:nvPr/>
        </p:nvSpPr>
        <p:spPr>
          <a:xfrm rot="21420000">
            <a:off x="-170768" y="213023"/>
            <a:ext cx="8480534" cy="5746008"/>
          </a:xfrm>
          <a:custGeom>
            <a:avLst/>
            <a:gdLst/>
            <a:ahLst/>
            <a:cxnLst/>
            <a:rect l="l" t="t" r="r" b="b"/>
            <a:pathLst>
              <a:path w="11307378" h="5746008">
                <a:moveTo>
                  <a:pt x="11270997" y="0"/>
                </a:moveTo>
                <a:lnTo>
                  <a:pt x="11307378" y="5746008"/>
                </a:lnTo>
                <a:lnTo>
                  <a:pt x="1" y="574313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451416" y="668338"/>
            <a:ext cx="7533524" cy="2766528"/>
          </a:xfrm>
        </p:spPr>
        <p:txBody>
          <a:bodyPr anchor="b">
            <a:normAutofit/>
          </a:bodyPr>
          <a:lstStyle>
            <a:lvl1pPr algn="r">
              <a:defRPr sz="7200"/>
            </a:lvl1pPr>
          </a:lstStyle>
          <a:p>
            <a:r>
              <a:rPr lang="en-US"/>
              <a:t>Click to edit Master title style</a:t>
            </a:r>
            <a:endParaRPr lang="en-US" dirty="0"/>
          </a:p>
        </p:txBody>
      </p:sp>
      <p:sp>
        <p:nvSpPr>
          <p:cNvPr id="3" name="Subtitle 2"/>
          <p:cNvSpPr>
            <a:spLocks noGrp="1"/>
          </p:cNvSpPr>
          <p:nvPr>
            <p:ph type="subTitle" idx="1"/>
          </p:nvPr>
        </p:nvSpPr>
        <p:spPr>
          <a:xfrm rot="21420000">
            <a:off x="554462" y="3446830"/>
            <a:ext cx="7512060" cy="550333"/>
          </a:xfrm>
        </p:spPr>
        <p:txBody>
          <a:bodyPr anchor="t">
            <a:noAutofit/>
          </a:bodyPr>
          <a:lstStyle>
            <a:lvl1pPr marL="0" indent="0" algn="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3669071" y="4714242"/>
            <a:ext cx="4607740" cy="942356"/>
          </a:xfrm>
        </p:spPr>
        <p:txBody>
          <a:bodyPr/>
          <a:lstStyle>
            <a:lvl1pPr algn="ctr">
              <a:defRPr sz="4200">
                <a:solidFill>
                  <a:schemeClr val="accent1">
                    <a:lumMod val="50000"/>
                  </a:schemeClr>
                </a:solidFill>
              </a:defRPr>
            </a:lvl1pPr>
          </a:lstStyle>
          <a:p>
            <a:fld id="{86FCFFD4-5652-4767-AA22-C441E28A3072}" type="datetimeFigureOut">
              <a:rPr lang="en-US" dirty="0"/>
              <a:t>3/4/2023</a:t>
            </a:fld>
            <a:endParaRPr lang="en-US" dirty="0"/>
          </a:p>
        </p:txBody>
      </p:sp>
      <p:sp>
        <p:nvSpPr>
          <p:cNvPr id="5" name="Footer Placeholder 4"/>
          <p:cNvSpPr>
            <a:spLocks noGrp="1"/>
          </p:cNvSpPr>
          <p:nvPr>
            <p:ph type="ftr" sz="quarter" idx="11"/>
          </p:nvPr>
        </p:nvSpPr>
        <p:spPr>
          <a:xfrm rot="21420000">
            <a:off x="-12134" y="4954635"/>
            <a:ext cx="2987069" cy="918361"/>
          </a:xfrm>
        </p:spPr>
        <p:txBody>
          <a:bodyPr vert="horz" lIns="91440" tIns="45720" rIns="91440" bIns="45720" rtlCol="0" anchor="ctr"/>
          <a:lstStyle>
            <a:lvl1pPr algn="r">
              <a:defRPr lang="en-US" sz="4200" dirty="0"/>
            </a:lvl1pPr>
          </a:lstStyle>
          <a:p>
            <a:endParaRPr lang="en-US" dirty="0"/>
          </a:p>
        </p:txBody>
      </p:sp>
      <p:sp>
        <p:nvSpPr>
          <p:cNvPr id="6" name="Slide Number Placeholder 5"/>
          <p:cNvSpPr>
            <a:spLocks noGrp="1"/>
          </p:cNvSpPr>
          <p:nvPr>
            <p:ph type="sldNum" sz="quarter" idx="12"/>
          </p:nvPr>
        </p:nvSpPr>
        <p:spPr>
          <a:xfrm rot="21420000">
            <a:off x="7401518" y="3819948"/>
            <a:ext cx="680390"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33" name="5-Point Star 32"/>
          <p:cNvSpPr/>
          <p:nvPr/>
        </p:nvSpPr>
        <p:spPr>
          <a:xfrm rot="21420000">
            <a:off x="3121951" y="5057183"/>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471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4106333"/>
            <a:ext cx="7796031"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4351" y="685800"/>
            <a:ext cx="7794385"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4335" y="4702923"/>
            <a:ext cx="7796046"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D94F-17FC-4DBA-B892-CD4B3034A353}"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21226174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7677"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514335" y="4106333"/>
            <a:ext cx="7796047"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FE983A-6252-4FA3-A7AE-5E2C849F48F9}"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236484170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99" y="685800"/>
            <a:ext cx="7143765"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162698" y="3610032"/>
            <a:ext cx="6500967"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14351" y="4106334"/>
            <a:ext cx="779766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8F7F8-6DF1-4292-9E24-2C2DABFFE99B}"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
        <p:nvSpPr>
          <p:cNvPr id="10" name="TextBox 9"/>
          <p:cNvSpPr txBox="1"/>
          <p:nvPr/>
        </p:nvSpPr>
        <p:spPr>
          <a:xfrm>
            <a:off x="404280" y="88785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1" name="TextBox 10"/>
          <p:cNvSpPr txBox="1"/>
          <p:nvPr/>
        </p:nvSpPr>
        <p:spPr>
          <a:xfrm>
            <a:off x="7897147" y="290648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041430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4351" y="1723855"/>
            <a:ext cx="7796030"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514351" y="4247468"/>
            <a:ext cx="7796030"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B26A6-D535-4143-B8EE-86A468AFBC2C}"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91883186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14351" y="685801"/>
            <a:ext cx="7796030"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514352"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4352"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175967"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175966"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27785"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27785"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109337-9612-4749-85E9-9B1759881A09}" type="datetimeFigureOut">
              <a:rPr lang="en-US" dirty="0"/>
              <a:t>3/4/2023</a:t>
            </a:fld>
            <a:endParaRPr lang="en-US" dirty="0"/>
          </a:p>
        </p:txBody>
      </p:sp>
      <p:sp>
        <p:nvSpPr>
          <p:cNvPr id="4" name="Footer Placeholder 3"/>
          <p:cNvSpPr>
            <a:spLocks noGrp="1"/>
          </p:cNvSpPr>
          <p:nvPr>
            <p:ph type="ftr" sz="quarter" idx="11"/>
          </p:nvPr>
        </p:nvSpPr>
        <p:spPr/>
        <p:txBody>
          <a:bodyPr/>
          <a:lstStyle/>
          <a:p>
            <a:r>
              <a:rPr lang="en-US"/>
              <a:t>IETF Hackathon</a:t>
            </a:r>
            <a:endParaRPr lang="en-US" dirty="0"/>
          </a:p>
        </p:txBody>
      </p:sp>
      <p:sp>
        <p:nvSpPr>
          <p:cNvPr id="5" name="Slide Number Placeholder 4"/>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339661024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14351" y="685801"/>
            <a:ext cx="779766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518880"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4335" y="2063396"/>
            <a:ext cx="2482596"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18880" y="4389288"/>
            <a:ext cx="2482596"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17805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176999" y="2063396"/>
            <a:ext cx="2482596"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176998" y="4389286"/>
            <a:ext cx="2483655"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2670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26614" y="2063394"/>
            <a:ext cx="2482596"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826614" y="4389284"/>
            <a:ext cx="2482596"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72023-CC5F-478F-9515-943786244957}" type="datetimeFigureOut">
              <a:rPr lang="en-US" dirty="0"/>
              <a:t>3/4/2023</a:t>
            </a:fld>
            <a:endParaRPr lang="en-US" dirty="0"/>
          </a:p>
        </p:txBody>
      </p:sp>
      <p:sp>
        <p:nvSpPr>
          <p:cNvPr id="4" name="Footer Placeholder 3"/>
          <p:cNvSpPr>
            <a:spLocks noGrp="1"/>
          </p:cNvSpPr>
          <p:nvPr>
            <p:ph type="ftr" sz="quarter" idx="11"/>
          </p:nvPr>
        </p:nvSpPr>
        <p:spPr/>
        <p:txBody>
          <a:bodyPr/>
          <a:lstStyle/>
          <a:p>
            <a:r>
              <a:rPr lang="en-US"/>
              <a:t>IETF Hackathon</a:t>
            </a:r>
            <a:endParaRPr lang="en-US" dirty="0"/>
          </a:p>
        </p:txBody>
      </p:sp>
      <p:sp>
        <p:nvSpPr>
          <p:cNvPr id="5" name="Slide Number Placeholder 4"/>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40989427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514351" y="2063396"/>
            <a:ext cx="7796030"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90F79-BD4F-4F71-871C-DADDFBF0601E}" type="datetimeFigureOut">
              <a:rPr lang="en-US" dirty="0"/>
              <a:t>3/4/2023</a:t>
            </a:fld>
            <a:endParaRPr lang="en-US" dirty="0"/>
          </a:p>
        </p:txBody>
      </p:sp>
      <p:sp>
        <p:nvSpPr>
          <p:cNvPr id="5" name="Footer Placeholder 4"/>
          <p:cNvSpPr>
            <a:spLocks noGrp="1"/>
          </p:cNvSpPr>
          <p:nvPr>
            <p:ph type="ftr" sz="quarter" idx="11"/>
          </p:nvPr>
        </p:nvSpPr>
        <p:spPr/>
        <p:txBody>
          <a:bodyPr/>
          <a:lstStyle/>
          <a:p>
            <a:r>
              <a:rPr lang="en-US"/>
              <a:t>IETF Hackathon</a:t>
            </a:r>
            <a:endParaRPr lang="en-US" dirty="0"/>
          </a:p>
        </p:txBody>
      </p:sp>
      <p:sp>
        <p:nvSpPr>
          <p:cNvPr id="6" name="Slide Number Placeholder 5"/>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00230010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685801"/>
            <a:ext cx="1698485"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514351" y="685801"/>
            <a:ext cx="5928323"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5EE15-5B1D-4626-9E26-DE60EB9C79EE}" type="datetimeFigureOut">
              <a:rPr lang="en-US" dirty="0"/>
              <a:t>3/4/2023</a:t>
            </a:fld>
            <a:endParaRPr lang="en-US" dirty="0"/>
          </a:p>
        </p:txBody>
      </p:sp>
      <p:sp>
        <p:nvSpPr>
          <p:cNvPr id="5" name="Footer Placeholder 4"/>
          <p:cNvSpPr>
            <a:spLocks noGrp="1"/>
          </p:cNvSpPr>
          <p:nvPr>
            <p:ph type="ftr" sz="quarter" idx="11"/>
          </p:nvPr>
        </p:nvSpPr>
        <p:spPr/>
        <p:txBody>
          <a:bodyPr/>
          <a:lstStyle/>
          <a:p>
            <a:r>
              <a:rPr lang="en-US"/>
              <a:t>IETF Hackathon</a:t>
            </a:r>
            <a:endParaRPr lang="en-US" dirty="0"/>
          </a:p>
        </p:txBody>
      </p:sp>
      <p:sp>
        <p:nvSpPr>
          <p:cNvPr id="6" name="Slide Number Placeholder 5"/>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425710464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r>
              <a:rPr lang="en-US" dirty="0"/>
              <a:t>IETF Hackathon</a:t>
            </a: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874AFF42-E6BF-7D4B-B4C4-6F95991ED1BF}" type="slidenum">
              <a:rPr lang="en-US" smtClean="0"/>
              <a:t>‹#›</a:t>
            </a:fld>
            <a:endParaRPr lang="en-US"/>
          </a:p>
        </p:txBody>
      </p:sp>
    </p:spTree>
    <p:extLst>
      <p:ext uri="{BB962C8B-B14F-4D97-AF65-F5344CB8AC3E}">
        <p14:creationId xmlns:p14="http://schemas.microsoft.com/office/powerpoint/2010/main" val="200709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1" y="2063396"/>
            <a:ext cx="7796030"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91D2F-C98D-461D-8520-60E71130446C}" type="datetimeFigureOut">
              <a:rPr lang="en-US" dirty="0"/>
              <a:t>3/4/2023</a:t>
            </a:fld>
            <a:endParaRPr lang="en-US" dirty="0"/>
          </a:p>
        </p:txBody>
      </p:sp>
      <p:sp>
        <p:nvSpPr>
          <p:cNvPr id="5" name="Footer Placeholder 4"/>
          <p:cNvSpPr>
            <a:spLocks noGrp="1"/>
          </p:cNvSpPr>
          <p:nvPr>
            <p:ph type="ftr" sz="quarter" idx="11"/>
          </p:nvPr>
        </p:nvSpPr>
        <p:spPr/>
        <p:txBody>
          <a:bodyPr/>
          <a:lstStyle/>
          <a:p>
            <a:r>
              <a:rPr lang="en-US"/>
              <a:t>IETF Hackathon</a:t>
            </a:r>
            <a:endParaRPr lang="en-US" dirty="0"/>
          </a:p>
        </p:txBody>
      </p:sp>
      <p:sp>
        <p:nvSpPr>
          <p:cNvPr id="6" name="Slide Number Placeholder 5"/>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26645689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6030"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514351" y="3742267"/>
            <a:ext cx="7796030"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187BB-EB42-4973-8108-1039EEE1ABEB}" type="datetimeFigureOut">
              <a:rPr lang="en-US" dirty="0"/>
              <a:t>3/4/2023</a:t>
            </a:fld>
            <a:endParaRPr lang="en-US" dirty="0"/>
          </a:p>
        </p:txBody>
      </p:sp>
      <p:sp>
        <p:nvSpPr>
          <p:cNvPr id="5" name="Footer Placeholder 4"/>
          <p:cNvSpPr>
            <a:spLocks noGrp="1"/>
          </p:cNvSpPr>
          <p:nvPr>
            <p:ph type="ftr" sz="quarter" idx="11"/>
          </p:nvPr>
        </p:nvSpPr>
        <p:spPr/>
        <p:txBody>
          <a:bodyPr/>
          <a:lstStyle/>
          <a:p>
            <a:r>
              <a:rPr lang="en-US"/>
              <a:t>IETF Hackathon</a:t>
            </a:r>
            <a:endParaRPr lang="en-US" dirty="0"/>
          </a:p>
        </p:txBody>
      </p:sp>
      <p:sp>
        <p:nvSpPr>
          <p:cNvPr id="6" name="Slide Number Placeholder 5"/>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2769143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766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0" y="2063396"/>
            <a:ext cx="3816536"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495478" y="2063396"/>
            <a:ext cx="381490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094EC1-07E7-46CE-BD4D-803A40CCC650}"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33356992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6030"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9569" y="2063396"/>
            <a:ext cx="3591317"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514352" y="2861733"/>
            <a:ext cx="3816534"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5340" y="2063396"/>
            <a:ext cx="359667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495477" y="2861733"/>
            <a:ext cx="3816535"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F1087-2093-46ED-80DD-B57925DA0BA6}" type="datetimeFigureOut">
              <a:rPr lang="en-US" dirty="0"/>
              <a:t>3/4/2023</a:t>
            </a:fld>
            <a:endParaRPr lang="en-US" dirty="0"/>
          </a:p>
        </p:txBody>
      </p:sp>
      <p:sp>
        <p:nvSpPr>
          <p:cNvPr id="8" name="Footer Placeholder 7"/>
          <p:cNvSpPr>
            <a:spLocks noGrp="1"/>
          </p:cNvSpPr>
          <p:nvPr>
            <p:ph type="ftr" sz="quarter" idx="11"/>
          </p:nvPr>
        </p:nvSpPr>
        <p:spPr/>
        <p:txBody>
          <a:bodyPr/>
          <a:lstStyle/>
          <a:p>
            <a:r>
              <a:rPr lang="en-US"/>
              <a:t>IETF Hackathon</a:t>
            </a:r>
            <a:endParaRPr lang="en-US" dirty="0"/>
          </a:p>
        </p:txBody>
      </p:sp>
      <p:sp>
        <p:nvSpPr>
          <p:cNvPr id="9" name="Slide Number Placeholder 8"/>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83066987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F3928F-6A83-4C93-A36D-60F2EFA718F5}" type="datetimeFigureOut">
              <a:rPr lang="en-US" dirty="0"/>
              <a:t>3/4/2023</a:t>
            </a:fld>
            <a:endParaRPr lang="en-US" dirty="0"/>
          </a:p>
        </p:txBody>
      </p:sp>
      <p:sp>
        <p:nvSpPr>
          <p:cNvPr id="4" name="Footer Placeholder 3"/>
          <p:cNvSpPr>
            <a:spLocks noGrp="1"/>
          </p:cNvSpPr>
          <p:nvPr>
            <p:ph type="ftr" sz="quarter" idx="11"/>
          </p:nvPr>
        </p:nvSpPr>
        <p:spPr/>
        <p:txBody>
          <a:bodyPr/>
          <a:lstStyle/>
          <a:p>
            <a:r>
              <a:rPr lang="en-US"/>
              <a:t>IETF Hackathon</a:t>
            </a:r>
            <a:endParaRPr lang="en-US" dirty="0"/>
          </a:p>
        </p:txBody>
      </p:sp>
      <p:sp>
        <p:nvSpPr>
          <p:cNvPr id="5" name="Slide Number Placeholder 4"/>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54687085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3C038-2EBF-4E11-97BE-A953678E6045}" type="datetimeFigureOut">
              <a:rPr lang="en-US" dirty="0"/>
              <a:t>3/4/2023</a:t>
            </a:fld>
            <a:endParaRPr lang="en-US" dirty="0"/>
          </a:p>
        </p:txBody>
      </p:sp>
      <p:sp>
        <p:nvSpPr>
          <p:cNvPr id="3" name="Footer Placeholder 2"/>
          <p:cNvSpPr>
            <a:spLocks noGrp="1"/>
          </p:cNvSpPr>
          <p:nvPr>
            <p:ph type="ftr" sz="quarter" idx="11"/>
          </p:nvPr>
        </p:nvSpPr>
        <p:spPr/>
        <p:txBody>
          <a:bodyPr/>
          <a:lstStyle/>
          <a:p>
            <a:r>
              <a:rPr lang="en-US"/>
              <a:t>IETF Hackathon</a:t>
            </a:r>
            <a:endParaRPr lang="en-US" dirty="0"/>
          </a:p>
        </p:txBody>
      </p:sp>
      <p:sp>
        <p:nvSpPr>
          <p:cNvPr id="4" name="Slide Number Placeholder 3"/>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366052736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232" y="685800"/>
            <a:ext cx="3095145"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3784600" y="685801"/>
            <a:ext cx="4525781"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232" y="2709053"/>
            <a:ext cx="3095146"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E9EE0F-C015-4081-928C-E8179E40D797}"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239468558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0"/>
            <a:ext cx="440817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47740" y="1"/>
            <a:ext cx="3162641"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4351" y="2709053"/>
            <a:ext cx="440817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A3A358-440B-44C9-943B-EE88A5D6669F}" type="datetimeFigureOut">
              <a:rPr lang="en-US" dirty="0"/>
              <a:t>3/4/2023</a:t>
            </a:fld>
            <a:endParaRPr lang="en-US" dirty="0"/>
          </a:p>
        </p:txBody>
      </p:sp>
      <p:sp>
        <p:nvSpPr>
          <p:cNvPr id="6" name="Footer Placeholder 5"/>
          <p:cNvSpPr>
            <a:spLocks noGrp="1"/>
          </p:cNvSpPr>
          <p:nvPr>
            <p:ph type="ftr" sz="quarter" idx="11"/>
          </p:nvPr>
        </p:nvSpPr>
        <p:spPr/>
        <p:txBody>
          <a:bodyPr/>
          <a:lstStyle/>
          <a:p>
            <a:r>
              <a:rPr lang="en-US"/>
              <a:t>IETF Hackathon</a:t>
            </a:r>
            <a:endParaRPr lang="en-US" dirty="0"/>
          </a:p>
        </p:txBody>
      </p:sp>
      <p:sp>
        <p:nvSpPr>
          <p:cNvPr id="7" name="Slide Number Placeholder 6"/>
          <p:cNvSpPr>
            <a:spLocks noGrp="1"/>
          </p:cNvSpPr>
          <p:nvPr>
            <p:ph type="sldNum" sz="quarter" idx="12"/>
          </p:nvPr>
        </p:nvSpPr>
        <p:spPr/>
        <p:txBody>
          <a:bodyPr/>
          <a:lstStyle/>
          <a:p>
            <a:fld id="{57FB7436-EFF2-0143-BA29-50CEA7B295F6}" type="slidenum">
              <a:rPr lang="en-US" smtClean="0"/>
              <a:t>‹#›</a:t>
            </a:fld>
            <a:endParaRPr lang="en-US"/>
          </a:p>
        </p:txBody>
      </p:sp>
    </p:spTree>
    <p:extLst>
      <p:ext uri="{BB962C8B-B14F-4D97-AF65-F5344CB8AC3E}">
        <p14:creationId xmlns:p14="http://schemas.microsoft.com/office/powerpoint/2010/main" val="125802894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10" name="Group 9"/>
          <p:cNvGrpSpPr/>
          <p:nvPr/>
        </p:nvGrpSpPr>
        <p:grpSpPr>
          <a:xfrm>
            <a:off x="-19048" y="1"/>
            <a:ext cx="9004013"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 name="Title Placeholder 1"/>
          <p:cNvSpPr>
            <a:spLocks noGrp="1"/>
          </p:cNvSpPr>
          <p:nvPr>
            <p:ph type="title"/>
          </p:nvPr>
        </p:nvSpPr>
        <p:spPr>
          <a:xfrm>
            <a:off x="514351" y="685801"/>
            <a:ext cx="7797662" cy="11519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514351" y="2063396"/>
            <a:ext cx="7797662"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73562" y="5757334"/>
            <a:ext cx="2838450" cy="498470"/>
          </a:xfrm>
          <a:prstGeom prst="rect">
            <a:avLst/>
          </a:prstGeom>
        </p:spPr>
        <p:txBody>
          <a:bodyPr vert="horz" lIns="91440" tIns="45720" rIns="91440" bIns="45720" rtlCol="0" anchor="ctr"/>
          <a:lstStyle>
            <a:lvl1pPr algn="r">
              <a:defRPr sz="2800" cap="all" baseline="0">
                <a:solidFill>
                  <a:schemeClr val="accent1">
                    <a:lumMod val="50000"/>
                  </a:schemeClr>
                </a:solidFill>
              </a:defRPr>
            </a:lvl1pPr>
          </a:lstStyle>
          <a:p>
            <a:fld id="{6239B335-F5C8-4EDF-B1E2-6347D416EBE4}" type="datetimeFigureOut">
              <a:rPr lang="en-US" dirty="0"/>
              <a:t>3/4/2023</a:t>
            </a:fld>
            <a:endParaRPr lang="en-US" dirty="0"/>
          </a:p>
        </p:txBody>
      </p:sp>
      <p:sp>
        <p:nvSpPr>
          <p:cNvPr id="5" name="Footer Placeholder 4"/>
          <p:cNvSpPr>
            <a:spLocks noGrp="1"/>
          </p:cNvSpPr>
          <p:nvPr>
            <p:ph type="ftr" sz="quarter" idx="3"/>
          </p:nvPr>
        </p:nvSpPr>
        <p:spPr>
          <a:xfrm>
            <a:off x="514351" y="5757334"/>
            <a:ext cx="4124789" cy="498470"/>
          </a:xfrm>
          <a:prstGeom prst="rect">
            <a:avLst/>
          </a:prstGeom>
        </p:spPr>
        <p:txBody>
          <a:bodyPr vert="horz" lIns="91440" tIns="45720" rIns="91440" bIns="45720" rtlCol="0" anchor="ctr"/>
          <a:lstStyle>
            <a:lvl1pPr algn="l">
              <a:defRPr sz="2800" cap="all" baseline="0">
                <a:solidFill>
                  <a:schemeClr val="accent1">
                    <a:lumMod val="50000"/>
                  </a:schemeClr>
                </a:solidFill>
              </a:defRPr>
            </a:lvl1pPr>
          </a:lstStyle>
          <a:p>
            <a:r>
              <a:rPr lang="en-US"/>
              <a:t>IETF Hackathon</a:t>
            </a:r>
            <a:endParaRPr lang="en-US" dirty="0"/>
          </a:p>
        </p:txBody>
      </p:sp>
      <p:sp>
        <p:nvSpPr>
          <p:cNvPr id="6" name="Slide Number Placeholder 5"/>
          <p:cNvSpPr>
            <a:spLocks noGrp="1"/>
          </p:cNvSpPr>
          <p:nvPr>
            <p:ph type="sldNum" sz="quarter" idx="4"/>
          </p:nvPr>
        </p:nvSpPr>
        <p:spPr>
          <a:xfrm>
            <a:off x="4715341" y="5757334"/>
            <a:ext cx="680390" cy="498470"/>
          </a:xfrm>
          <a:prstGeom prst="rect">
            <a:avLst/>
          </a:prstGeom>
        </p:spPr>
        <p:txBody>
          <a:bodyPr vert="horz" lIns="91440" tIns="45720" rIns="91440" bIns="45720" rtlCol="0" anchor="ctr"/>
          <a:lstStyle>
            <a:lvl1pPr algn="ctr">
              <a:defRPr sz="2800" cap="all" baseline="0">
                <a:solidFill>
                  <a:schemeClr val="accent1">
                    <a:lumMod val="50000"/>
                  </a:schemeClr>
                </a:solidFill>
              </a:defRPr>
            </a:lvl1pPr>
          </a:lstStyle>
          <a:p>
            <a:fld id="{57FB7436-EFF2-0143-BA29-50CEA7B295F6}" type="slidenum">
              <a:rPr lang="en-US" smtClean="0"/>
              <a:t>‹#›</a:t>
            </a:fld>
            <a:endParaRPr lang="en-US"/>
          </a:p>
        </p:txBody>
      </p:sp>
    </p:spTree>
    <p:extLst>
      <p:ext uri="{BB962C8B-B14F-4D97-AF65-F5344CB8AC3E}">
        <p14:creationId xmlns:p14="http://schemas.microsoft.com/office/powerpoint/2010/main" val="260249204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Lst>
  <p:hf hdr="0"/>
  <p:txStyles>
    <p:titleStyle>
      <a:lvl1pPr algn="l" defTabSz="914400" rtl="0" eaLnBrk="1" latinLnBrk="0" hangingPunct="1">
        <a:lnSpc>
          <a:spcPct val="90000"/>
        </a:lnSpc>
        <a:spcBef>
          <a:spcPct val="0"/>
        </a:spcBef>
        <a:buNone/>
        <a:defRPr sz="4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21407899">
            <a:off x="4123176" y="1539756"/>
            <a:ext cx="3310567" cy="540774"/>
          </a:xfrm>
        </p:spPr>
        <p:txBody>
          <a:bodyPr>
            <a:normAutofit fontScale="92500"/>
          </a:bodyPr>
          <a:lstStyle/>
          <a:p>
            <a:r>
              <a:rPr lang="en-US" b="1" dirty="0">
                <a:solidFill>
                  <a:srgbClr val="EA3800"/>
                </a:solidFill>
                <a:latin typeface="Algerian" panose="04020705040A02060702" pitchFamily="82" charset="0"/>
              </a:rPr>
              <a:t>Reboot Rebels - India</a:t>
            </a:r>
            <a:endParaRPr lang="en-US" dirty="0">
              <a:solidFill>
                <a:schemeClr val="accent2">
                  <a:lumMod val="75000"/>
                </a:schemeClr>
              </a:solidFill>
              <a:latin typeface="Algerian" panose="04020705040A02060702" pitchFamily="82" charset="0"/>
            </a:endParaRPr>
          </a:p>
          <a:p>
            <a:endParaRPr lang="en-US" sz="2000" dirty="0">
              <a:solidFill>
                <a:schemeClr val="accent2">
                  <a:lumMod val="75000"/>
                </a:schemeClr>
              </a:solidFill>
            </a:endParaRPr>
          </a:p>
          <a:p>
            <a:endParaRPr lang="en-US" sz="2000" dirty="0">
              <a:solidFill>
                <a:schemeClr val="accent2">
                  <a:lumMod val="75000"/>
                </a:schemeClr>
              </a:solidFill>
            </a:endParaRPr>
          </a:p>
          <a:p>
            <a:endParaRPr lang="en-US" sz="2000" dirty="0">
              <a:solidFill>
                <a:schemeClr val="accent2">
                  <a:lumMod val="75000"/>
                </a:schemeClr>
              </a:solidFill>
            </a:endParaRPr>
          </a:p>
        </p:txBody>
      </p:sp>
      <p:pic>
        <p:nvPicPr>
          <p:cNvPr id="8" name="Picture 7">
            <a:extLst>
              <a:ext uri="{FF2B5EF4-FFF2-40B4-BE49-F238E27FC236}">
                <a16:creationId xmlns:a16="http://schemas.microsoft.com/office/drawing/2014/main" id="{CBC354FF-ACEC-7CB7-99CA-A99BFDD9FF4C}"/>
              </a:ext>
            </a:extLst>
          </p:cNvPr>
          <p:cNvPicPr>
            <a:picLocks noChangeAspect="1"/>
          </p:cNvPicPr>
          <p:nvPr/>
        </p:nvPicPr>
        <p:blipFill>
          <a:blip r:embed="rId2"/>
          <a:stretch>
            <a:fillRect/>
          </a:stretch>
        </p:blipFill>
        <p:spPr>
          <a:xfrm rot="21426805">
            <a:off x="107780" y="238872"/>
            <a:ext cx="3550578" cy="4503113"/>
          </a:xfrm>
          <a:prstGeom prst="rect">
            <a:avLst/>
          </a:prstGeom>
        </p:spPr>
      </p:pic>
      <p:sp>
        <p:nvSpPr>
          <p:cNvPr id="9" name="TextBox 8">
            <a:extLst>
              <a:ext uri="{FF2B5EF4-FFF2-40B4-BE49-F238E27FC236}">
                <a16:creationId xmlns:a16="http://schemas.microsoft.com/office/drawing/2014/main" id="{ED05C338-9E06-812B-67BD-8A44F30DBEDD}"/>
              </a:ext>
            </a:extLst>
          </p:cNvPr>
          <p:cNvSpPr txBox="1"/>
          <p:nvPr/>
        </p:nvSpPr>
        <p:spPr>
          <a:xfrm rot="21412561">
            <a:off x="4279040" y="2227106"/>
            <a:ext cx="2998838" cy="1015663"/>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solidFill>
                  <a:schemeClr val="accent1"/>
                </a:solidFill>
                <a:latin typeface="Agency FB" panose="020B0503020202020204" pitchFamily="34" charset="0"/>
                <a:cs typeface="Calibri" panose="020F0502020204030204" pitchFamily="34" charset="0"/>
              </a:rPr>
              <a:t>Vidya sagar V</a:t>
            </a:r>
          </a:p>
          <a:p>
            <a:pPr marL="285750" indent="-285750">
              <a:buFont typeface="Wingdings" panose="05000000000000000000" pitchFamily="2" charset="2"/>
              <a:buChar char="§"/>
            </a:pPr>
            <a:r>
              <a:rPr lang="en-US" sz="2000" b="1" dirty="0">
                <a:solidFill>
                  <a:schemeClr val="accent1"/>
                </a:solidFill>
                <a:latin typeface="Agency FB" panose="020B0503020202020204" pitchFamily="34" charset="0"/>
                <a:cs typeface="Calibri" panose="020F0502020204030204" pitchFamily="34" charset="0"/>
              </a:rPr>
              <a:t>Srikanth J</a:t>
            </a:r>
          </a:p>
          <a:p>
            <a:pPr marL="285750" indent="-285750">
              <a:buFont typeface="Wingdings" panose="05000000000000000000" pitchFamily="2" charset="2"/>
              <a:buChar char="§"/>
            </a:pPr>
            <a:r>
              <a:rPr lang="en-US" sz="2000" b="1" dirty="0">
                <a:solidFill>
                  <a:schemeClr val="accent1"/>
                </a:solidFill>
                <a:latin typeface="Agency FB" panose="020B0503020202020204" pitchFamily="34" charset="0"/>
                <a:cs typeface="Calibri" panose="020F0502020204030204" pitchFamily="34" charset="0"/>
              </a:rPr>
              <a:t>Hemapriya S</a:t>
            </a:r>
            <a:endParaRPr lang="en-IN" sz="2000" b="1" dirty="0">
              <a:solidFill>
                <a:schemeClr val="accent1"/>
              </a:solidFill>
              <a:latin typeface="Agency FB" panose="020B050302020202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F94DE3-FDAF-83AC-9A62-15581E203898}"/>
              </a:ext>
            </a:extLst>
          </p:cNvPr>
          <p:cNvSpPr txBox="1"/>
          <p:nvPr/>
        </p:nvSpPr>
        <p:spPr>
          <a:xfrm rot="21407247">
            <a:off x="4890125" y="4091956"/>
            <a:ext cx="3539613" cy="369332"/>
          </a:xfrm>
          <a:prstGeom prst="rect">
            <a:avLst/>
          </a:prstGeom>
          <a:noFill/>
        </p:spPr>
        <p:txBody>
          <a:bodyPr wrap="square" rtlCol="0">
            <a:spAutoFit/>
          </a:bodyPr>
          <a:lstStyle/>
          <a:p>
            <a:r>
              <a:rPr lang="en-US" b="1" dirty="0">
                <a:solidFill>
                  <a:schemeClr val="accent2"/>
                </a:solidFill>
              </a:rPr>
              <a:t>   </a:t>
            </a:r>
            <a:r>
              <a:rPr lang="en-US" dirty="0">
                <a:solidFill>
                  <a:schemeClr val="accent1"/>
                </a:solidFill>
                <a:latin typeface="Agency FB" panose="020B0503020202020204" pitchFamily="34" charset="0"/>
              </a:rPr>
              <a:t>Organization </a:t>
            </a:r>
            <a:r>
              <a:rPr lang="en-US" dirty="0">
                <a:solidFill>
                  <a:schemeClr val="accent1"/>
                </a:solidFill>
              </a:rPr>
              <a:t>: </a:t>
            </a:r>
            <a:r>
              <a:rPr lang="en-US" dirty="0">
                <a:solidFill>
                  <a:schemeClr val="accent1"/>
                </a:solidFill>
                <a:latin typeface="Agency FB" panose="020B0503020202020204" pitchFamily="34" charset="0"/>
              </a:rPr>
              <a:t>Nishtech  </a:t>
            </a:r>
            <a:endParaRPr lang="en-IN" dirty="0">
              <a:solidFill>
                <a:schemeClr val="accent1"/>
              </a:solidFill>
              <a:latin typeface="Agency FB" panose="020B0503020202020204" pitchFamily="34" charset="0"/>
            </a:endParaRPr>
          </a:p>
        </p:txBody>
      </p:sp>
      <p:sp>
        <p:nvSpPr>
          <p:cNvPr id="11" name="TextBox 10">
            <a:extLst>
              <a:ext uri="{FF2B5EF4-FFF2-40B4-BE49-F238E27FC236}">
                <a16:creationId xmlns:a16="http://schemas.microsoft.com/office/drawing/2014/main" id="{00167943-F956-7DB8-ECA2-2A34468712F0}"/>
              </a:ext>
            </a:extLst>
          </p:cNvPr>
          <p:cNvSpPr txBox="1"/>
          <p:nvPr/>
        </p:nvSpPr>
        <p:spPr>
          <a:xfrm rot="21418821">
            <a:off x="6960378" y="5455253"/>
            <a:ext cx="1546713" cy="246221"/>
          </a:xfrm>
          <a:prstGeom prst="rect">
            <a:avLst/>
          </a:prstGeom>
          <a:noFill/>
        </p:spPr>
        <p:txBody>
          <a:bodyPr wrap="square" rtlCol="0">
            <a:spAutoFit/>
          </a:bodyPr>
          <a:lstStyle/>
          <a:p>
            <a:r>
              <a:rPr lang="en-US" sz="1000" dirty="0">
                <a:solidFill>
                  <a:schemeClr val="accent2">
                    <a:lumMod val="60000"/>
                    <a:lumOff val="40000"/>
                  </a:schemeClr>
                </a:solidFill>
                <a:latin typeface="Abadi" panose="020B0604020104020204" pitchFamily="34" charset="0"/>
                <a:ea typeface="+mj-ea"/>
                <a:cs typeface="+mj-cs"/>
              </a:rPr>
              <a:t>Date : March 3-4 , 2023</a:t>
            </a:r>
            <a:endParaRPr lang="en-IN" sz="1000" dirty="0">
              <a:solidFill>
                <a:schemeClr val="accent2">
                  <a:lumMod val="60000"/>
                  <a:lumOff val="40000"/>
                </a:schemeClr>
              </a:solidFill>
              <a:latin typeface="Abadi" panose="020B0604020104020204" pitchFamily="34" charset="0"/>
              <a:ea typeface="+mj-ea"/>
              <a:cs typeface="+mj-cs"/>
            </a:endParaRPr>
          </a:p>
        </p:txBody>
      </p:sp>
      <p:sp>
        <p:nvSpPr>
          <p:cNvPr id="14" name="Title 13">
            <a:extLst>
              <a:ext uri="{FF2B5EF4-FFF2-40B4-BE49-F238E27FC236}">
                <a16:creationId xmlns:a16="http://schemas.microsoft.com/office/drawing/2014/main" id="{93447B9E-4E63-47C5-E3AC-071115627836}"/>
              </a:ext>
            </a:extLst>
          </p:cNvPr>
          <p:cNvSpPr>
            <a:spLocks noGrp="1"/>
          </p:cNvSpPr>
          <p:nvPr>
            <p:ph type="ctrTitle"/>
          </p:nvPr>
        </p:nvSpPr>
        <p:spPr>
          <a:xfrm rot="21422745">
            <a:off x="3205319" y="124290"/>
            <a:ext cx="4847304" cy="934067"/>
          </a:xfrm>
        </p:spPr>
        <p:txBody>
          <a:bodyPr>
            <a:normAutofit/>
          </a:bodyPr>
          <a:lstStyle/>
          <a:p>
            <a:pPr algn="ctr"/>
            <a:r>
              <a:rPr lang="en-US" sz="3600" b="1" dirty="0">
                <a:latin typeface="Agency FB" panose="020B0503020202020204" pitchFamily="34" charset="0"/>
              </a:rPr>
              <a:t>   Sitecore hackathon 2023</a:t>
            </a:r>
            <a:endParaRPr lang="en-IN" sz="3600" b="1" dirty="0">
              <a:latin typeface="Agency FB" panose="020B0503020202020204" pitchFamily="34" charset="0"/>
            </a:endParaRPr>
          </a:p>
        </p:txBody>
      </p:sp>
      <p:sp>
        <p:nvSpPr>
          <p:cNvPr id="2" name="Footer Placeholder 4">
            <a:extLst>
              <a:ext uri="{FF2B5EF4-FFF2-40B4-BE49-F238E27FC236}">
                <a16:creationId xmlns:a16="http://schemas.microsoft.com/office/drawing/2014/main" id="{03F032E9-8FB3-46D1-482F-C5AB8F3E995E}"/>
              </a:ext>
            </a:extLst>
          </p:cNvPr>
          <p:cNvSpPr>
            <a:spLocks noGrp="1"/>
          </p:cNvSpPr>
          <p:nvPr>
            <p:ph type="ftr" sz="quarter" idx="11"/>
          </p:nvPr>
        </p:nvSpPr>
        <p:spPr>
          <a:xfrm rot="21375945">
            <a:off x="3017065" y="5903725"/>
            <a:ext cx="2895600" cy="365125"/>
          </a:xfrm>
        </p:spPr>
        <p:txBody>
          <a:bodyPr/>
          <a:lstStyle>
            <a:lvl1pPr algn="ctr">
              <a:defRPr sz="1200">
                <a:solidFill>
                  <a:schemeClr val="tx1">
                    <a:tint val="75000"/>
                  </a:schemeClr>
                </a:solidFill>
              </a:defRPr>
            </a:lvl1pPr>
          </a:lstStyle>
          <a:p>
            <a:r>
              <a:rPr lang="en-US" dirty="0">
                <a:latin typeface="Bahnschrift" panose="020B0502040204020203" pitchFamily="34" charset="0"/>
                <a:cs typeface="Angsana New" panose="020B0502040204020203" pitchFamily="18" charset="-34"/>
              </a:rPr>
              <a:t>Sitecore hackathon 2023</a:t>
            </a:r>
          </a:p>
        </p:txBody>
      </p:sp>
      <p:pic>
        <p:nvPicPr>
          <p:cNvPr id="5" name="Picture 4" descr="Logo, company name&#10;&#10;Description automatically generated">
            <a:extLst>
              <a:ext uri="{FF2B5EF4-FFF2-40B4-BE49-F238E27FC236}">
                <a16:creationId xmlns:a16="http://schemas.microsoft.com/office/drawing/2014/main" id="{0230DC59-50B6-BE60-3AA2-243A592581EA}"/>
              </a:ext>
            </a:extLst>
          </p:cNvPr>
          <p:cNvPicPr>
            <a:picLocks noChangeAspect="1"/>
          </p:cNvPicPr>
          <p:nvPr/>
        </p:nvPicPr>
        <p:blipFill>
          <a:blip r:embed="rId3"/>
          <a:stretch>
            <a:fillRect/>
          </a:stretch>
        </p:blipFill>
        <p:spPr>
          <a:xfrm rot="21420485">
            <a:off x="6969411" y="3861274"/>
            <a:ext cx="1322395" cy="587993"/>
          </a:xfrm>
          <a:prstGeom prst="rect">
            <a:avLst/>
          </a:prstGeom>
        </p:spPr>
      </p:pic>
    </p:spTree>
    <p:extLst>
      <p:ext uri="{BB962C8B-B14F-4D97-AF65-F5344CB8AC3E}">
        <p14:creationId xmlns:p14="http://schemas.microsoft.com/office/powerpoint/2010/main" val="64675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420547"/>
            <a:ext cx="7797662" cy="1151965"/>
          </a:xfrm>
        </p:spPr>
        <p:txBody>
          <a:bodyPr/>
          <a:lstStyle/>
          <a:p>
            <a:pPr algn="ctr"/>
            <a:r>
              <a:rPr lang="en-IN" sz="4400" b="1" dirty="0">
                <a:latin typeface="Agency FB" panose="020B0503020202020204" pitchFamily="34" charset="0"/>
              </a:rPr>
              <a:t>INTRODUCTION</a:t>
            </a:r>
            <a:endParaRPr lang="en-US" b="1" dirty="0">
              <a:latin typeface="Agency FB" panose="020B0503020202020204" pitchFamily="34" charset="0"/>
            </a:endParaRPr>
          </a:p>
        </p:txBody>
      </p:sp>
      <p:sp>
        <p:nvSpPr>
          <p:cNvPr id="3" name="Content Placeholder 2"/>
          <p:cNvSpPr>
            <a:spLocks noGrp="1"/>
          </p:cNvSpPr>
          <p:nvPr>
            <p:ph idx="1"/>
          </p:nvPr>
        </p:nvSpPr>
        <p:spPr>
          <a:xfrm>
            <a:off x="673169" y="1237713"/>
            <a:ext cx="7797662" cy="3311189"/>
          </a:xfrm>
        </p:spPr>
        <p:txBody>
          <a:bodyPr>
            <a:normAutofit/>
          </a:bodyPr>
          <a:lstStyle/>
          <a:p>
            <a:r>
              <a:rPr lang="en-US" cap="none" dirty="0">
                <a:latin typeface="Calibri" panose="020F0502020204030204" pitchFamily="34" charset="0"/>
                <a:ea typeface="Calibri" panose="020F0502020204030204" pitchFamily="34" charset="0"/>
                <a:cs typeface="Calibri" panose="020F0502020204030204" pitchFamily="34" charset="0"/>
              </a:rPr>
              <a:t>Welcome to the presentation on the “</a:t>
            </a:r>
            <a:r>
              <a:rPr lang="en-US" b="1" cap="none" dirty="0">
                <a:latin typeface="Calibri" panose="020F0502020204030204" pitchFamily="34" charset="0"/>
                <a:ea typeface="Calibri" panose="020F0502020204030204" pitchFamily="34" charset="0"/>
                <a:cs typeface="Calibri" panose="020F0502020204030204" pitchFamily="34" charset="0"/>
              </a:rPr>
              <a:t>Custom Color Picker</a:t>
            </a:r>
            <a:r>
              <a:rPr lang="en-US" cap="none" dirty="0">
                <a:latin typeface="Calibri" panose="020F0502020204030204" pitchFamily="34" charset="0"/>
                <a:ea typeface="Calibri" panose="020F0502020204030204" pitchFamily="34" charset="0"/>
                <a:cs typeface="Calibri" panose="020F0502020204030204" pitchFamily="34" charset="0"/>
              </a:rPr>
              <a:t>” developed by </a:t>
            </a:r>
            <a:r>
              <a:rPr lang="en-US" b="1" cap="none" dirty="0">
                <a:latin typeface="Calibri" panose="020F0502020204030204" pitchFamily="34" charset="0"/>
                <a:ea typeface="Calibri" panose="020F0502020204030204" pitchFamily="34" charset="0"/>
                <a:cs typeface="Calibri" panose="020F0502020204030204" pitchFamily="34" charset="0"/>
              </a:rPr>
              <a:t>Reboot Rebels </a:t>
            </a:r>
            <a:r>
              <a:rPr lang="en-US" cap="none" dirty="0">
                <a:latin typeface="Calibri" panose="020F0502020204030204" pitchFamily="34" charset="0"/>
                <a:ea typeface="Calibri" panose="020F0502020204030204" pitchFamily="34" charset="0"/>
                <a:cs typeface="Calibri" panose="020F0502020204030204" pitchFamily="34" charset="0"/>
              </a:rPr>
              <a:t>as part of the Sitecore hackathon 2023.</a:t>
            </a:r>
          </a:p>
          <a:p>
            <a:r>
              <a:rPr lang="en-US" cap="none" dirty="0">
                <a:latin typeface="Calibri" panose="020F0502020204030204" pitchFamily="34" charset="0"/>
                <a:ea typeface="Calibri" panose="020F0502020204030204" pitchFamily="34" charset="0"/>
                <a:cs typeface="Calibri" panose="020F0502020204030204" pitchFamily="34" charset="0"/>
              </a:rPr>
              <a:t>Colors do play an important role in designing a website and it creates a huge impact on a user's perception.</a:t>
            </a:r>
          </a:p>
          <a:p>
            <a:r>
              <a:rPr lang="en-US" cap="none" dirty="0">
                <a:latin typeface="Calibri" panose="020F0502020204030204" pitchFamily="34" charset="0"/>
                <a:ea typeface="Calibri" panose="020F0502020204030204" pitchFamily="34" charset="0"/>
                <a:cs typeface="Calibri" panose="020F0502020204030204" pitchFamily="34" charset="0"/>
              </a:rPr>
              <a:t>The “Custom Color Picker” is a powerful tool that allows users to create and use custom color palettes in their designs as per the website branding or scheme.</a:t>
            </a:r>
            <a:endParaRPr lang="en-IN" cap="none" dirty="0">
              <a:latin typeface="Calibri" panose="020F0502020204030204" pitchFamily="34" charset="0"/>
              <a:ea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6"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2</a:t>
            </a:fld>
            <a:endParaRPr lang="en-US" dirty="0"/>
          </a:p>
        </p:txBody>
      </p:sp>
      <p:pic>
        <p:nvPicPr>
          <p:cNvPr id="11" name="Picture 10" descr="Shape&#10;&#10;Description automatically generated with low confidence">
            <a:extLst>
              <a:ext uri="{FF2B5EF4-FFF2-40B4-BE49-F238E27FC236}">
                <a16:creationId xmlns:a16="http://schemas.microsoft.com/office/drawing/2014/main" id="{6B540074-E078-CDAC-7CFC-269251BCD4CA}"/>
              </a:ext>
            </a:extLst>
          </p:cNvPr>
          <p:cNvPicPr>
            <a:picLocks noChangeAspect="1"/>
          </p:cNvPicPr>
          <p:nvPr/>
        </p:nvPicPr>
        <p:blipFill>
          <a:blip r:embed="rId2"/>
          <a:stretch>
            <a:fillRect/>
          </a:stretch>
        </p:blipFill>
        <p:spPr>
          <a:xfrm>
            <a:off x="2450123" y="731264"/>
            <a:ext cx="479608" cy="479608"/>
          </a:xfrm>
          <a:prstGeom prst="rect">
            <a:avLst/>
          </a:prstGeom>
        </p:spPr>
      </p:pic>
    </p:spTree>
    <p:extLst>
      <p:ext uri="{BB962C8B-B14F-4D97-AF65-F5344CB8AC3E}">
        <p14:creationId xmlns:p14="http://schemas.microsoft.com/office/powerpoint/2010/main" val="272267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420547"/>
            <a:ext cx="7797662" cy="1151965"/>
          </a:xfrm>
        </p:spPr>
        <p:txBody>
          <a:bodyPr/>
          <a:lstStyle/>
          <a:p>
            <a:pPr algn="ctr"/>
            <a:r>
              <a:rPr lang="en-IN" sz="4000" b="1" dirty="0">
                <a:latin typeface="Agency FB" panose="020B0503020202020204" pitchFamily="34" charset="0"/>
              </a:rPr>
              <a:t>Problem Statement</a:t>
            </a:r>
            <a:endParaRPr lang="en-US" sz="4000" b="1" dirty="0">
              <a:latin typeface="Agency FB" panose="020B0503020202020204" pitchFamily="34" charset="0"/>
            </a:endParaRPr>
          </a:p>
        </p:txBody>
      </p:sp>
      <p:sp>
        <p:nvSpPr>
          <p:cNvPr id="3" name="Content Placeholder 2"/>
          <p:cNvSpPr>
            <a:spLocks noGrp="1"/>
          </p:cNvSpPr>
          <p:nvPr>
            <p:ph idx="1"/>
          </p:nvPr>
        </p:nvSpPr>
        <p:spPr>
          <a:xfrm>
            <a:off x="673169" y="1695733"/>
            <a:ext cx="7797662" cy="3521036"/>
          </a:xfrm>
        </p:spPr>
        <p:txBody>
          <a:bodyPr>
            <a:noAutofit/>
          </a:bodyPr>
          <a:lstStyle/>
          <a:p>
            <a:r>
              <a:rPr lang="en-US" cap="none" dirty="0">
                <a:latin typeface="Calibri" panose="020F0502020204030204" pitchFamily="34" charset="0"/>
                <a:ea typeface="Calibri" panose="020F0502020204030204" pitchFamily="34" charset="0"/>
                <a:cs typeface="Calibri" panose="020F0502020204030204" pitchFamily="34" charset="0"/>
              </a:rPr>
              <a:t>Existing Sitecore SXA does not provide a built-in color picker feature, which means that content editors and designers will have to enter the hexadecimal code manually for each component.</a:t>
            </a:r>
          </a:p>
          <a:p>
            <a:r>
              <a:rPr lang="en-US" cap="none" dirty="0">
                <a:latin typeface="Calibri" panose="020F0502020204030204" pitchFamily="34" charset="0"/>
                <a:ea typeface="Calibri" panose="020F0502020204030204" pitchFamily="34" charset="0"/>
                <a:cs typeface="Calibri" panose="020F0502020204030204" pitchFamily="34" charset="0"/>
              </a:rPr>
              <a:t>Manually entering color codes for each component can be time-consuming and error-prone, leading to inconsistencies in the website's design.</a:t>
            </a:r>
          </a:p>
          <a:p>
            <a:r>
              <a:rPr lang="en-US" cap="none" dirty="0">
                <a:latin typeface="Calibri" panose="020F0502020204030204" pitchFamily="34" charset="0"/>
                <a:ea typeface="Calibri" panose="020F0502020204030204" pitchFamily="34" charset="0"/>
                <a:cs typeface="Calibri" panose="020F0502020204030204" pitchFamily="34" charset="0"/>
              </a:rPr>
              <a:t>Implementing a website with consistent color schemes can be challenging, especially when multiple designers are working on the project.</a:t>
            </a:r>
          </a:p>
          <a:p>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6"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3</a:t>
            </a:fld>
            <a:endParaRPr lang="en-US" dirty="0"/>
          </a:p>
        </p:txBody>
      </p:sp>
      <p:pic>
        <p:nvPicPr>
          <p:cNvPr id="9" name="Picture 8" descr="Shape&#10;&#10;Description automatically generated with low confidence">
            <a:extLst>
              <a:ext uri="{FF2B5EF4-FFF2-40B4-BE49-F238E27FC236}">
                <a16:creationId xmlns:a16="http://schemas.microsoft.com/office/drawing/2014/main" id="{AD86CC99-C655-0D10-3050-37D0340E0966}"/>
              </a:ext>
            </a:extLst>
          </p:cNvPr>
          <p:cNvPicPr>
            <a:picLocks noChangeAspect="1"/>
          </p:cNvPicPr>
          <p:nvPr/>
        </p:nvPicPr>
        <p:blipFill>
          <a:blip r:embed="rId2"/>
          <a:stretch>
            <a:fillRect/>
          </a:stretch>
        </p:blipFill>
        <p:spPr>
          <a:xfrm>
            <a:off x="1910861" y="756277"/>
            <a:ext cx="480503" cy="480503"/>
          </a:xfrm>
          <a:prstGeom prst="rect">
            <a:avLst/>
          </a:prstGeom>
        </p:spPr>
      </p:pic>
    </p:spTree>
    <p:extLst>
      <p:ext uri="{BB962C8B-B14F-4D97-AF65-F5344CB8AC3E}">
        <p14:creationId xmlns:p14="http://schemas.microsoft.com/office/powerpoint/2010/main" val="2673782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289" y="240490"/>
            <a:ext cx="7797662" cy="1151965"/>
          </a:xfrm>
        </p:spPr>
        <p:txBody>
          <a:bodyPr>
            <a:normAutofit/>
          </a:bodyPr>
          <a:lstStyle/>
          <a:p>
            <a:pPr algn="ctr"/>
            <a:r>
              <a:rPr lang="en-IN" sz="4000" b="1" dirty="0">
                <a:latin typeface="Agency FB" panose="020B0503020202020204" pitchFamily="34" charset="0"/>
              </a:rPr>
              <a:t>Solution</a:t>
            </a:r>
            <a:endParaRPr lang="en-US" sz="4000" b="1" dirty="0">
              <a:latin typeface="Agency FB" panose="020B0503020202020204" pitchFamily="34" charset="0"/>
            </a:endParaRPr>
          </a:p>
        </p:txBody>
      </p:sp>
      <p:sp>
        <p:nvSpPr>
          <p:cNvPr id="3" name="Content Placeholder 2"/>
          <p:cNvSpPr>
            <a:spLocks noGrp="1"/>
          </p:cNvSpPr>
          <p:nvPr>
            <p:ph idx="1"/>
          </p:nvPr>
        </p:nvSpPr>
        <p:spPr>
          <a:xfrm>
            <a:off x="514351" y="1378274"/>
            <a:ext cx="7797662" cy="2628426"/>
          </a:xfrm>
        </p:spPr>
        <p:txBody>
          <a:bodyPr>
            <a:normAutofit/>
          </a:bodyPr>
          <a:lstStyle/>
          <a:p>
            <a:pPr rtl="0"/>
            <a:r>
              <a:rPr lang="en-US" cap="none" dirty="0">
                <a:latin typeface="Calibri" panose="020F0502020204030204" pitchFamily="34" charset="0"/>
                <a:ea typeface="Calibri" panose="020F0502020204030204" pitchFamily="34" charset="0"/>
                <a:cs typeface="Calibri" panose="020F0502020204030204" pitchFamily="34" charset="0"/>
              </a:rPr>
              <a:t>T</a:t>
            </a:r>
            <a:r>
              <a:rPr lang="en-US" cap="none" dirty="0">
                <a:effectLst/>
                <a:latin typeface="Calibri" panose="020F0502020204030204" pitchFamily="34" charset="0"/>
                <a:ea typeface="Calibri" panose="020F0502020204030204" pitchFamily="34" charset="0"/>
                <a:cs typeface="Calibri" panose="020F0502020204030204" pitchFamily="34" charset="0"/>
              </a:rPr>
              <a:t>he “Custom </a:t>
            </a:r>
            <a:r>
              <a:rPr lang="en-US" cap="none" dirty="0">
                <a:latin typeface="Calibri" panose="020F0502020204030204" pitchFamily="34" charset="0"/>
                <a:ea typeface="Calibri" panose="020F0502020204030204" pitchFamily="34" charset="0"/>
                <a:cs typeface="Calibri" panose="020F0502020204030204" pitchFamily="34" charset="0"/>
              </a:rPr>
              <a:t>C</a:t>
            </a:r>
            <a:r>
              <a:rPr lang="en-US" cap="none" dirty="0">
                <a:effectLst/>
                <a:latin typeface="Calibri" panose="020F0502020204030204" pitchFamily="34" charset="0"/>
                <a:ea typeface="Calibri" panose="020F0502020204030204" pitchFamily="34" charset="0"/>
                <a:cs typeface="Calibri" panose="020F0502020204030204" pitchFamily="34" charset="0"/>
              </a:rPr>
              <a:t>olor </a:t>
            </a:r>
            <a:r>
              <a:rPr lang="en-US" cap="none" dirty="0">
                <a:latin typeface="Calibri" panose="020F0502020204030204" pitchFamily="34" charset="0"/>
                <a:ea typeface="Calibri" panose="020F0502020204030204" pitchFamily="34" charset="0"/>
                <a:cs typeface="Calibri" panose="020F0502020204030204" pitchFamily="34" charset="0"/>
              </a:rPr>
              <a:t>P</a:t>
            </a:r>
            <a:r>
              <a:rPr lang="en-US" cap="none" dirty="0">
                <a:effectLst/>
                <a:latin typeface="Calibri" panose="020F0502020204030204" pitchFamily="34" charset="0"/>
                <a:ea typeface="Calibri" panose="020F0502020204030204" pitchFamily="34" charset="0"/>
                <a:cs typeface="Calibri" panose="020F0502020204030204" pitchFamily="34" charset="0"/>
              </a:rPr>
              <a:t>icker” is a feature in </a:t>
            </a:r>
            <a:r>
              <a:rPr lang="en-US" cap="none" dirty="0">
                <a:latin typeface="Calibri" panose="020F0502020204030204" pitchFamily="34" charset="0"/>
                <a:ea typeface="Calibri" panose="020F0502020204030204" pitchFamily="34" charset="0"/>
                <a:cs typeface="Calibri" panose="020F0502020204030204" pitchFamily="34" charset="0"/>
              </a:rPr>
              <a:t>S</a:t>
            </a:r>
            <a:r>
              <a:rPr lang="en-US" cap="none" dirty="0">
                <a:effectLst/>
                <a:latin typeface="Calibri" panose="020F0502020204030204" pitchFamily="34" charset="0"/>
                <a:ea typeface="Calibri" panose="020F0502020204030204" pitchFamily="34" charset="0"/>
                <a:cs typeface="Calibri" panose="020F0502020204030204" pitchFamily="34" charset="0"/>
              </a:rPr>
              <a:t>itecore SXA that allows users to create a custom color palette that matches their brand or component visual identity.</a:t>
            </a:r>
          </a:p>
          <a:p>
            <a:pPr rtl="0"/>
            <a:r>
              <a:rPr lang="en-US" cap="none" dirty="0">
                <a:latin typeface="Calibri" panose="020F0502020204030204" pitchFamily="34" charset="0"/>
                <a:ea typeface="Calibri" panose="020F0502020204030204" pitchFamily="34" charset="0"/>
                <a:cs typeface="Calibri" panose="020F0502020204030204" pitchFamily="34" charset="0"/>
              </a:rPr>
              <a:t>U</a:t>
            </a:r>
            <a:r>
              <a:rPr lang="en-US" cap="none" dirty="0">
                <a:effectLst/>
                <a:latin typeface="Calibri" panose="020F0502020204030204" pitchFamily="34" charset="0"/>
                <a:ea typeface="Calibri" panose="020F0502020204030204" pitchFamily="34" charset="0"/>
                <a:cs typeface="Calibri" panose="020F0502020204030204" pitchFamily="34" charset="0"/>
              </a:rPr>
              <a:t>sers can select colors from a range of palette, saving time and ensuring consistency in the website's design.</a:t>
            </a:r>
          </a:p>
        </p:txBody>
      </p:sp>
      <p:sp>
        <p:nvSpPr>
          <p:cNvPr id="5"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6"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4</a:t>
            </a:fld>
            <a:endParaRPr lang="en-US" dirty="0"/>
          </a:p>
        </p:txBody>
      </p:sp>
      <p:pic>
        <p:nvPicPr>
          <p:cNvPr id="11" name="Picture 10" descr="A picture containing text, silhouette&#10;&#10;Description automatically generated">
            <a:extLst>
              <a:ext uri="{FF2B5EF4-FFF2-40B4-BE49-F238E27FC236}">
                <a16:creationId xmlns:a16="http://schemas.microsoft.com/office/drawing/2014/main" id="{2DCA018F-6076-07DA-118C-0066E511CC46}"/>
              </a:ext>
            </a:extLst>
          </p:cNvPr>
          <p:cNvPicPr>
            <a:picLocks noChangeAspect="1"/>
          </p:cNvPicPr>
          <p:nvPr/>
        </p:nvPicPr>
        <p:blipFill>
          <a:blip r:embed="rId2"/>
          <a:stretch>
            <a:fillRect/>
          </a:stretch>
        </p:blipFill>
        <p:spPr>
          <a:xfrm>
            <a:off x="2864024" y="556296"/>
            <a:ext cx="520351" cy="520351"/>
          </a:xfrm>
          <a:prstGeom prst="rect">
            <a:avLst/>
          </a:prstGeom>
        </p:spPr>
      </p:pic>
    </p:spTree>
    <p:extLst>
      <p:ext uri="{BB962C8B-B14F-4D97-AF65-F5344CB8AC3E}">
        <p14:creationId xmlns:p14="http://schemas.microsoft.com/office/powerpoint/2010/main" val="200588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331450"/>
            <a:ext cx="7797662" cy="1151965"/>
          </a:xfrm>
        </p:spPr>
        <p:txBody>
          <a:bodyPr>
            <a:normAutofit/>
          </a:bodyPr>
          <a:lstStyle/>
          <a:p>
            <a:pPr algn="ctr"/>
            <a:r>
              <a:rPr lang="en-IN" sz="4000" b="1" dirty="0">
                <a:latin typeface="Agency FB" panose="020B0503020202020204" pitchFamily="34" charset="0"/>
              </a:rPr>
              <a:t>Benefits</a:t>
            </a:r>
            <a:endParaRPr lang="en-US" sz="4000" b="1" dirty="0">
              <a:latin typeface="Agency FB" panose="020B0503020202020204" pitchFamily="34" charset="0"/>
            </a:endParaRPr>
          </a:p>
        </p:txBody>
      </p:sp>
      <p:sp>
        <p:nvSpPr>
          <p:cNvPr id="3" name="Content Placeholder 2"/>
          <p:cNvSpPr>
            <a:spLocks noGrp="1"/>
          </p:cNvSpPr>
          <p:nvPr>
            <p:ph idx="1"/>
          </p:nvPr>
        </p:nvSpPr>
        <p:spPr>
          <a:xfrm>
            <a:off x="257909" y="1395046"/>
            <a:ext cx="8428891" cy="3979539"/>
          </a:xfrm>
        </p:spPr>
        <p:txBody>
          <a:bodyPr>
            <a:noAutofit/>
          </a:bodyPr>
          <a:lstStyle/>
          <a:p>
            <a:pPr rtl="0"/>
            <a:r>
              <a:rPr lang="en-US" b="1" cap="none" dirty="0">
                <a:latin typeface="Calibri" panose="020F0502020204030204" pitchFamily="34" charset="0"/>
                <a:ea typeface="Calibri" panose="020F0502020204030204" pitchFamily="34" charset="0"/>
                <a:cs typeface="Calibri" panose="020F0502020204030204" pitchFamily="34" charset="0"/>
              </a:rPr>
              <a:t>C</a:t>
            </a:r>
            <a:r>
              <a:rPr lang="en-US" b="1" cap="none" dirty="0">
                <a:effectLst/>
                <a:latin typeface="Calibri" panose="020F0502020204030204" pitchFamily="34" charset="0"/>
                <a:ea typeface="Calibri" panose="020F0502020204030204" pitchFamily="34" charset="0"/>
                <a:cs typeface="Calibri" panose="020F0502020204030204" pitchFamily="34" charset="0"/>
              </a:rPr>
              <a:t>onsistency</a:t>
            </a:r>
            <a:r>
              <a:rPr lang="en-US" cap="none" dirty="0">
                <a:effectLst/>
                <a:latin typeface="Calibri" panose="020F0502020204030204" pitchFamily="34" charset="0"/>
                <a:ea typeface="Calibri" panose="020F0502020204030204" pitchFamily="34" charset="0"/>
                <a:cs typeface="Calibri" panose="020F0502020204030204" pitchFamily="34" charset="0"/>
              </a:rPr>
              <a:t>: This feature maintain the sam</a:t>
            </a:r>
            <a:r>
              <a:rPr lang="en-US" cap="none" dirty="0">
                <a:latin typeface="Calibri" panose="020F0502020204030204" pitchFamily="34" charset="0"/>
                <a:ea typeface="Calibri" panose="020F0502020204030204" pitchFamily="34" charset="0"/>
                <a:cs typeface="Calibri" panose="020F0502020204030204" pitchFamily="34" charset="0"/>
              </a:rPr>
              <a:t>e color palette throughout the website</a:t>
            </a:r>
            <a:r>
              <a:rPr lang="en-US" cap="none" dirty="0">
                <a:effectLst/>
                <a:latin typeface="Calibri" panose="020F0502020204030204" pitchFamily="34" charset="0"/>
                <a:ea typeface="Calibri" panose="020F0502020204030204" pitchFamily="34" charset="0"/>
                <a:cs typeface="Calibri" panose="020F0502020204030204" pitchFamily="34" charset="0"/>
              </a:rPr>
              <a:t>.</a:t>
            </a:r>
          </a:p>
          <a:p>
            <a:pPr rtl="0"/>
            <a:r>
              <a:rPr lang="en-US" b="1" cap="none" dirty="0">
                <a:latin typeface="Calibri" panose="020F0502020204030204" pitchFamily="34" charset="0"/>
                <a:ea typeface="Calibri" panose="020F0502020204030204" pitchFamily="34" charset="0"/>
                <a:cs typeface="Calibri" panose="020F0502020204030204" pitchFamily="34" charset="0"/>
              </a:rPr>
              <a:t>E</a:t>
            </a:r>
            <a:r>
              <a:rPr lang="en-US" b="1" cap="none" dirty="0">
                <a:effectLst/>
                <a:latin typeface="Calibri" panose="020F0502020204030204" pitchFamily="34" charset="0"/>
                <a:ea typeface="Calibri" panose="020F0502020204030204" pitchFamily="34" charset="0"/>
                <a:cs typeface="Calibri" panose="020F0502020204030204" pitchFamily="34" charset="0"/>
              </a:rPr>
              <a:t>fficiency</a:t>
            </a:r>
            <a:r>
              <a:rPr lang="en-US" cap="none" dirty="0">
                <a:effectLst/>
                <a:latin typeface="Calibri" panose="020F0502020204030204" pitchFamily="34" charset="0"/>
                <a:ea typeface="Calibri" panose="020F0502020204030204" pitchFamily="34" charset="0"/>
                <a:cs typeface="Calibri" panose="020F0502020204030204" pitchFamily="34" charset="0"/>
              </a:rPr>
              <a:t>: This feature saves time by allowing users to select colors from a pre-defined palette, rather than manually entering color codes.</a:t>
            </a:r>
          </a:p>
          <a:p>
            <a:pPr rtl="0"/>
            <a:r>
              <a:rPr lang="en-US" b="1" cap="none" dirty="0">
                <a:latin typeface="Calibri" panose="020F0502020204030204" pitchFamily="34" charset="0"/>
                <a:ea typeface="Calibri" panose="020F0502020204030204" pitchFamily="34" charset="0"/>
                <a:cs typeface="Calibri" panose="020F0502020204030204" pitchFamily="34" charset="0"/>
              </a:rPr>
              <a:t>F</a:t>
            </a:r>
            <a:r>
              <a:rPr lang="en-US" b="1" cap="none" dirty="0">
                <a:effectLst/>
                <a:latin typeface="Calibri" panose="020F0502020204030204" pitchFamily="34" charset="0"/>
                <a:ea typeface="Calibri" panose="020F0502020204030204" pitchFamily="34" charset="0"/>
                <a:cs typeface="Calibri" panose="020F0502020204030204" pitchFamily="34" charset="0"/>
              </a:rPr>
              <a:t>lexibility</a:t>
            </a:r>
            <a:r>
              <a:rPr lang="en-US" cap="none" dirty="0">
                <a:effectLst/>
                <a:latin typeface="Calibri" panose="020F0502020204030204" pitchFamily="34" charset="0"/>
                <a:ea typeface="Calibri" panose="020F0502020204030204" pitchFamily="34" charset="0"/>
                <a:cs typeface="Calibri" panose="020F0502020204030204" pitchFamily="34" charset="0"/>
              </a:rPr>
              <a:t>: This feature allows users to easily add or remove colors from their palette as needed, so they can update their website's scheme or components to reflect changes in their whole branding or design.</a:t>
            </a:r>
          </a:p>
          <a:p>
            <a:pPr rtl="0"/>
            <a:r>
              <a:rPr lang="en-US" b="1" cap="none" dirty="0">
                <a:latin typeface="Calibri" panose="020F0502020204030204" pitchFamily="34" charset="0"/>
                <a:ea typeface="Calibri" panose="020F0502020204030204" pitchFamily="34" charset="0"/>
                <a:cs typeface="Calibri" panose="020F0502020204030204" pitchFamily="34" charset="0"/>
              </a:rPr>
              <a:t>A</a:t>
            </a:r>
            <a:r>
              <a:rPr lang="en-US" b="1" cap="none" dirty="0">
                <a:effectLst/>
                <a:latin typeface="Calibri" panose="020F0502020204030204" pitchFamily="34" charset="0"/>
                <a:ea typeface="Calibri" panose="020F0502020204030204" pitchFamily="34" charset="0"/>
                <a:cs typeface="Calibri" panose="020F0502020204030204" pitchFamily="34" charset="0"/>
              </a:rPr>
              <a:t>ccessibility</a:t>
            </a:r>
            <a:r>
              <a:rPr lang="en-US" cap="none" dirty="0">
                <a:effectLst/>
                <a:latin typeface="Calibri" panose="020F0502020204030204" pitchFamily="34" charset="0"/>
                <a:ea typeface="Calibri" panose="020F0502020204030204" pitchFamily="34" charset="0"/>
                <a:cs typeface="Calibri" panose="020F0502020204030204" pitchFamily="34" charset="0"/>
              </a:rPr>
              <a:t>: The custom color picker meets WCAG(Web Content Accessibility Guidelines) 2.0 standards, ensuring that users with vision disabilities can easily navigate and use the website.</a:t>
            </a:r>
          </a:p>
        </p:txBody>
      </p:sp>
      <p:sp>
        <p:nvSpPr>
          <p:cNvPr id="5"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6"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5</a:t>
            </a:fld>
            <a:endParaRPr lang="en-US" dirty="0"/>
          </a:p>
        </p:txBody>
      </p:sp>
      <p:pic>
        <p:nvPicPr>
          <p:cNvPr id="7" name="Picture 6" descr="Icon&#10;&#10;Description automatically generated">
            <a:extLst>
              <a:ext uri="{FF2B5EF4-FFF2-40B4-BE49-F238E27FC236}">
                <a16:creationId xmlns:a16="http://schemas.microsoft.com/office/drawing/2014/main" id="{597CB18C-67CE-993F-FCB3-7DA4BEAA4740}"/>
              </a:ext>
            </a:extLst>
          </p:cNvPr>
          <p:cNvPicPr>
            <a:picLocks noChangeAspect="1"/>
          </p:cNvPicPr>
          <p:nvPr/>
        </p:nvPicPr>
        <p:blipFill>
          <a:blip r:embed="rId2"/>
          <a:stretch>
            <a:fillRect/>
          </a:stretch>
        </p:blipFill>
        <p:spPr>
          <a:xfrm>
            <a:off x="2979127" y="619501"/>
            <a:ext cx="526073" cy="487494"/>
          </a:xfrm>
          <a:prstGeom prst="rect">
            <a:avLst/>
          </a:prstGeom>
        </p:spPr>
      </p:pic>
    </p:spTree>
    <p:extLst>
      <p:ext uri="{BB962C8B-B14F-4D97-AF65-F5344CB8AC3E}">
        <p14:creationId xmlns:p14="http://schemas.microsoft.com/office/powerpoint/2010/main" val="150958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331450"/>
            <a:ext cx="7797662" cy="1151965"/>
          </a:xfrm>
        </p:spPr>
        <p:txBody>
          <a:bodyPr>
            <a:normAutofit/>
          </a:bodyPr>
          <a:lstStyle/>
          <a:p>
            <a:pPr algn="ctr"/>
            <a:r>
              <a:rPr lang="en-IN" sz="4000" b="1" dirty="0">
                <a:latin typeface="Agency FB" panose="020B0503020202020204" pitchFamily="34" charset="0"/>
              </a:rPr>
              <a:t>Technologies Used</a:t>
            </a:r>
            <a:endParaRPr lang="en-US" sz="4000" b="1" dirty="0">
              <a:latin typeface="Agency FB" panose="020B0503020202020204" pitchFamily="34" charset="0"/>
            </a:endParaRPr>
          </a:p>
        </p:txBody>
      </p:sp>
      <p:sp>
        <p:nvSpPr>
          <p:cNvPr id="3" name="Content Placeholder 2"/>
          <p:cNvSpPr>
            <a:spLocks noGrp="1"/>
          </p:cNvSpPr>
          <p:nvPr>
            <p:ph idx="1"/>
          </p:nvPr>
        </p:nvSpPr>
        <p:spPr>
          <a:xfrm>
            <a:off x="1346338" y="1741524"/>
            <a:ext cx="7340462" cy="3440277"/>
          </a:xfrm>
        </p:spPr>
        <p:txBody>
          <a:bodyPr>
            <a:normAutofit/>
          </a:bodyPr>
          <a:lstStyle/>
          <a:p>
            <a:pPr rtl="0">
              <a:buSzPct val="100000"/>
              <a:buFont typeface="Wingdings" panose="05000000000000000000" pitchFamily="2" charset="2"/>
              <a:buChar char="ü"/>
            </a:pPr>
            <a:r>
              <a:rPr lang="en-IN" cap="none" dirty="0">
                <a:latin typeface="Calibri" panose="020F0502020204030204" pitchFamily="34" charset="0"/>
                <a:ea typeface="Calibri" panose="020F0502020204030204" pitchFamily="34" charset="0"/>
                <a:cs typeface="Calibri" panose="020F0502020204030204" pitchFamily="34" charset="0"/>
              </a:rPr>
              <a:t> .NET</a:t>
            </a:r>
          </a:p>
          <a:p>
            <a:pPr rtl="0">
              <a:buSzPct val="100000"/>
              <a:buFont typeface="Wingdings" panose="05000000000000000000" pitchFamily="2" charset="2"/>
              <a:buChar char="ü"/>
            </a:pPr>
            <a:r>
              <a:rPr lang="en-IN" cap="none" dirty="0">
                <a:latin typeface="Calibri" panose="020F0502020204030204" pitchFamily="34" charset="0"/>
                <a:ea typeface="Calibri" panose="020F0502020204030204" pitchFamily="34" charset="0"/>
                <a:cs typeface="Calibri" panose="020F0502020204030204" pitchFamily="34" charset="0"/>
              </a:rPr>
              <a:t>  Next.js</a:t>
            </a:r>
          </a:p>
          <a:p>
            <a:pPr rtl="0">
              <a:buSzPct val="100000"/>
              <a:buFont typeface="Wingdings" panose="05000000000000000000" pitchFamily="2" charset="2"/>
              <a:buChar char="ü"/>
            </a:pPr>
            <a:r>
              <a:rPr lang="en-IN" cap="none" dirty="0">
                <a:latin typeface="Calibri" panose="020F0502020204030204" pitchFamily="34" charset="0"/>
                <a:ea typeface="Calibri" panose="020F0502020204030204" pitchFamily="34" charset="0"/>
                <a:cs typeface="Calibri" panose="020F0502020204030204" pitchFamily="34" charset="0"/>
              </a:rPr>
              <a:t> Sitecore content delivery API (CDA)</a:t>
            </a:r>
          </a:p>
          <a:p>
            <a:pPr rtl="0">
              <a:buSzPct val="100000"/>
              <a:buFont typeface="Wingdings" panose="05000000000000000000" pitchFamily="2" charset="2"/>
              <a:buChar char="ü"/>
            </a:pPr>
            <a:r>
              <a:rPr lang="en-IN" cap="none" dirty="0">
                <a:latin typeface="Calibri" panose="020F0502020204030204" pitchFamily="34" charset="0"/>
                <a:ea typeface="Calibri" panose="020F0502020204030204" pitchFamily="34" charset="0"/>
                <a:cs typeface="Calibri" panose="020F0502020204030204" pitchFamily="34" charset="0"/>
              </a:rPr>
              <a:t> Sitecore experience accelerator (SXA)</a:t>
            </a:r>
          </a:p>
          <a:p>
            <a:pPr rtl="0">
              <a:buSzPct val="100000"/>
              <a:buFont typeface="Wingdings" panose="05000000000000000000" pitchFamily="2" charset="2"/>
              <a:buChar char="ü"/>
            </a:pPr>
            <a:r>
              <a:rPr lang="en-IN" cap="none" dirty="0">
                <a:latin typeface="Calibri" panose="020F0502020204030204" pitchFamily="34" charset="0"/>
                <a:ea typeface="Calibri" panose="020F0502020204030204" pitchFamily="34" charset="0"/>
                <a:cs typeface="Calibri" panose="020F0502020204030204" pitchFamily="34" charset="0"/>
              </a:rPr>
              <a:t> Sitecore JavaScript services (JSS) </a:t>
            </a:r>
          </a:p>
          <a:p>
            <a:pPr rtl="0">
              <a:buSzPct val="100000"/>
              <a:buFont typeface="Wingdings" panose="05000000000000000000" pitchFamily="2" charset="2"/>
              <a:buChar char="ü"/>
            </a:pPr>
            <a:r>
              <a:rPr lang="en-IN" cap="none" dirty="0">
                <a:latin typeface="Calibri" panose="020F0502020204030204" pitchFamily="34" charset="0"/>
                <a:ea typeface="Calibri" panose="020F0502020204030204" pitchFamily="34" charset="0"/>
                <a:cs typeface="Calibri" panose="020F0502020204030204" pitchFamily="34" charset="0"/>
              </a:rPr>
              <a:t> HTML and CSS</a:t>
            </a:r>
            <a:endParaRPr lang="en-US" cap="none"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6"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6</a:t>
            </a:fld>
            <a:endParaRPr lang="en-US"/>
          </a:p>
        </p:txBody>
      </p:sp>
      <p:pic>
        <p:nvPicPr>
          <p:cNvPr id="9" name="Picture 8" descr="Shape&#10;&#10;Description automatically generated with low confidence">
            <a:extLst>
              <a:ext uri="{FF2B5EF4-FFF2-40B4-BE49-F238E27FC236}">
                <a16:creationId xmlns:a16="http://schemas.microsoft.com/office/drawing/2014/main" id="{E436753B-F821-FCFB-595E-7DB16ECE2EEE}"/>
              </a:ext>
            </a:extLst>
          </p:cNvPr>
          <p:cNvPicPr>
            <a:picLocks noChangeAspect="1"/>
          </p:cNvPicPr>
          <p:nvPr/>
        </p:nvPicPr>
        <p:blipFill>
          <a:blip r:embed="rId2"/>
          <a:stretch>
            <a:fillRect/>
          </a:stretch>
        </p:blipFill>
        <p:spPr>
          <a:xfrm>
            <a:off x="1981505" y="601233"/>
            <a:ext cx="515510" cy="515510"/>
          </a:xfrm>
          <a:prstGeom prst="rect">
            <a:avLst/>
          </a:prstGeom>
        </p:spPr>
      </p:pic>
      <p:sp>
        <p:nvSpPr>
          <p:cNvPr id="10" name="TextBox 9">
            <a:extLst>
              <a:ext uri="{FF2B5EF4-FFF2-40B4-BE49-F238E27FC236}">
                <a16:creationId xmlns:a16="http://schemas.microsoft.com/office/drawing/2014/main" id="{03BA83AA-DFF7-A224-E446-FC4BC638AC93}"/>
              </a:ext>
            </a:extLst>
          </p:cNvPr>
          <p:cNvSpPr txBox="1"/>
          <p:nvPr/>
        </p:nvSpPr>
        <p:spPr>
          <a:xfrm>
            <a:off x="844061" y="1386526"/>
            <a:ext cx="7467951" cy="400110"/>
          </a:xfrm>
          <a:prstGeom prst="rect">
            <a:avLst/>
          </a:prstGeom>
          <a:noFill/>
        </p:spPr>
        <p:txBody>
          <a:bodyPr wrap="square" rtlCol="0">
            <a:spAutoFit/>
          </a:bodyPr>
          <a:lstStyle/>
          <a:p>
            <a:pPr rtl="0"/>
            <a:r>
              <a:rPr lang="en-IN" sz="2000" cap="none" dirty="0">
                <a:latin typeface="Calibri" panose="020F0502020204030204" pitchFamily="34" charset="0"/>
                <a:ea typeface="Calibri" panose="020F0502020204030204" pitchFamily="34" charset="0"/>
                <a:cs typeface="Calibri" panose="020F0502020204030204" pitchFamily="34" charset="0"/>
              </a:rPr>
              <a:t>The custom colour picker is built using several technologies, including</a:t>
            </a:r>
          </a:p>
        </p:txBody>
      </p:sp>
    </p:spTree>
    <p:extLst>
      <p:ext uri="{BB962C8B-B14F-4D97-AF65-F5344CB8AC3E}">
        <p14:creationId xmlns:p14="http://schemas.microsoft.com/office/powerpoint/2010/main" val="322893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63" y="274639"/>
            <a:ext cx="7970292" cy="1143000"/>
          </a:xfrm>
        </p:spPr>
        <p:txBody>
          <a:bodyPr>
            <a:normAutofit/>
          </a:bodyPr>
          <a:lstStyle/>
          <a:p>
            <a:pPr algn="ctr"/>
            <a:r>
              <a:rPr lang="en-IN" sz="4000" b="1" dirty="0">
                <a:latin typeface="Agency FB" panose="020B0503020202020204" pitchFamily="34" charset="0"/>
              </a:rPr>
              <a:t>GITHUB</a:t>
            </a:r>
            <a:endParaRPr lang="en-US" sz="4000" b="1" dirty="0">
              <a:latin typeface="Agency FB" panose="020B0503020202020204" pitchFamily="34" charset="0"/>
            </a:endParaRPr>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7</a:t>
            </a:fld>
            <a:endParaRPr lang="en-US"/>
          </a:p>
        </p:txBody>
      </p:sp>
      <p:pic>
        <p:nvPicPr>
          <p:cNvPr id="5" name="Picture 4" descr="Shape&#10;&#10;Description automatically generated with low confidence">
            <a:extLst>
              <a:ext uri="{FF2B5EF4-FFF2-40B4-BE49-F238E27FC236}">
                <a16:creationId xmlns:a16="http://schemas.microsoft.com/office/drawing/2014/main" id="{33872084-3B48-2EF7-F703-DEFBDCC1399E}"/>
              </a:ext>
            </a:extLst>
          </p:cNvPr>
          <p:cNvPicPr>
            <a:picLocks noChangeAspect="1"/>
          </p:cNvPicPr>
          <p:nvPr/>
        </p:nvPicPr>
        <p:blipFill>
          <a:blip r:embed="rId2"/>
          <a:stretch>
            <a:fillRect/>
          </a:stretch>
        </p:blipFill>
        <p:spPr>
          <a:xfrm>
            <a:off x="3217984" y="549973"/>
            <a:ext cx="505104" cy="505104"/>
          </a:xfrm>
          <a:prstGeom prst="rect">
            <a:avLst/>
          </a:prstGeom>
        </p:spPr>
      </p:pic>
      <p:sp>
        <p:nvSpPr>
          <p:cNvPr id="6" name="Content Placeholder 2">
            <a:extLst>
              <a:ext uri="{FF2B5EF4-FFF2-40B4-BE49-F238E27FC236}">
                <a16:creationId xmlns:a16="http://schemas.microsoft.com/office/drawing/2014/main" id="{427577A3-4DBE-6559-F467-E6A3B228E1FB}"/>
              </a:ext>
            </a:extLst>
          </p:cNvPr>
          <p:cNvSpPr>
            <a:spLocks noGrp="1"/>
          </p:cNvSpPr>
          <p:nvPr>
            <p:ph idx="1"/>
          </p:nvPr>
        </p:nvSpPr>
        <p:spPr>
          <a:xfrm>
            <a:off x="814075" y="1255711"/>
            <a:ext cx="7797662" cy="627391"/>
          </a:xfrm>
        </p:spPr>
        <p:txBody>
          <a:bodyPr>
            <a:normAutofit/>
          </a:bodyPr>
          <a:lstStyle/>
          <a:p>
            <a:pPr marL="0" indent="0" rtl="0">
              <a:buSzPct val="100000"/>
              <a:buNone/>
            </a:pPr>
            <a:r>
              <a:rPr lang="en-US" cap="none" dirty="0">
                <a:effectLst/>
                <a:latin typeface="Calibri" panose="020F0502020204030204" pitchFamily="34" charset="0"/>
                <a:ea typeface="Calibri" panose="020F0502020204030204" pitchFamily="34" charset="0"/>
                <a:cs typeface="Calibri" panose="020F0502020204030204" pitchFamily="34" charset="0"/>
              </a:rPr>
              <a:t>https://github.com/Sitecore-Hackathon/2023-Reboot-Rebels</a:t>
            </a:r>
          </a:p>
        </p:txBody>
      </p:sp>
    </p:spTree>
    <p:extLst>
      <p:ext uri="{BB962C8B-B14F-4D97-AF65-F5344CB8AC3E}">
        <p14:creationId xmlns:p14="http://schemas.microsoft.com/office/powerpoint/2010/main" val="218381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63" y="274639"/>
            <a:ext cx="7970292" cy="1143000"/>
          </a:xfrm>
        </p:spPr>
        <p:txBody>
          <a:bodyPr>
            <a:normAutofit/>
          </a:bodyPr>
          <a:lstStyle/>
          <a:p>
            <a:pPr algn="ctr"/>
            <a:r>
              <a:rPr lang="en-IN" sz="4000" b="1" dirty="0">
                <a:latin typeface="Agency FB" panose="020B0503020202020204" pitchFamily="34" charset="0"/>
              </a:rPr>
              <a:t>INSTALLATION STEPS</a:t>
            </a:r>
            <a:endParaRPr lang="en-US" sz="4000" b="1" dirty="0">
              <a:latin typeface="Agency FB" panose="020B0503020202020204" pitchFamily="34" charset="0"/>
            </a:endParaRPr>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8</a:t>
            </a:fld>
            <a:endParaRPr lang="en-US"/>
          </a:p>
        </p:txBody>
      </p:sp>
      <p:pic>
        <p:nvPicPr>
          <p:cNvPr id="4" name="Content Placeholder 3" descr="Shape&#10;&#10;Description automatically generated with low confidence">
            <a:extLst>
              <a:ext uri="{FF2B5EF4-FFF2-40B4-BE49-F238E27FC236}">
                <a16:creationId xmlns:a16="http://schemas.microsoft.com/office/drawing/2014/main" id="{FEA3BA08-6B85-64C5-B136-8B3AFC53CD42}"/>
              </a:ext>
            </a:extLst>
          </p:cNvPr>
          <p:cNvPicPr>
            <a:picLocks noGrp="1" noChangeAspect="1"/>
          </p:cNvPicPr>
          <p:nvPr>
            <p:ph idx="1"/>
          </p:nvPr>
        </p:nvPicPr>
        <p:blipFill>
          <a:blip r:embed="rId2"/>
          <a:stretch>
            <a:fillRect/>
          </a:stretch>
        </p:blipFill>
        <p:spPr>
          <a:xfrm>
            <a:off x="2082618" y="581578"/>
            <a:ext cx="510746" cy="510746"/>
          </a:xfrm>
        </p:spPr>
      </p:pic>
      <p:sp>
        <p:nvSpPr>
          <p:cNvPr id="3" name="TextBox 2">
            <a:extLst>
              <a:ext uri="{FF2B5EF4-FFF2-40B4-BE49-F238E27FC236}">
                <a16:creationId xmlns:a16="http://schemas.microsoft.com/office/drawing/2014/main" id="{CBE09755-992F-DF11-19A2-33EDCCBC0027}"/>
              </a:ext>
            </a:extLst>
          </p:cNvPr>
          <p:cNvSpPr txBox="1"/>
          <p:nvPr/>
        </p:nvSpPr>
        <p:spPr>
          <a:xfrm>
            <a:off x="727587" y="1632155"/>
            <a:ext cx="7157883"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Download zipped package ‘20230304.2225.SH 2023-1.zip’ from path ‘’ </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atin typeface="Calibri" panose="020F0502020204030204" pitchFamily="34" charset="0"/>
                <a:ea typeface="Calibri" panose="020F0502020204030204" pitchFamily="34" charset="0"/>
                <a:cs typeface="Calibri" panose="020F0502020204030204" pitchFamily="34" charset="0"/>
              </a:rPr>
              <a:t>Install above </a:t>
            </a:r>
            <a:r>
              <a:rPr lang="en-IN" dirty="0">
                <a:latin typeface="Calibri" panose="020F0502020204030204" pitchFamily="34" charset="0"/>
                <a:ea typeface="Calibri" panose="020F0502020204030204" pitchFamily="34" charset="0"/>
                <a:cs typeface="Calibri" panose="020F0502020204030204" pitchFamily="34" charset="0"/>
              </a:rPr>
              <a:t>package in Sitecore using  </a:t>
            </a:r>
            <a:br>
              <a:rPr lang="en-IN" dirty="0">
                <a:latin typeface="Calibri" panose="020F0502020204030204" pitchFamily="34" charset="0"/>
                <a:ea typeface="Calibri" panose="020F0502020204030204" pitchFamily="34" charset="0"/>
                <a:cs typeface="Calibri" panose="020F0502020204030204" pitchFamily="34" charset="0"/>
              </a:rPr>
            </a:br>
            <a:r>
              <a:rPr lang="en-IN" dirty="0">
                <a:latin typeface="Calibri" panose="020F0502020204030204" pitchFamily="34" charset="0"/>
                <a:ea typeface="Calibri" panose="020F0502020204030204" pitchFamily="34" charset="0"/>
                <a:cs typeface="Calibri" panose="020F0502020204030204" pitchFamily="34" charset="0"/>
              </a:rPr>
              <a:t>Development Tools -&gt; Installation wizard</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Execute ‘</a:t>
            </a:r>
            <a:r>
              <a:rPr lang="en-IN" dirty="0" err="1">
                <a:latin typeface="Calibri" panose="020F0502020204030204" pitchFamily="34" charset="0"/>
                <a:ea typeface="Calibri" panose="020F0502020204030204" pitchFamily="34" charset="0"/>
                <a:cs typeface="Calibri" panose="020F0502020204030204" pitchFamily="34" charset="0"/>
              </a:rPr>
              <a:t>npm</a:t>
            </a:r>
            <a:r>
              <a:rPr lang="en-IN" dirty="0">
                <a:latin typeface="Calibri" panose="020F0502020204030204" pitchFamily="34" charset="0"/>
                <a:ea typeface="Calibri" panose="020F0502020204030204" pitchFamily="34" charset="0"/>
                <a:cs typeface="Calibri" panose="020F0502020204030204" pitchFamily="34" charset="0"/>
              </a:rPr>
              <a:t> build’</a:t>
            </a:r>
          </a:p>
        </p:txBody>
      </p:sp>
    </p:spTree>
    <p:extLst>
      <p:ext uri="{BB962C8B-B14F-4D97-AF65-F5344CB8AC3E}">
        <p14:creationId xmlns:p14="http://schemas.microsoft.com/office/powerpoint/2010/main" val="163100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121" y="2081628"/>
            <a:ext cx="7970292" cy="1143000"/>
          </a:xfrm>
        </p:spPr>
        <p:txBody>
          <a:bodyPr>
            <a:normAutofit/>
          </a:bodyPr>
          <a:lstStyle/>
          <a:p>
            <a:pPr algn="ctr"/>
            <a:r>
              <a:rPr lang="en-IN" sz="4000" b="1" dirty="0">
                <a:latin typeface="Agency FB" panose="020B0503020202020204" pitchFamily="34" charset="0"/>
              </a:rPr>
              <a:t>THANK YOU</a:t>
            </a:r>
            <a:endParaRPr lang="en-US" sz="4000" b="1" dirty="0">
              <a:latin typeface="Agency FB" panose="020B0503020202020204" pitchFamily="34" charset="0"/>
            </a:endParaRPr>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a:latin typeface="Bahnschrift" panose="020B0502040204020203" pitchFamily="34" charset="0"/>
              </a:rPr>
              <a:t>Sitecore hackathon 2023</a:t>
            </a:r>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9</a:t>
            </a:fld>
            <a:endParaRPr lang="en-US"/>
          </a:p>
        </p:txBody>
      </p:sp>
      <p:sp>
        <p:nvSpPr>
          <p:cNvPr id="3" name="TextBox 2">
            <a:extLst>
              <a:ext uri="{FF2B5EF4-FFF2-40B4-BE49-F238E27FC236}">
                <a16:creationId xmlns:a16="http://schemas.microsoft.com/office/drawing/2014/main" id="{CBE09755-992F-DF11-19A2-33EDCCBC0027}"/>
              </a:ext>
            </a:extLst>
          </p:cNvPr>
          <p:cNvSpPr txBox="1"/>
          <p:nvPr/>
        </p:nvSpPr>
        <p:spPr>
          <a:xfrm>
            <a:off x="727587" y="1632155"/>
            <a:ext cx="7157883"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54731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TM04033927[[fn=Main Event]]</Template>
  <TotalTime>13150</TotalTime>
  <Words>459</Words>
  <Application>Microsoft Office PowerPoint</Application>
  <PresentationFormat>On-screen Show (4:3)</PresentationFormat>
  <Paragraphs>58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Abadi</vt:lpstr>
      <vt:lpstr>Agency FB</vt:lpstr>
      <vt:lpstr>Algerian</vt:lpstr>
      <vt:lpstr>Arial</vt:lpstr>
      <vt:lpstr>Bahnschrift</vt:lpstr>
      <vt:lpstr>Calibri</vt:lpstr>
      <vt:lpstr>Impact</vt:lpstr>
      <vt:lpstr>Wingdings</vt:lpstr>
      <vt:lpstr>Main Event</vt:lpstr>
      <vt:lpstr>   Sitecore hackathon 2023</vt:lpstr>
      <vt:lpstr>INTRODUCTION</vt:lpstr>
      <vt:lpstr>Problem Statement</vt:lpstr>
      <vt:lpstr>Solution</vt:lpstr>
      <vt:lpstr>Benefits</vt:lpstr>
      <vt:lpstr>Technologies Used</vt:lpstr>
      <vt:lpstr>GITHUB</vt:lpstr>
      <vt:lpstr>INSTALLATION STEPS</vt:lpstr>
      <vt:lpstr>THANK YOU</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Eckel</dc:creator>
  <cp:lastModifiedBy>Hemapriya S</cp:lastModifiedBy>
  <cp:revision>223</cp:revision>
  <dcterms:created xsi:type="dcterms:W3CDTF">2015-03-20T17:07:21Z</dcterms:created>
  <dcterms:modified xsi:type="dcterms:W3CDTF">2023-03-04T17:50:42Z</dcterms:modified>
</cp:coreProperties>
</file>