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9"/>
  </p:notesMasterIdLst>
  <p:sldIdLst>
    <p:sldId id="257" r:id="rId5"/>
    <p:sldId id="270" r:id="rId6"/>
    <p:sldId id="280" r:id="rId7"/>
    <p:sldId id="282" r:id="rId8"/>
    <p:sldId id="273" r:id="rId9"/>
    <p:sldId id="274" r:id="rId10"/>
    <p:sldId id="275" r:id="rId11"/>
    <p:sldId id="276" r:id="rId12"/>
    <p:sldId id="278" r:id="rId13"/>
    <p:sldId id="277" r:id="rId14"/>
    <p:sldId id="271" r:id="rId15"/>
    <p:sldId id="272" r:id="rId16"/>
    <p:sldId id="279" r:id="rId17"/>
    <p:sldId id="281"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975"/>
    <a:srgbClr val="000000"/>
    <a:srgbClr val="F0F0F0"/>
    <a:srgbClr val="A32FB3"/>
    <a:srgbClr val="852692"/>
    <a:srgbClr val="F1D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70" autoAdjust="0"/>
    <p:restoredTop sz="70741" autoAdjust="0"/>
  </p:normalViewPr>
  <p:slideViewPr>
    <p:cSldViewPr snapToGrid="0">
      <p:cViewPr varScale="1">
        <p:scale>
          <a:sx n="86" d="100"/>
          <a:sy n="86" d="100"/>
        </p:scale>
        <p:origin x="1014" y="84"/>
      </p:cViewPr>
      <p:guideLst>
        <p:guide orient="horz" pos="2160"/>
        <p:guide pos="4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1F204-205E-4D3E-812C-A5947AEBCFF3}" type="datetimeFigureOut">
              <a:rPr lang="en-US" smtClean="0"/>
              <a:pPr/>
              <a:t>6/12/2015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81365-7987-49D6-942B-36B604E7EF0A}" type="slidenum">
              <a:rPr lang="en-US" smtClean="0"/>
              <a:pPr/>
              <a:t>‹#›</a:t>
            </a:fld>
            <a:endParaRPr lang="en-US" dirty="0"/>
          </a:p>
        </p:txBody>
      </p:sp>
    </p:spTree>
    <p:extLst>
      <p:ext uri="{BB962C8B-B14F-4D97-AF65-F5344CB8AC3E}">
        <p14:creationId xmlns:p14="http://schemas.microsoft.com/office/powerpoint/2010/main" val="248507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 this is Jakob, I am going to show a fun experiment</a:t>
            </a:r>
            <a:r>
              <a:rPr lang="en-GB" baseline="0" dirty="0" smtClean="0"/>
              <a:t>, I have been working on, called Pathfinder.</a:t>
            </a:r>
            <a:endParaRPr lang="en-GB"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a:t>
            </a:fld>
            <a:endParaRPr lang="en-US" dirty="0"/>
          </a:p>
        </p:txBody>
      </p:sp>
    </p:spTree>
    <p:extLst>
      <p:ext uri="{BB962C8B-B14F-4D97-AF65-F5344CB8AC3E}">
        <p14:creationId xmlns:p14="http://schemas.microsoft.com/office/powerpoint/2010/main" val="3335734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Items are just files. On the right,</a:t>
            </a:r>
            <a:r>
              <a:rPr lang="da-DK" baseline="0" dirty="0" smtClean="0"/>
              <a:t> you can see an item written in Json. It is quite straight forward.</a:t>
            </a:r>
          </a:p>
          <a:p>
            <a:endParaRPr lang="da-DK" baseline="0" dirty="0" smtClean="0"/>
          </a:p>
          <a:p>
            <a:r>
              <a:rPr lang="da-DK" baseline="0" dirty="0" smtClean="0"/>
              <a:t>Pathfinder does not really care about the format, because you need parsers to parse the source files. Currently Pathfinder has support for Json, Xml and serialized items, but hopefully it will be able to support formats like Markdown or just plain flat files in the future.</a:t>
            </a:r>
          </a:p>
          <a:p>
            <a:endParaRPr lang="da-DK" baseline="0" dirty="0" smtClean="0"/>
          </a:p>
          <a:p>
            <a:r>
              <a:rPr lang="da-DK" baseline="0" dirty="0" smtClean="0"/>
              <a:t>Since the project needs the whole truth, you have to create your items as files. This means that you can no longer create items using the Content Editor or Rocks for that matter. This is going to be a hard habit to break, but when you think about is makes sense. This is how you build an application in the classical sense.</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10</a:t>
            </a:fld>
            <a:endParaRPr lang="en-US" dirty="0"/>
          </a:p>
        </p:txBody>
      </p:sp>
    </p:spTree>
    <p:extLst>
      <p:ext uri="{BB962C8B-B14F-4D97-AF65-F5344CB8AC3E}">
        <p14:creationId xmlns:p14="http://schemas.microsoft.com/office/powerpoint/2010/main" val="285713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About</a:t>
            </a:r>
            <a:r>
              <a:rPr lang="da-DK" baseline="0" dirty="0" smtClean="0"/>
              <a:t> tooling, since everything is just a file, you can use whatever text editor you want. On the right, you can see the new Code editor from Microsoft.</a:t>
            </a:r>
          </a:p>
          <a:p>
            <a:endParaRPr lang="da-DK" baseline="0" dirty="0" smtClean="0"/>
          </a:p>
          <a:p>
            <a:r>
              <a:rPr lang="da-DK" baseline="0" dirty="0" smtClean="0"/>
              <a:t>It is important that Visual Studio is not a requirement.</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11</a:t>
            </a:fld>
            <a:endParaRPr lang="en-US" dirty="0"/>
          </a:p>
        </p:txBody>
      </p:sp>
    </p:spTree>
    <p:extLst>
      <p:ext uri="{BB962C8B-B14F-4D97-AF65-F5344CB8AC3E}">
        <p14:creationId xmlns:p14="http://schemas.microsoft.com/office/powerpoint/2010/main" val="300837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Same with build process.</a:t>
            </a:r>
            <a:r>
              <a:rPr lang="da-DK" baseline="0" dirty="0" smtClean="0"/>
              <a:t> The compiler is just a command line tool, so it can easily be integrated into your favorite build tool. And it can be run as part of a continueos integration process.</a:t>
            </a:r>
          </a:p>
          <a:p>
            <a:endParaRPr lang="da-DK" baseline="0" dirty="0" smtClean="0"/>
          </a:p>
          <a:p>
            <a:r>
              <a:rPr lang="da-DK" baseline="0" dirty="0" smtClean="0"/>
              <a:t>You don’t need a build tool, you can also just run the compiler by it self from the command line.</a:t>
            </a:r>
          </a:p>
          <a:p>
            <a:endParaRPr lang="da-DK" baseline="0" dirty="0" smtClean="0"/>
          </a:p>
          <a:p>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12</a:t>
            </a:fld>
            <a:endParaRPr lang="en-US" dirty="0"/>
          </a:p>
        </p:txBody>
      </p:sp>
    </p:spTree>
    <p:extLst>
      <p:ext uri="{BB962C8B-B14F-4D97-AF65-F5344CB8AC3E}">
        <p14:creationId xmlns:p14="http://schemas.microsoft.com/office/powerpoint/2010/main" val="1523142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Pathfinder</a:t>
            </a:r>
            <a:r>
              <a:rPr lang="da-DK" baseline="0" dirty="0" smtClean="0"/>
              <a:t> has a really simple deployment process where it just copies the Nuget package from the development folder to the website folder, where the installer takes over. </a:t>
            </a:r>
          </a:p>
          <a:p>
            <a:endParaRPr lang="da-DK" baseline="0" dirty="0" smtClean="0"/>
          </a:p>
          <a:p>
            <a:r>
              <a:rPr lang="da-DK" baseline="0" dirty="0" smtClean="0"/>
              <a:t>None-the-less, you can hook into this process, and have it deploy the package file in any way that suits you. </a:t>
            </a:r>
          </a:p>
          <a:p>
            <a:endParaRPr lang="da-DK" baseline="0" dirty="0" smtClean="0"/>
          </a:p>
          <a:p>
            <a:r>
              <a:rPr lang="da-DK" dirty="0" smtClean="0"/>
              <a:t>Again I think it is important</a:t>
            </a:r>
            <a:r>
              <a:rPr lang="da-DK" baseline="0" dirty="0" smtClean="0"/>
              <a:t> to point out that using Nuget packages allows you to have dependencies between projects. These dependencies are resolved when the project is installed on the website.</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13</a:t>
            </a:fld>
            <a:endParaRPr lang="en-US" dirty="0"/>
          </a:p>
        </p:txBody>
      </p:sp>
    </p:spTree>
    <p:extLst>
      <p:ext uri="{BB962C8B-B14F-4D97-AF65-F5344CB8AC3E}">
        <p14:creationId xmlns:p14="http://schemas.microsoft.com/office/powerpoint/2010/main" val="583552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Finally, this is Sitecore, so everything is extendable.</a:t>
            </a:r>
          </a:p>
          <a:p>
            <a:endParaRPr lang="da-DK" dirty="0" smtClean="0"/>
          </a:p>
          <a:p>
            <a:r>
              <a:rPr lang="da-DK" dirty="0" smtClean="0"/>
              <a:t>Pathfinder uses MEF</a:t>
            </a:r>
            <a:r>
              <a:rPr lang="da-DK" baseline="0" dirty="0" smtClean="0"/>
              <a:t> from Microsoft, you can xcopy an extension assembly to your tools folder, and Pathfinder will pick up.</a:t>
            </a:r>
          </a:p>
          <a:p>
            <a:endParaRPr lang="da-DK" baseline="0" dirty="0" smtClean="0"/>
          </a:p>
          <a:p>
            <a:r>
              <a:rPr lang="da-DK" baseline="0" dirty="0" smtClean="0"/>
              <a:t>You can also drop C# files into the tools folder and Pathfinder will use the Roslyn compiler to create an extension assembly that will be loaded through MEF.</a:t>
            </a:r>
          </a:p>
          <a:p>
            <a:endParaRPr lang="da-DK" baseline="0" dirty="0" smtClean="0"/>
          </a:p>
          <a:p>
            <a:r>
              <a:rPr lang="da-DK" baseline="0" dirty="0" smtClean="0"/>
              <a:t>And Pathfinder is open source, so go have a look at the source.</a:t>
            </a:r>
          </a:p>
          <a:p>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14</a:t>
            </a:fld>
            <a:endParaRPr lang="en-US" dirty="0"/>
          </a:p>
        </p:txBody>
      </p:sp>
    </p:spTree>
    <p:extLst>
      <p:ext uri="{BB962C8B-B14F-4D97-AF65-F5344CB8AC3E}">
        <p14:creationId xmlns:p14="http://schemas.microsoft.com/office/powerpoint/2010/main" val="172166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Pathfinder is a new toolchain</a:t>
            </a:r>
            <a:r>
              <a:rPr lang="da-DK" baseline="0" dirty="0" smtClean="0"/>
              <a:t> for building Sitecore website. Basically the toolchain create a deliverable package from the source files in a project directory and deploy the package to a website where an installer installs all the new files and Sitecore item into the website.</a:t>
            </a:r>
          </a:p>
          <a:p>
            <a:endParaRPr lang="da-DK" baseline="0" dirty="0" smtClean="0"/>
          </a:p>
          <a:p>
            <a:r>
              <a:rPr lang="da-DK" baseline="0" dirty="0" smtClean="0"/>
              <a:t>It is a big goal that you can use your favorite tools in a way, that is very familiar. The most obvious thing, you will see, is that you no longer have to use Visual Studio. You still can, of course, if you like.</a:t>
            </a:r>
          </a:p>
          <a:p>
            <a:endParaRPr lang="da-DK" baseline="0" dirty="0" smtClean="0"/>
          </a:p>
          <a:p>
            <a:r>
              <a:rPr lang="da-DK" baseline="0" dirty="0" smtClean="0"/>
              <a:t>The new toolchain will take you from your project directory all the way to the website, so deployment is a also part of the toolchain – although only on a smaller scale.</a:t>
            </a:r>
          </a:p>
          <a:p>
            <a:endParaRPr lang="da-DK" baseline="0" dirty="0" smtClean="0"/>
          </a:p>
          <a:p>
            <a:r>
              <a:rPr lang="da-DK" baseline="0" dirty="0" smtClean="0"/>
              <a:t>If you are used to using Visual Studio, SIM, TDS, Rocks, and all the other great Sitecore tools out there, Pathfinder should work great with them, but you as a developer will probably have to change some of your habits – which is always hard. Specifically in Pathfinder items are now files, which may take some getting used to.</a:t>
            </a:r>
          </a:p>
        </p:txBody>
      </p:sp>
      <p:sp>
        <p:nvSpPr>
          <p:cNvPr id="4" name="Slide Number Placeholder 3"/>
          <p:cNvSpPr>
            <a:spLocks noGrp="1"/>
          </p:cNvSpPr>
          <p:nvPr>
            <p:ph type="sldNum" sz="quarter" idx="10"/>
          </p:nvPr>
        </p:nvSpPr>
        <p:spPr/>
        <p:txBody>
          <a:bodyPr/>
          <a:lstStyle/>
          <a:p>
            <a:fld id="{91681365-7987-49D6-942B-36B604E7EF0A}" type="slidenum">
              <a:rPr lang="en-US" smtClean="0"/>
              <a:pPr/>
              <a:t>2</a:t>
            </a:fld>
            <a:endParaRPr lang="en-US" dirty="0"/>
          </a:p>
        </p:txBody>
      </p:sp>
    </p:spTree>
    <p:extLst>
      <p:ext uri="{BB962C8B-B14F-4D97-AF65-F5344CB8AC3E}">
        <p14:creationId xmlns:p14="http://schemas.microsoft.com/office/powerpoint/2010/main" val="18754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So, the goal of Pathfinder is to make it easier to build Sitecore website for developers</a:t>
            </a:r>
            <a:r>
              <a:rPr lang="da-DK" baseline="0" dirty="0" smtClean="0"/>
              <a:t> – especially for new developers. Sitecore is not particular difficult to work with, but it can have steep learning curve.</a:t>
            </a:r>
            <a:endParaRPr lang="da-DK" dirty="0" smtClean="0"/>
          </a:p>
          <a:p>
            <a:endParaRPr lang="da-DK" dirty="0" smtClean="0"/>
          </a:p>
          <a:p>
            <a:r>
              <a:rPr lang="da-DK" dirty="0" smtClean="0"/>
              <a:t>And there are many way to do this – Sitecore comes with a lot of</a:t>
            </a:r>
            <a:r>
              <a:rPr lang="da-DK" baseline="0" dirty="0" smtClean="0"/>
              <a:t> quirks – and there are parts of Sitecore that are very manual.</a:t>
            </a:r>
          </a:p>
          <a:p>
            <a:endParaRPr lang="da-DK" baseline="0" dirty="0" smtClean="0"/>
          </a:p>
          <a:p>
            <a:r>
              <a:rPr lang="da-DK" baseline="0" dirty="0" smtClean="0"/>
              <a:t>Pathfinder tries to solve some of these issues by doing a number of things – first by lowering the tool requirements. Sitecore developer often have a full Visual Studio with TDS, Rocks, Resharper and more. All these tools requires learning. Pathfinder makes it possible to develop website without Visual Studio. </a:t>
            </a:r>
          </a:p>
          <a:p>
            <a:endParaRPr lang="da-DK" baseline="0" dirty="0" smtClean="0"/>
          </a:p>
          <a:p>
            <a:r>
              <a:rPr lang="da-DK" baseline="0" dirty="0" smtClean="0"/>
              <a:t>If you look at what Microsoft is doing right now, they are providing support for their products in a lot of 3. party tools – the best example is TypeScript support in SublimeText, and they just released a preview of Visual Studio Code, which is a code editor very similar to SublimeText, and like SublimeText it is cross-platform. They are also adding support for Grunt and Gulp in VS2015. So there is clearly a move towards the front-end and web development way of developing.</a:t>
            </a:r>
          </a:p>
          <a:p>
            <a:endParaRPr lang="da-DK" baseline="0" dirty="0" smtClean="0"/>
          </a:p>
          <a:p>
            <a:r>
              <a:rPr lang="da-DK" dirty="0" smtClean="0"/>
              <a:t>On</a:t>
            </a:r>
            <a:r>
              <a:rPr lang="da-DK" baseline="0" dirty="0" smtClean="0"/>
              <a:t>e of the things that P</a:t>
            </a:r>
            <a:r>
              <a:rPr lang="da-DK" dirty="0" smtClean="0"/>
              <a:t>athfinder</a:t>
            </a:r>
            <a:r>
              <a:rPr lang="da-DK" baseline="0" dirty="0" smtClean="0"/>
              <a:t> does, is that it has checking step. This step runs through your project and checks for all sorts of issues. This is an really important and useful step, because Pathfinder can help you follow best practices and find bugs and errors.</a:t>
            </a:r>
          </a:p>
          <a:p>
            <a:endParaRPr lang="da-DK" baseline="0" dirty="0" smtClean="0"/>
          </a:p>
          <a:p>
            <a:r>
              <a:rPr lang="da-DK" baseline="0" dirty="0" smtClean="0"/>
              <a:t>Another step is deployment. As mentioned Pathfinder takes you from project directory to website, so there is a step that will package your project and install it on a website. </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3</a:t>
            </a:fld>
            <a:endParaRPr lang="en-US" dirty="0"/>
          </a:p>
        </p:txBody>
      </p:sp>
    </p:spTree>
    <p:extLst>
      <p:ext uri="{BB962C8B-B14F-4D97-AF65-F5344CB8AC3E}">
        <p14:creationId xmlns:p14="http://schemas.microsoft.com/office/powerpoint/2010/main" val="215241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So what is Pathfinder?</a:t>
            </a:r>
            <a:r>
              <a:rPr lang="da-DK" baseline="0" dirty="0" smtClean="0"/>
              <a:t> It has 2 parts. The first part, you can think of as a compiler that produces a package, and the second is a package installler that runs on a website.</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4</a:t>
            </a:fld>
            <a:endParaRPr lang="en-US" dirty="0"/>
          </a:p>
        </p:txBody>
      </p:sp>
    </p:spTree>
    <p:extLst>
      <p:ext uri="{BB962C8B-B14F-4D97-AF65-F5344CB8AC3E}">
        <p14:creationId xmlns:p14="http://schemas.microsoft.com/office/powerpoint/2010/main" val="147083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The purpose of the compiler</a:t>
            </a:r>
            <a:r>
              <a:rPr lang="da-DK" baseline="0" dirty="0" smtClean="0"/>
              <a:t> is the take source files from a project directory and compile them into a deliverable package. The compiler runs on your development machine. Once the package has been compiled, it is copied to a website where the installer will install it.</a:t>
            </a:r>
          </a:p>
          <a:p>
            <a:endParaRPr lang="da-DK" baseline="0" dirty="0" smtClean="0"/>
          </a:p>
          <a:p>
            <a:r>
              <a:rPr lang="da-DK" baseline="0" dirty="0" smtClean="0"/>
              <a:t>The source files is everything that makes your project, including Sitecore items. Now this is important, everything in Pathfinder is a file – items, media files, renderings, layouts, config files. This makes it very similar to projects in Visual Studio or in SublimeText – your project is just a file directory. As you will see later, items files can be just Xml or Json files.</a:t>
            </a:r>
          </a:p>
          <a:p>
            <a:endParaRPr lang="da-DK" baseline="0" dirty="0" smtClean="0"/>
          </a:p>
          <a:p>
            <a:r>
              <a:rPr lang="da-DK" baseline="0" dirty="0" smtClean="0"/>
              <a:t>It is also important that your project directory contains the whole and single truth. If you think of a Visual Studio project, the project contains everything that is needed to build the application. In Sitecore your source is typically spread across development projects, Sitecore databases, websites – and that makes it really difficult to get a handle on. Tools like TDS and Rocks do make it easier.</a:t>
            </a:r>
          </a:p>
          <a:p>
            <a:endParaRPr lang="da-DK" baseline="0" dirty="0" smtClean="0"/>
          </a:p>
          <a:p>
            <a:r>
              <a:rPr lang="da-DK" baseline="0" dirty="0" smtClean="0"/>
              <a:t>But in Pathfinder, everything has to be in your project directory – and your project directory has to be separate from the website – no more having your project in the root of the website.</a:t>
            </a:r>
          </a:p>
          <a:p>
            <a:endParaRPr lang="da-DK" baseline="0" dirty="0" smtClean="0"/>
          </a:p>
          <a:p>
            <a:r>
              <a:rPr lang="da-DK" baseline="0" dirty="0" smtClean="0"/>
              <a:t>This approach allows Pathfinder to do very nice things – like running the checker process – and since it knows everything there is to know about the project, it can check a lot of things.</a:t>
            </a:r>
          </a:p>
          <a:p>
            <a:endParaRPr lang="da-DK" baseline="0" dirty="0" smtClean="0"/>
          </a:p>
          <a:p>
            <a:r>
              <a:rPr lang="da-DK" baseline="0" dirty="0" smtClean="0"/>
              <a:t>And in the end the Pathfinder compiler is just a command line tool, so you can execute it any way you like.</a:t>
            </a:r>
          </a:p>
        </p:txBody>
      </p:sp>
      <p:sp>
        <p:nvSpPr>
          <p:cNvPr id="4" name="Slide Number Placeholder 3"/>
          <p:cNvSpPr>
            <a:spLocks noGrp="1"/>
          </p:cNvSpPr>
          <p:nvPr>
            <p:ph type="sldNum" sz="quarter" idx="10"/>
          </p:nvPr>
        </p:nvSpPr>
        <p:spPr/>
        <p:txBody>
          <a:bodyPr/>
          <a:lstStyle/>
          <a:p>
            <a:fld id="{91681365-7987-49D6-942B-36B604E7EF0A}" type="slidenum">
              <a:rPr lang="en-US" smtClean="0"/>
              <a:pPr/>
              <a:t>5</a:t>
            </a:fld>
            <a:endParaRPr lang="en-US" dirty="0"/>
          </a:p>
        </p:txBody>
      </p:sp>
    </p:spTree>
    <p:extLst>
      <p:ext uri="{BB962C8B-B14F-4D97-AF65-F5344CB8AC3E}">
        <p14:creationId xmlns:p14="http://schemas.microsoft.com/office/powerpoint/2010/main" val="188516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When</a:t>
            </a:r>
            <a:r>
              <a:rPr lang="da-DK" baseline="0" dirty="0" smtClean="0"/>
              <a:t> the compiler has compiled the project and copied the output package to the website, the installer takes over. </a:t>
            </a:r>
          </a:p>
          <a:p>
            <a:endParaRPr lang="da-DK" baseline="0" dirty="0" smtClean="0"/>
          </a:p>
          <a:p>
            <a:r>
              <a:rPr lang="da-DK" baseline="0" dirty="0" smtClean="0"/>
              <a:t>It purpose of it, is quite simple: It basically recompiles the project, and installs the files and items into the Sitecore website. </a:t>
            </a:r>
          </a:p>
          <a:p>
            <a:endParaRPr lang="da-DK" baseline="0" dirty="0" smtClean="0"/>
          </a:p>
          <a:p>
            <a:r>
              <a:rPr lang="da-DK" baseline="0" dirty="0" smtClean="0"/>
              <a:t>One of the future plans is to incorporate Anti-packages from Sitecore Rocks, so packages can be uninstalled, but that is for the future.</a:t>
            </a:r>
          </a:p>
          <a:p>
            <a:endParaRPr lang="da-DK" baseline="0" dirty="0" smtClean="0"/>
          </a:p>
          <a:p>
            <a:r>
              <a:rPr lang="da-DK" dirty="0" smtClean="0"/>
              <a:t>Currently Pathfinder uses Nuget packages, but it could be anything;</a:t>
            </a:r>
            <a:r>
              <a:rPr lang="da-DK" baseline="0" dirty="0" smtClean="0"/>
              <a:t> Sitecore packages, upgrade packages, zips whatever.</a:t>
            </a:r>
          </a:p>
          <a:p>
            <a:endParaRPr lang="da-DK" dirty="0" smtClean="0"/>
          </a:p>
          <a:p>
            <a:r>
              <a:rPr lang="da-DK" dirty="0" smtClean="0"/>
              <a:t>But</a:t>
            </a:r>
            <a:r>
              <a:rPr lang="da-DK" baseline="0" dirty="0" smtClean="0"/>
              <a:t> right now, we use Nuget packages, because they support dependencies. This means that one package can require another package to be installed first. And a Pathfinder package do have a dependency on the Sitecore.Pathfinder.Core package. This package tweaks Sitecore to be a little easier to work with.</a:t>
            </a:r>
          </a:p>
          <a:p>
            <a:endParaRPr lang="da-DK" baseline="0" dirty="0" smtClean="0"/>
          </a:p>
          <a:p>
            <a:r>
              <a:rPr lang="da-DK" baseline="0" dirty="0" smtClean="0"/>
              <a:t>It is really important to emphasize the dependencies, because this allows you to break down development of a website into smaller projects. One team is working on one part of a website, while another is working on a another – and they share their projects just by sharing the Nuget packages.</a:t>
            </a:r>
            <a:endParaRPr lang="da-DK" dirty="0" smtClean="0"/>
          </a:p>
        </p:txBody>
      </p:sp>
      <p:sp>
        <p:nvSpPr>
          <p:cNvPr id="4" name="Slide Number Placeholder 3"/>
          <p:cNvSpPr>
            <a:spLocks noGrp="1"/>
          </p:cNvSpPr>
          <p:nvPr>
            <p:ph type="sldNum" sz="quarter" idx="10"/>
          </p:nvPr>
        </p:nvSpPr>
        <p:spPr/>
        <p:txBody>
          <a:bodyPr/>
          <a:lstStyle/>
          <a:p>
            <a:fld id="{91681365-7987-49D6-942B-36B604E7EF0A}" type="slidenum">
              <a:rPr lang="en-US" smtClean="0"/>
              <a:pPr/>
              <a:t>6</a:t>
            </a:fld>
            <a:endParaRPr lang="en-US" dirty="0"/>
          </a:p>
        </p:txBody>
      </p:sp>
    </p:spTree>
    <p:extLst>
      <p:ext uri="{BB962C8B-B14F-4D97-AF65-F5344CB8AC3E}">
        <p14:creationId xmlns:p14="http://schemas.microsoft.com/office/powerpoint/2010/main" val="372915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So,</a:t>
            </a:r>
            <a:r>
              <a:rPr lang="da-DK" baseline="0" dirty="0" smtClean="0"/>
              <a:t> how do you work with Pathfinder – as mentioned it is just a command-line tool.</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7</a:t>
            </a:fld>
            <a:endParaRPr lang="en-US" dirty="0"/>
          </a:p>
        </p:txBody>
      </p:sp>
    </p:spTree>
    <p:extLst>
      <p:ext uri="{BB962C8B-B14F-4D97-AF65-F5344CB8AC3E}">
        <p14:creationId xmlns:p14="http://schemas.microsoft.com/office/powerpoint/2010/main" val="367035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The</a:t>
            </a:r>
            <a:r>
              <a:rPr lang="da-DK" baseline="0" dirty="0" smtClean="0"/>
              <a:t> developer is experience is very classic, edit, compile, check, and repeat. This is how you work with source code – and since everything is a file, it should be very familiar. </a:t>
            </a:r>
          </a:p>
          <a:p>
            <a:endParaRPr lang="da-DK" baseline="0" dirty="0" smtClean="0"/>
          </a:p>
          <a:p>
            <a:r>
              <a:rPr lang="da-DK" baseline="0" dirty="0" smtClean="0"/>
              <a:t>Since you can think of Pathfinder as a compiler, it can do a number of things for you automatically. For instance when you are adding an image, you don’t have to upload it, or create a media item. You can drop the image in your project, and the compiler will figure the rest out for you. Same with renderings and layouts.</a:t>
            </a:r>
          </a:p>
          <a:p>
            <a:endParaRPr lang="da-DK" baseline="0" dirty="0" smtClean="0"/>
          </a:p>
          <a:p>
            <a:r>
              <a:rPr lang="da-DK" baseline="0" dirty="0" smtClean="0"/>
              <a:t>So Pathfinder tries to enable a very classic developer experience and an experience that is close to how front-end and web developments happens today. And it tries to remove some of the more tedious parts of developing.</a:t>
            </a:r>
          </a:p>
        </p:txBody>
      </p:sp>
      <p:sp>
        <p:nvSpPr>
          <p:cNvPr id="4" name="Slide Number Placeholder 3"/>
          <p:cNvSpPr>
            <a:spLocks noGrp="1"/>
          </p:cNvSpPr>
          <p:nvPr>
            <p:ph type="sldNum" sz="quarter" idx="10"/>
          </p:nvPr>
        </p:nvSpPr>
        <p:spPr/>
        <p:txBody>
          <a:bodyPr/>
          <a:lstStyle/>
          <a:p>
            <a:fld id="{91681365-7987-49D6-942B-36B604E7EF0A}" type="slidenum">
              <a:rPr lang="en-US" smtClean="0"/>
              <a:pPr/>
              <a:t>8</a:t>
            </a:fld>
            <a:endParaRPr lang="en-US" dirty="0"/>
          </a:p>
        </p:txBody>
      </p:sp>
    </p:spTree>
    <p:extLst>
      <p:ext uri="{BB962C8B-B14F-4D97-AF65-F5344CB8AC3E}">
        <p14:creationId xmlns:p14="http://schemas.microsoft.com/office/powerpoint/2010/main" val="6402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In</a:t>
            </a:r>
            <a:r>
              <a:rPr lang="da-DK" baseline="0" dirty="0" smtClean="0"/>
              <a:t> typical web project, the project is just file directory with files. As mentioned in Pathfinder your project contains the whole and single truth, so the compiler can check the project.</a:t>
            </a:r>
          </a:p>
          <a:p>
            <a:endParaRPr lang="da-DK" baseline="0" dirty="0" smtClean="0"/>
          </a:p>
          <a:p>
            <a:r>
              <a:rPr lang="da-DK" baseline="0" dirty="0" smtClean="0"/>
              <a:t>This makes it very source control friendly. </a:t>
            </a:r>
            <a:endParaRPr lang="da-DK"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9</a:t>
            </a:fld>
            <a:endParaRPr lang="en-US" dirty="0"/>
          </a:p>
        </p:txBody>
      </p:sp>
    </p:spTree>
    <p:extLst>
      <p:ext uri="{BB962C8B-B14F-4D97-AF65-F5344CB8AC3E}">
        <p14:creationId xmlns:p14="http://schemas.microsoft.com/office/powerpoint/2010/main" val="679896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457319" y="457200"/>
            <a:ext cx="8098869" cy="1828800"/>
          </a:xfrm>
          <a:prstGeom prst="rect">
            <a:avLst/>
          </a:prstGeom>
          <a:solidFill>
            <a:srgbClr val="27609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7" name="Picture 6" descr="Sitecore_logo_tagline_WHT_lr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358" y="879160"/>
            <a:ext cx="3066024" cy="102072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34" t="7353" b="8642"/>
          <a:stretch/>
        </p:blipFill>
        <p:spPr>
          <a:xfrm>
            <a:off x="8624911" y="454152"/>
            <a:ext cx="3109770" cy="1828800"/>
          </a:xfrm>
          <a:prstGeom prst="rect">
            <a:avLst/>
          </a:prstGeom>
        </p:spPr>
      </p:pic>
      <p:sp>
        <p:nvSpPr>
          <p:cNvPr id="9" name="Rectangle 8"/>
          <p:cNvSpPr/>
          <p:nvPr/>
        </p:nvSpPr>
        <p:spPr>
          <a:xfrm>
            <a:off x="457320" y="2401825"/>
            <a:ext cx="11277362" cy="3998976"/>
          </a:xfrm>
          <a:prstGeom prst="rect">
            <a:avLst/>
          </a:prstGeom>
          <a:solidFill>
            <a:srgbClr val="6B1E74"/>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7" y="3304479"/>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6578" t="48632" r="22811" b="22308"/>
          <a:stretch/>
        </p:blipFill>
        <p:spPr>
          <a:xfrm>
            <a:off x="3399690" y="2410684"/>
            <a:ext cx="8321935" cy="3993678"/>
          </a:xfrm>
          <a:prstGeom prst="rect">
            <a:avLst/>
          </a:prstGeom>
        </p:spPr>
      </p:pic>
      <p:sp>
        <p:nvSpPr>
          <p:cNvPr id="3" name="Subtitle 2"/>
          <p:cNvSpPr>
            <a:spLocks noGrp="1"/>
          </p:cNvSpPr>
          <p:nvPr>
            <p:ph type="subTitle" idx="1" hasCustomPrompt="1"/>
          </p:nvPr>
        </p:nvSpPr>
        <p:spPr>
          <a:xfrm>
            <a:off x="1312663" y="5513351"/>
            <a:ext cx="8191500" cy="650875"/>
          </a:xfrm>
        </p:spPr>
        <p:txBody>
          <a:bodyPr>
            <a:normAutofit/>
          </a:bodyPr>
          <a:lstStyle>
            <a:lvl1pPr marL="0" indent="0" algn="l">
              <a:spcAft>
                <a:spcPts val="0"/>
              </a:spcAft>
              <a:buNone/>
              <a:defRPr sz="1400">
                <a:solidFill>
                  <a:srgbClr val="FFFFFF"/>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presenter info</a:t>
            </a:r>
            <a:endParaRPr lang="en-US" dirty="0"/>
          </a:p>
        </p:txBody>
      </p:sp>
      <p:sp>
        <p:nvSpPr>
          <p:cNvPr id="2" name="Title 1"/>
          <p:cNvSpPr>
            <a:spLocks noGrp="1"/>
          </p:cNvSpPr>
          <p:nvPr>
            <p:ph type="ctrTitle"/>
          </p:nvPr>
        </p:nvSpPr>
        <p:spPr>
          <a:xfrm>
            <a:off x="1311020" y="3226188"/>
            <a:ext cx="9740900" cy="1470025"/>
          </a:xfrm>
        </p:spPr>
        <p:txBody>
          <a:bodyPr anchor="t">
            <a:noAutofit/>
          </a:bodyPr>
          <a:lstStyle>
            <a:lvl1pPr>
              <a:defRPr sz="3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189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urple Screen Pictur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noChangeAspect="1"/>
          </p:cNvSpPr>
          <p:nvPr>
            <p:ph type="body" sz="quarter" idx="11"/>
          </p:nvPr>
        </p:nvSpPr>
        <p:spPr>
          <a:xfrm>
            <a:off x="457320" y="453916"/>
            <a:ext cx="11277489"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8232315"/>
              <a:gd name="connsiteY0" fmla="*/ 0 h 5943600"/>
              <a:gd name="connsiteX1" fmla="*/ 8232315 w 8232315"/>
              <a:gd name="connsiteY1" fmla="*/ 4527 h 5943600"/>
              <a:gd name="connsiteX2" fmla="*/ 393191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5676 w 8232315"/>
              <a:gd name="connsiteY5" fmla="*/ 1246462 h 5943600"/>
              <a:gd name="connsiteX6" fmla="*/ 394138 w 8232315"/>
              <a:gd name="connsiteY6" fmla="*/ 853516 h 5943600"/>
              <a:gd name="connsiteX7" fmla="*/ 0 w 8232315"/>
              <a:gd name="connsiteY7" fmla="*/ 482041 h 5943600"/>
              <a:gd name="connsiteX8" fmla="*/ 0 w 8232315"/>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482041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12251 w 8236291"/>
              <a:gd name="connsiteY7" fmla="*/ 519279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85701 w 8236291"/>
              <a:gd name="connsiteY6" fmla="*/ 878342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0464 w 8236291"/>
              <a:gd name="connsiteY6" fmla="*/ 883104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5226 w 8236291"/>
              <a:gd name="connsiteY6" fmla="*/ 880722 h 5943600"/>
              <a:gd name="connsiteX7" fmla="*/ 3976 w 8236291"/>
              <a:gd name="connsiteY7" fmla="*/ 523417 h 5943600"/>
              <a:gd name="connsiteX8" fmla="*/ 3976 w 8236291"/>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7268 w 8233907"/>
              <a:gd name="connsiteY5" fmla="*/ 1246462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2383 w 8234698"/>
              <a:gd name="connsiteY0" fmla="*/ 0 h 5943600"/>
              <a:gd name="connsiteX1" fmla="*/ 8234698 w 8234698"/>
              <a:gd name="connsiteY1" fmla="*/ 4527 h 5943600"/>
              <a:gd name="connsiteX2" fmla="*/ 8230172 w 8234698"/>
              <a:gd name="connsiteY2" fmla="*/ 5943600 h 5943600"/>
              <a:gd name="connsiteX3" fmla="*/ 2383 w 8234698"/>
              <a:gd name="connsiteY3" fmla="*/ 5943600 h 5943600"/>
              <a:gd name="connsiteX4" fmla="*/ 791 w 8234698"/>
              <a:gd name="connsiteY4" fmla="*/ 1363772 h 5943600"/>
              <a:gd name="connsiteX5" fmla="*/ 5676 w 8234698"/>
              <a:gd name="connsiteY5" fmla="*/ 1353439 h 5943600"/>
              <a:gd name="connsiteX6" fmla="*/ 393633 w 8234698"/>
              <a:gd name="connsiteY6" fmla="*/ 937553 h 5943600"/>
              <a:gd name="connsiteX7" fmla="*/ 0 w 8234698"/>
              <a:gd name="connsiteY7" fmla="*/ 516730 h 5943600"/>
              <a:gd name="connsiteX8" fmla="*/ 2383 w 8234698"/>
              <a:gd name="connsiteY8" fmla="*/ 0 h 5943600"/>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6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72414 w 8234927"/>
              <a:gd name="connsiteY6" fmla="*/ 1017785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5 h 5946943"/>
              <a:gd name="connsiteX7" fmla="*/ 229 w 8234927"/>
              <a:gd name="connsiteY7" fmla="*/ 520073 h 5946943"/>
              <a:gd name="connsiteX8" fmla="*/ 229 w 8234927"/>
              <a:gd name="connsiteY8" fmla="*/ 0 h 5946943"/>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234927"/>
              <a:gd name="connsiteY0" fmla="*/ 0 h 6252769"/>
              <a:gd name="connsiteX1" fmla="*/ 8234927 w 8234927"/>
              <a:gd name="connsiteY1" fmla="*/ 7870 h 6252769"/>
              <a:gd name="connsiteX2" fmla="*/ 8230401 w 8234927"/>
              <a:gd name="connsiteY2" fmla="*/ 5946943 h 6252769"/>
              <a:gd name="connsiteX3" fmla="*/ 2612 w 8234927"/>
              <a:gd name="connsiteY3" fmla="*/ 6252769 h 6252769"/>
              <a:gd name="connsiteX4" fmla="*/ 1020 w 8234927"/>
              <a:gd name="connsiteY4" fmla="*/ 1367115 h 6252769"/>
              <a:gd name="connsiteX5" fmla="*/ 5905 w 8234927"/>
              <a:gd name="connsiteY5" fmla="*/ 1356782 h 6252769"/>
              <a:gd name="connsiteX6" fmla="*/ 393862 w 8234927"/>
              <a:gd name="connsiteY6" fmla="*/ 940895 h 6252769"/>
              <a:gd name="connsiteX7" fmla="*/ 229 w 8234927"/>
              <a:gd name="connsiteY7" fmla="*/ 520073 h 6252769"/>
              <a:gd name="connsiteX8" fmla="*/ 229 w 8234927"/>
              <a:gd name="connsiteY8" fmla="*/ 0 h 6252769"/>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472715"/>
              <a:gd name="connsiteY0" fmla="*/ 0 h 6286751"/>
              <a:gd name="connsiteX1" fmla="*/ 8234927 w 8472715"/>
              <a:gd name="connsiteY1" fmla="*/ 7870 h 6286751"/>
              <a:gd name="connsiteX2" fmla="*/ 8472708 w 8472715"/>
              <a:gd name="connsiteY2" fmla="*/ 6286751 h 6286751"/>
              <a:gd name="connsiteX3" fmla="*/ 2612 w 8472715"/>
              <a:gd name="connsiteY3" fmla="*/ 6264096 h 6286751"/>
              <a:gd name="connsiteX4" fmla="*/ 1020 w 8472715"/>
              <a:gd name="connsiteY4" fmla="*/ 1367115 h 6286751"/>
              <a:gd name="connsiteX5" fmla="*/ 5905 w 8472715"/>
              <a:gd name="connsiteY5" fmla="*/ 1356782 h 6286751"/>
              <a:gd name="connsiteX6" fmla="*/ 393862 w 8472715"/>
              <a:gd name="connsiteY6" fmla="*/ 940895 h 6286751"/>
              <a:gd name="connsiteX7" fmla="*/ 229 w 8472715"/>
              <a:gd name="connsiteY7" fmla="*/ 520073 h 6286751"/>
              <a:gd name="connsiteX8" fmla="*/ 229 w 8472715"/>
              <a:gd name="connsiteY8" fmla="*/ 0 h 6286751"/>
              <a:gd name="connsiteX0" fmla="*/ 229 w 8456562"/>
              <a:gd name="connsiteY0" fmla="*/ 0 h 6275424"/>
              <a:gd name="connsiteX1" fmla="*/ 8234927 w 8456562"/>
              <a:gd name="connsiteY1" fmla="*/ 7870 h 6275424"/>
              <a:gd name="connsiteX2" fmla="*/ 8456555 w 8456562"/>
              <a:gd name="connsiteY2" fmla="*/ 6275424 h 6275424"/>
              <a:gd name="connsiteX3" fmla="*/ 2612 w 8456562"/>
              <a:gd name="connsiteY3" fmla="*/ 6264096 h 6275424"/>
              <a:gd name="connsiteX4" fmla="*/ 1020 w 8456562"/>
              <a:gd name="connsiteY4" fmla="*/ 1367115 h 6275424"/>
              <a:gd name="connsiteX5" fmla="*/ 5905 w 8456562"/>
              <a:gd name="connsiteY5" fmla="*/ 1356782 h 6275424"/>
              <a:gd name="connsiteX6" fmla="*/ 393862 w 8456562"/>
              <a:gd name="connsiteY6" fmla="*/ 940895 h 6275424"/>
              <a:gd name="connsiteX7" fmla="*/ 229 w 8456562"/>
              <a:gd name="connsiteY7" fmla="*/ 520073 h 6275424"/>
              <a:gd name="connsiteX8" fmla="*/ 229 w 8456562"/>
              <a:gd name="connsiteY8" fmla="*/ 0 h 6275424"/>
              <a:gd name="connsiteX0" fmla="*/ 229 w 8456562"/>
              <a:gd name="connsiteY0" fmla="*/ 0 h 6264096"/>
              <a:gd name="connsiteX1" fmla="*/ 8234927 w 8456562"/>
              <a:gd name="connsiteY1" fmla="*/ 7870 h 6264096"/>
              <a:gd name="connsiteX2" fmla="*/ 8456555 w 8456562"/>
              <a:gd name="connsiteY2" fmla="*/ 6241443 h 6264096"/>
              <a:gd name="connsiteX3" fmla="*/ 2612 w 8456562"/>
              <a:gd name="connsiteY3" fmla="*/ 6264096 h 6264096"/>
              <a:gd name="connsiteX4" fmla="*/ 1020 w 8456562"/>
              <a:gd name="connsiteY4" fmla="*/ 1367115 h 6264096"/>
              <a:gd name="connsiteX5" fmla="*/ 5905 w 8456562"/>
              <a:gd name="connsiteY5" fmla="*/ 1356782 h 6264096"/>
              <a:gd name="connsiteX6" fmla="*/ 393862 w 8456562"/>
              <a:gd name="connsiteY6" fmla="*/ 940895 h 6264096"/>
              <a:gd name="connsiteX7" fmla="*/ 229 w 8456562"/>
              <a:gd name="connsiteY7" fmla="*/ 520073 h 6264096"/>
              <a:gd name="connsiteX8" fmla="*/ 229 w 8456562"/>
              <a:gd name="connsiteY8" fmla="*/ 0 h 6264096"/>
              <a:gd name="connsiteX0" fmla="*/ 229 w 8456562"/>
              <a:gd name="connsiteY0" fmla="*/ 0 h 6264098"/>
              <a:gd name="connsiteX1" fmla="*/ 8234927 w 8456562"/>
              <a:gd name="connsiteY1" fmla="*/ 7870 h 6264098"/>
              <a:gd name="connsiteX2" fmla="*/ 8456555 w 8456562"/>
              <a:gd name="connsiteY2" fmla="*/ 6264098 h 6264098"/>
              <a:gd name="connsiteX3" fmla="*/ 2612 w 8456562"/>
              <a:gd name="connsiteY3" fmla="*/ 6264096 h 6264098"/>
              <a:gd name="connsiteX4" fmla="*/ 1020 w 8456562"/>
              <a:gd name="connsiteY4" fmla="*/ 1367115 h 6264098"/>
              <a:gd name="connsiteX5" fmla="*/ 5905 w 8456562"/>
              <a:gd name="connsiteY5" fmla="*/ 1356782 h 6264098"/>
              <a:gd name="connsiteX6" fmla="*/ 393862 w 8456562"/>
              <a:gd name="connsiteY6" fmla="*/ 940895 h 6264098"/>
              <a:gd name="connsiteX7" fmla="*/ 229 w 8456562"/>
              <a:gd name="connsiteY7" fmla="*/ 520073 h 6264098"/>
              <a:gd name="connsiteX8" fmla="*/ 229 w 8456562"/>
              <a:gd name="connsiteY8" fmla="*/ 0 h 6264098"/>
              <a:gd name="connsiteX0" fmla="*/ 229 w 8493388"/>
              <a:gd name="connsiteY0" fmla="*/ 0 h 6264098"/>
              <a:gd name="connsiteX1" fmla="*/ 8493388 w 8493388"/>
              <a:gd name="connsiteY1" fmla="*/ 7869 h 6264098"/>
              <a:gd name="connsiteX2" fmla="*/ 8456555 w 8493388"/>
              <a:gd name="connsiteY2" fmla="*/ 6264098 h 6264098"/>
              <a:gd name="connsiteX3" fmla="*/ 2612 w 8493388"/>
              <a:gd name="connsiteY3" fmla="*/ 6264096 h 6264098"/>
              <a:gd name="connsiteX4" fmla="*/ 1020 w 8493388"/>
              <a:gd name="connsiteY4" fmla="*/ 1367115 h 6264098"/>
              <a:gd name="connsiteX5" fmla="*/ 5905 w 8493388"/>
              <a:gd name="connsiteY5" fmla="*/ 1356782 h 6264098"/>
              <a:gd name="connsiteX6" fmla="*/ 393862 w 8493388"/>
              <a:gd name="connsiteY6" fmla="*/ 940895 h 6264098"/>
              <a:gd name="connsiteX7" fmla="*/ 229 w 8493388"/>
              <a:gd name="connsiteY7" fmla="*/ 520073 h 6264098"/>
              <a:gd name="connsiteX8" fmla="*/ 229 w 8493388"/>
              <a:gd name="connsiteY8" fmla="*/ 0 h 6264098"/>
              <a:gd name="connsiteX0" fmla="*/ 229 w 8485311"/>
              <a:gd name="connsiteY0" fmla="*/ 3458 h 6267556"/>
              <a:gd name="connsiteX1" fmla="*/ 8485311 w 8485311"/>
              <a:gd name="connsiteY1" fmla="*/ 0 h 6267556"/>
              <a:gd name="connsiteX2" fmla="*/ 8456555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5311"/>
              <a:gd name="connsiteY0" fmla="*/ 3458 h 6267556"/>
              <a:gd name="connsiteX1" fmla="*/ 8485311 w 8485311"/>
              <a:gd name="connsiteY1" fmla="*/ 0 h 6267556"/>
              <a:gd name="connsiteX2" fmla="*/ 8464632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9089"/>
              <a:gd name="connsiteY0" fmla="*/ 3458 h 6267556"/>
              <a:gd name="connsiteX1" fmla="*/ 8485311 w 8489089"/>
              <a:gd name="connsiteY1" fmla="*/ 0 h 6267556"/>
              <a:gd name="connsiteX2" fmla="*/ 8488863 w 8489089"/>
              <a:gd name="connsiteY2" fmla="*/ 6267556 h 6267556"/>
              <a:gd name="connsiteX3" fmla="*/ 2612 w 8489089"/>
              <a:gd name="connsiteY3" fmla="*/ 6267554 h 6267556"/>
              <a:gd name="connsiteX4" fmla="*/ 1020 w 8489089"/>
              <a:gd name="connsiteY4" fmla="*/ 1370573 h 6267556"/>
              <a:gd name="connsiteX5" fmla="*/ 5905 w 8489089"/>
              <a:gd name="connsiteY5" fmla="*/ 1360240 h 6267556"/>
              <a:gd name="connsiteX6" fmla="*/ 393862 w 8489089"/>
              <a:gd name="connsiteY6" fmla="*/ 944353 h 6267556"/>
              <a:gd name="connsiteX7" fmla="*/ 229 w 8489089"/>
              <a:gd name="connsiteY7" fmla="*/ 523531 h 6267556"/>
              <a:gd name="connsiteX8" fmla="*/ 229 w 8489089"/>
              <a:gd name="connsiteY8" fmla="*/ 3458 h 626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089" h="6267556">
                <a:moveTo>
                  <a:pt x="229" y="3458"/>
                </a:moveTo>
                <a:lnTo>
                  <a:pt x="8485311" y="0"/>
                </a:lnTo>
                <a:cubicBezTo>
                  <a:pt x="8483802" y="1979691"/>
                  <a:pt x="8490372" y="4287865"/>
                  <a:pt x="8488863" y="6267556"/>
                </a:cubicBezTo>
                <a:lnTo>
                  <a:pt x="2612" y="6267554"/>
                </a:lnTo>
                <a:cubicBezTo>
                  <a:pt x="1287" y="4705286"/>
                  <a:pt x="2345" y="2932841"/>
                  <a:pt x="1020" y="1370573"/>
                </a:cubicBezTo>
                <a:cubicBezTo>
                  <a:pt x="4986" y="1368454"/>
                  <a:pt x="1939" y="1362359"/>
                  <a:pt x="5905" y="1360240"/>
                </a:cubicBezTo>
                <a:lnTo>
                  <a:pt x="393862" y="944353"/>
                </a:lnTo>
                <a:lnTo>
                  <a:pt x="229" y="523531"/>
                </a:lnTo>
                <a:cubicBezTo>
                  <a:pt x="1023" y="351288"/>
                  <a:pt x="-565" y="175701"/>
                  <a:pt x="229" y="3458"/>
                </a:cubicBezTo>
                <a:close/>
              </a:path>
            </a:pathLst>
          </a:custGeom>
          <a:solidFill>
            <a:srgbClr val="6B1E74">
              <a:alpha val="85098"/>
            </a:srgbClr>
          </a:solidFill>
        </p:spPr>
        <p:txBody>
          <a:bodyPr tIns="640080" rIns="5607339">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5" name="TextBox 4"/>
          <p:cNvSpPr txBox="1"/>
          <p:nvPr/>
        </p:nvSpPr>
        <p:spPr>
          <a:xfrm>
            <a:off x="4470401" y="3257642"/>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7" name="TextBox 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53654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rter Screen Blu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dirty="0"/>
          </a:p>
        </p:txBody>
      </p:sp>
      <p:sp>
        <p:nvSpPr>
          <p:cNvPr id="13" name="Text Placeholder 2"/>
          <p:cNvSpPr>
            <a:spLocks noGrp="1"/>
          </p:cNvSpPr>
          <p:nvPr>
            <p:ph type="body" sz="quarter" idx="11"/>
          </p:nvPr>
        </p:nvSpPr>
        <p:spPr>
          <a:xfrm>
            <a:off x="457319" y="457201"/>
            <a:ext cx="4407089" cy="4023361"/>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3824288">
                <a:moveTo>
                  <a:pt x="0" y="0"/>
                </a:moveTo>
                <a:lnTo>
                  <a:pt x="4060813" y="0"/>
                </a:lnTo>
                <a:cubicBezTo>
                  <a:pt x="4060814" y="1274763"/>
                  <a:pt x="4060815" y="2549525"/>
                  <a:pt x="4060816" y="3824288"/>
                </a:cubicBezTo>
                <a:lnTo>
                  <a:pt x="0" y="3824288"/>
                </a:lnTo>
                <a:lnTo>
                  <a:pt x="0" y="1238572"/>
                </a:lnTo>
                <a:lnTo>
                  <a:pt x="479999" y="844462"/>
                </a:lnTo>
                <a:lnTo>
                  <a:pt x="0" y="466952"/>
                </a:lnTo>
                <a:lnTo>
                  <a:pt x="0" y="0"/>
                </a:lnTo>
                <a:close/>
              </a:path>
            </a:pathLst>
          </a:custGeom>
          <a:solidFill>
            <a:schemeClr val="tx2">
              <a:alpha val="85098"/>
            </a:scheme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
        <p:nvSpPr>
          <p:cNvPr id="6" name="TextBox 5"/>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74324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lf Blue Screen Picture">
    <p:spTree>
      <p:nvGrpSpPr>
        <p:cNvPr id="1" name=""/>
        <p:cNvGrpSpPr/>
        <p:nvPr/>
      </p:nvGrpSpPr>
      <p:grpSpPr>
        <a:xfrm>
          <a:off x="0" y="0"/>
          <a:ext cx="0" cy="0"/>
          <a:chOff x="0" y="0"/>
          <a:chExt cx="0" cy="0"/>
        </a:xfrm>
      </p:grpSpPr>
      <p:sp>
        <p:nvSpPr>
          <p:cNvPr id="7"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10" name="Text Placeholder 2"/>
          <p:cNvSpPr>
            <a:spLocks noGrp="1"/>
          </p:cNvSpPr>
          <p:nvPr>
            <p:ph type="body" sz="quarter" idx="11"/>
          </p:nvPr>
        </p:nvSpPr>
        <p:spPr>
          <a:xfrm>
            <a:off x="457319" y="457202"/>
            <a:ext cx="4407089" cy="5951835"/>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5653224"/>
              <a:gd name="connsiteX1" fmla="*/ 4060813 w 4060816"/>
              <a:gd name="connsiteY1" fmla="*/ 0 h 5653224"/>
              <a:gd name="connsiteX2" fmla="*/ 4060816 w 4060816"/>
              <a:gd name="connsiteY2" fmla="*/ 3824288 h 5653224"/>
              <a:gd name="connsiteX3" fmla="*/ 0 w 4060816"/>
              <a:gd name="connsiteY3" fmla="*/ 5653224 h 5653224"/>
              <a:gd name="connsiteX4" fmla="*/ 0 w 4060816"/>
              <a:gd name="connsiteY4" fmla="*/ 1238572 h 5653224"/>
              <a:gd name="connsiteX5" fmla="*/ 479999 w 4060816"/>
              <a:gd name="connsiteY5" fmla="*/ 844462 h 5653224"/>
              <a:gd name="connsiteX6" fmla="*/ 0 w 4060816"/>
              <a:gd name="connsiteY6" fmla="*/ 466952 h 5653224"/>
              <a:gd name="connsiteX7" fmla="*/ 0 w 4060816"/>
              <a:gd name="connsiteY7" fmla="*/ 0 h 5653224"/>
              <a:gd name="connsiteX0" fmla="*/ 0 w 4060816"/>
              <a:gd name="connsiteY0" fmla="*/ 0 h 5657343"/>
              <a:gd name="connsiteX1" fmla="*/ 4060813 w 4060816"/>
              <a:gd name="connsiteY1" fmla="*/ 0 h 5657343"/>
              <a:gd name="connsiteX2" fmla="*/ 4060816 w 4060816"/>
              <a:gd name="connsiteY2" fmla="*/ 5657343 h 5657343"/>
              <a:gd name="connsiteX3" fmla="*/ 0 w 4060816"/>
              <a:gd name="connsiteY3" fmla="*/ 5653224 h 5657343"/>
              <a:gd name="connsiteX4" fmla="*/ 0 w 4060816"/>
              <a:gd name="connsiteY4" fmla="*/ 1238572 h 5657343"/>
              <a:gd name="connsiteX5" fmla="*/ 479999 w 4060816"/>
              <a:gd name="connsiteY5" fmla="*/ 844462 h 5657343"/>
              <a:gd name="connsiteX6" fmla="*/ 0 w 4060816"/>
              <a:gd name="connsiteY6" fmla="*/ 466952 h 5657343"/>
              <a:gd name="connsiteX7" fmla="*/ 0 w 4060816"/>
              <a:gd name="connsiteY7" fmla="*/ 0 h 56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5657343">
                <a:moveTo>
                  <a:pt x="0" y="0"/>
                </a:moveTo>
                <a:lnTo>
                  <a:pt x="4060813" y="0"/>
                </a:lnTo>
                <a:cubicBezTo>
                  <a:pt x="4060814" y="1274763"/>
                  <a:pt x="4060815" y="4382580"/>
                  <a:pt x="4060816" y="5657343"/>
                </a:cubicBezTo>
                <a:lnTo>
                  <a:pt x="0" y="5653224"/>
                </a:lnTo>
                <a:lnTo>
                  <a:pt x="0" y="1238572"/>
                </a:lnTo>
                <a:lnTo>
                  <a:pt x="479999" y="844462"/>
                </a:lnTo>
                <a:lnTo>
                  <a:pt x="0" y="466952"/>
                </a:lnTo>
                <a:lnTo>
                  <a:pt x="0" y="0"/>
                </a:lnTo>
                <a:close/>
              </a:path>
            </a:pathLst>
          </a:custGeom>
          <a:solidFill>
            <a:schemeClr val="tx2">
              <a:alpha val="85098"/>
            </a:schemeClr>
          </a:solidFill>
        </p:spPr>
        <p:txBody>
          <a:bodyPr tIns="731520">
            <a:normAutofit/>
          </a:bodyPr>
          <a:lstStyle>
            <a:lvl1pPr marL="609493" indent="0">
              <a:spcBef>
                <a:spcPts val="0"/>
              </a:spcBef>
              <a:spcAft>
                <a:spcPts val="0"/>
              </a:spcAft>
              <a:defRPr sz="1900">
                <a:solidFill>
                  <a:schemeClr val="bg1"/>
                </a:solidFill>
              </a:defRPr>
            </a:lvl1pPr>
            <a:lvl2pPr marL="679332" indent="0">
              <a:spcBef>
                <a:spcPts val="1600"/>
              </a:spcBef>
              <a:spcAft>
                <a:spcPts val="0"/>
              </a:spcAft>
              <a:buClrTx/>
              <a:buFont typeface="Arial" panose="020B0604020202020204" pitchFamily="34" charset="0"/>
              <a:buNone/>
              <a:defRPr sz="1500" i="1">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985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1540042"/>
            <a:ext cx="5217193" cy="4315326"/>
          </a:xfrm>
        </p:spPr>
        <p:txBody>
          <a:bodyPr/>
          <a:lstStyle>
            <a:lvl1pPr marL="0" indent="0">
              <a:buNone/>
              <a:defRPr>
                <a:solidFill>
                  <a:schemeClr val="accent4">
                    <a:lumMod val="25000"/>
                  </a:schemeClr>
                </a:solidFill>
              </a:defRPr>
            </a:lvl1pPr>
            <a:lvl2pPr marL="457200" indent="0">
              <a:buFont typeface="+mj-lt"/>
              <a:buNone/>
              <a:defRPr>
                <a:solidFill>
                  <a:schemeClr val="accent4">
                    <a:lumMod val="25000"/>
                  </a:schemeClr>
                </a:solidFill>
              </a:defRPr>
            </a:lvl2pPr>
            <a:lvl3pPr marL="914400" indent="0">
              <a:buFont typeface="+mj-lt"/>
              <a:buNone/>
              <a:defRPr>
                <a:solidFill>
                  <a:schemeClr val="accent4">
                    <a:lumMod val="25000"/>
                  </a:schemeClr>
                </a:solidFill>
              </a:defRPr>
            </a:lvl3pPr>
            <a:lvl4pPr marL="1371600" indent="0">
              <a:buFont typeface="+mj-lt"/>
              <a:buNone/>
              <a:defRPr>
                <a:solidFill>
                  <a:schemeClr val="accent4">
                    <a:lumMod val="25000"/>
                  </a:schemeClr>
                </a:solidFill>
              </a:defRPr>
            </a:lvl4pPr>
            <a:lvl5pPr marL="1828800" indent="0">
              <a:buFont typeface="+mj-lt"/>
              <a:buNone/>
              <a:defRPr>
                <a:solidFill>
                  <a:schemeClr val="accent4">
                    <a:lumMod val="25000"/>
                  </a:schemeClr>
                </a:solidFill>
              </a:defRPr>
            </a:lvl5pPr>
          </a:lstStyle>
          <a:p>
            <a:pPr lvl="0"/>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2" name="Picture Placeholder 11"/>
          <p:cNvSpPr>
            <a:spLocks noGrp="1"/>
          </p:cNvSpPr>
          <p:nvPr>
            <p:ph type="pic" sz="quarter" idx="14" hasCustomPrompt="1"/>
          </p:nvPr>
        </p:nvSpPr>
        <p:spPr>
          <a:xfrm>
            <a:off x="6096000" y="1612231"/>
            <a:ext cx="5598695" cy="4259179"/>
          </a:xfrm>
          <a:solidFill>
            <a:schemeClr val="tx1">
              <a:lumMod val="85000"/>
            </a:schemeClr>
          </a:solidFill>
        </p:spPr>
        <p:txBody>
          <a:bodyPr anchor="ctr" anchorCtr="0"/>
          <a:lstStyle>
            <a:lvl1pPr marL="0" indent="0" algn="ctr">
              <a:buNone/>
              <a:defRPr/>
            </a:lvl1pPr>
          </a:lstStyle>
          <a:p>
            <a:r>
              <a:rPr lang="en-US" dirty="0" smtClean="0"/>
              <a:t>Tap icon to add your image.</a:t>
            </a:r>
          </a:p>
          <a:p>
            <a:r>
              <a:rPr lang="en-US" dirty="0" smtClean="0"/>
              <a:t>Best practice is a high-resolution image [918x699].</a:t>
            </a:r>
            <a:endParaRPr lang="en-US" dirty="0"/>
          </a:p>
        </p:txBody>
      </p:sp>
      <p:sp>
        <p:nvSpPr>
          <p:cNvPr id="13"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Tree>
    <p:custDataLst>
      <p:tags r:id="rId1"/>
    </p:custDataLst>
    <p:extLst>
      <p:ext uri="{BB962C8B-B14F-4D97-AF65-F5344CB8AC3E}">
        <p14:creationId xmlns:p14="http://schemas.microsoft.com/office/powerpoint/2010/main" val="323335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
        <p:nvSpPr>
          <p:cNvPr id="5" name="Text Placeholder 2"/>
          <p:cNvSpPr>
            <a:spLocks noGrp="1"/>
          </p:cNvSpPr>
          <p:nvPr>
            <p:ph type="body" idx="1"/>
          </p:nvPr>
        </p:nvSpPr>
        <p:spPr>
          <a:xfrm>
            <a:off x="766636" y="1242251"/>
            <a:ext cx="5157787" cy="823912"/>
          </a:xfrm>
          <a:solidFill>
            <a:schemeClr val="bg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3"/>
          <p:cNvSpPr>
            <a:spLocks noGrp="1"/>
          </p:cNvSpPr>
          <p:nvPr>
            <p:ph sz="half" idx="2"/>
          </p:nvPr>
        </p:nvSpPr>
        <p:spPr>
          <a:xfrm>
            <a:off x="766636" y="2066163"/>
            <a:ext cx="5157787"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3"/>
          </p:nvPr>
        </p:nvSpPr>
        <p:spPr>
          <a:xfrm>
            <a:off x="6099048" y="1242251"/>
            <a:ext cx="5183188" cy="823912"/>
          </a:xfrm>
          <a:solidFill>
            <a:schemeClr val="accent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6099048" y="2066163"/>
            <a:ext cx="5183188"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28102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Opt. 1">
    <p:spTree>
      <p:nvGrpSpPr>
        <p:cNvPr id="1" name=""/>
        <p:cNvGrpSpPr/>
        <p:nvPr/>
      </p:nvGrpSpPr>
      <p:grpSpPr>
        <a:xfrm>
          <a:off x="0" y="0"/>
          <a:ext cx="0" cy="0"/>
          <a:chOff x="0" y="0"/>
          <a:chExt cx="0" cy="0"/>
        </a:xfrm>
      </p:grpSpPr>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grpSp>
        <p:nvGrpSpPr>
          <p:cNvPr id="4" name="Group 3"/>
          <p:cNvGrpSpPr/>
          <p:nvPr/>
        </p:nvGrpSpPr>
        <p:grpSpPr>
          <a:xfrm>
            <a:off x="457320" y="457200"/>
            <a:ext cx="11277362" cy="5943600"/>
            <a:chOff x="457200" y="457200"/>
            <a:chExt cx="10969943" cy="5644896"/>
          </a:xfrm>
        </p:grpSpPr>
        <p:sp>
          <p:nvSpPr>
            <p:cNvPr id="8" name="Rectangle 7"/>
            <p:cNvSpPr/>
            <p:nvPr/>
          </p:nvSpPr>
          <p:spPr>
            <a:xfrm>
              <a:off x="457200" y="457200"/>
              <a:ext cx="10969943" cy="56448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425" t="40129" r="24758" b="24110"/>
            <a:stretch/>
          </p:blipFill>
          <p:spPr>
            <a:xfrm>
              <a:off x="2154333" y="457201"/>
              <a:ext cx="9272810" cy="5644895"/>
            </a:xfrm>
            <a:prstGeom prst="rect">
              <a:avLst/>
            </a:prstGeom>
          </p:spPr>
        </p:pic>
      </p:grpSp>
      <p:sp>
        <p:nvSpPr>
          <p:cNvPr id="11" name="Isosceles Triangle 10"/>
          <p:cNvSpPr/>
          <p:nvPr/>
        </p:nvSpPr>
        <p:spPr>
          <a:xfrm rot="5400000">
            <a:off x="317647" y="3016890"/>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p:nvPr>
        </p:nvSpPr>
        <p:spPr>
          <a:xfrm>
            <a:off x="1309497" y="2696858"/>
            <a:ext cx="9537700" cy="1143000"/>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27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Opt. 2">
    <p:spTree>
      <p:nvGrpSpPr>
        <p:cNvPr id="1" name=""/>
        <p:cNvGrpSpPr/>
        <p:nvPr/>
      </p:nvGrpSpPr>
      <p:grpSpPr>
        <a:xfrm>
          <a:off x="0" y="0"/>
          <a:ext cx="0" cy="0"/>
          <a:chOff x="0" y="0"/>
          <a:chExt cx="0" cy="0"/>
        </a:xfrm>
      </p:grpSpPr>
      <p:sp>
        <p:nvSpPr>
          <p:cNvPr id="15" name="Rectangle 14"/>
          <p:cNvSpPr/>
          <p:nvPr/>
        </p:nvSpPr>
        <p:spPr>
          <a:xfrm>
            <a:off x="457315" y="457201"/>
            <a:ext cx="7225642" cy="5943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5" y="2074684"/>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hasCustomPrompt="1"/>
          </p:nvPr>
        </p:nvSpPr>
        <p:spPr>
          <a:xfrm>
            <a:off x="1311020" y="2010576"/>
            <a:ext cx="4864100" cy="838200"/>
          </a:xfrm>
        </p:spPr>
        <p:txBody>
          <a:bodyPr anchor="t"/>
          <a:lstStyle>
            <a:lvl1pPr>
              <a:defRPr>
                <a:solidFill>
                  <a:srgbClr val="FFFFFF"/>
                </a:solidFill>
              </a:defRPr>
            </a:lvl1pPr>
          </a:lstStyle>
          <a:p>
            <a:r>
              <a:rPr lang="en-US" dirty="0" smtClean="0"/>
              <a:t>Click to edit title</a:t>
            </a:r>
            <a:endParaRPr lang="en-US" dirty="0"/>
          </a:p>
        </p:txBody>
      </p:sp>
      <p:sp>
        <p:nvSpPr>
          <p:cNvPr id="4" name="Text Placeholder 3"/>
          <p:cNvSpPr>
            <a:spLocks noGrp="1"/>
          </p:cNvSpPr>
          <p:nvPr>
            <p:ph type="body" sz="quarter" idx="10"/>
          </p:nvPr>
        </p:nvSpPr>
        <p:spPr>
          <a:xfrm>
            <a:off x="1311020" y="2954346"/>
            <a:ext cx="4864100" cy="901700"/>
          </a:xfrm>
        </p:spPr>
        <p:txBody>
          <a:bodyPr>
            <a:noAutofit/>
          </a:bodyPr>
          <a:lstStyle>
            <a:lvl1pPr>
              <a:defRPr sz="2700">
                <a:solidFill>
                  <a:schemeClr val="bg1"/>
                </a:solidFill>
              </a:defRPr>
            </a:lvl1pPr>
            <a:lvl2pPr>
              <a:defRPr sz="2700">
                <a:solidFill>
                  <a:schemeClr val="bg1"/>
                </a:solidFill>
              </a:defRPr>
            </a:lvl2pPr>
            <a:lvl3pPr>
              <a:defRPr sz="2700">
                <a:solidFill>
                  <a:schemeClr val="bg1"/>
                </a:solidFill>
              </a:defRPr>
            </a:lvl3pPr>
            <a:lvl4pPr>
              <a:defRPr sz="2700">
                <a:solidFill>
                  <a:schemeClr val="bg1"/>
                </a:solidFill>
              </a:defRPr>
            </a:lvl4pPr>
            <a:lvl5pPr>
              <a:defRPr sz="2700">
                <a:solidFill>
                  <a:schemeClr val="bg1"/>
                </a:solidFill>
              </a:defRPr>
            </a:lvl5pPr>
          </a:lstStyle>
          <a:p>
            <a:pPr lvl="0"/>
            <a:r>
              <a:rPr lang="en-US" smtClean="0"/>
              <a:t>Click to edit Master text styles</a:t>
            </a:r>
          </a:p>
        </p:txBody>
      </p:sp>
      <p:sp>
        <p:nvSpPr>
          <p:cNvPr id="13" name="Content Placeholder 12"/>
          <p:cNvSpPr>
            <a:spLocks noGrp="1" noChangeAspect="1"/>
          </p:cNvSpPr>
          <p:nvPr>
            <p:ph sz="quarter" idx="11"/>
          </p:nvPr>
        </p:nvSpPr>
        <p:spPr>
          <a:xfrm>
            <a:off x="7801737" y="457200"/>
            <a:ext cx="3932944"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99795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pic>
        <p:nvPicPr>
          <p:cNvPr id="3" name="Picture 2"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
        <p:nvSpPr>
          <p:cNvPr id="8" name="Content Placeholder 7"/>
          <p:cNvSpPr>
            <a:spLocks noGrp="1"/>
          </p:cNvSpPr>
          <p:nvPr>
            <p:ph sz="quarter" idx="10"/>
          </p:nvPr>
        </p:nvSpPr>
        <p:spPr>
          <a:xfrm>
            <a:off x="457320" y="1483746"/>
            <a:ext cx="11277362" cy="4382219"/>
          </a:xfrm>
        </p:spPr>
        <p:txBody>
          <a:bodyPr>
            <a:normAutofit/>
          </a:bodyPr>
          <a:lstStyle>
            <a:lvl1pPr>
              <a:spcAft>
                <a:spcPts val="1600"/>
              </a:spcAft>
              <a:defRPr sz="2200" b="1">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smtClean="0"/>
              <a:t>Click to edit Master text styles</a:t>
            </a:r>
          </a:p>
        </p:txBody>
      </p:sp>
      <p:sp>
        <p:nvSpPr>
          <p:cNvPr id="13" name="Title 1"/>
          <p:cNvSpPr>
            <a:spLocks noGrp="1"/>
          </p:cNvSpPr>
          <p:nvPr>
            <p:ph type="title"/>
          </p:nvPr>
        </p:nvSpPr>
        <p:spPr>
          <a:xfrm>
            <a:off x="457320" y="287548"/>
            <a:ext cx="11277362" cy="809883"/>
          </a:xfrm>
        </p:spPr>
        <p:txBody>
          <a:bodyPr>
            <a:normAutofit/>
          </a:bodyPr>
          <a:lstStyle>
            <a:lvl1pPr>
              <a:defRPr sz="3500"/>
            </a:lvl1pPr>
          </a:lstStyle>
          <a:p>
            <a:r>
              <a:rPr lang="en-US" smtClean="0"/>
              <a:t>Click to edit Master title style</a:t>
            </a:r>
            <a:endParaRPr lang="en-US" dirty="0"/>
          </a:p>
        </p:txBody>
      </p:sp>
      <p:cxnSp>
        <p:nvCxnSpPr>
          <p:cNvPr id="14" name="Straight Connector 13"/>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420899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ft Bullet">
    <p:spTree>
      <p:nvGrpSpPr>
        <p:cNvPr id="1" name=""/>
        <p:cNvGrpSpPr/>
        <p:nvPr/>
      </p:nvGrpSpPr>
      <p:grpSpPr>
        <a:xfrm>
          <a:off x="0" y="0"/>
          <a:ext cx="0" cy="0"/>
          <a:chOff x="0" y="0"/>
          <a:chExt cx="0" cy="0"/>
        </a:xfrm>
      </p:grpSpPr>
      <p:sp>
        <p:nvSpPr>
          <p:cNvPr id="13" name="Content Placeholder 4"/>
          <p:cNvSpPr>
            <a:spLocks noGrp="1"/>
          </p:cNvSpPr>
          <p:nvPr>
            <p:ph sz="quarter" idx="11"/>
          </p:nvPr>
        </p:nvSpPr>
        <p:spPr>
          <a:xfrm>
            <a:off x="457320" y="1483746"/>
            <a:ext cx="11277362" cy="4405223"/>
          </a:xfrm>
        </p:spPr>
        <p:txBody>
          <a:bodyPr/>
          <a:lstStyle>
            <a:lvl1pPr>
              <a:spcAft>
                <a:spcPts val="1600"/>
              </a:spcAft>
              <a:defRPr/>
            </a:lvl1pPr>
            <a:lvl2pPr>
              <a:spcBef>
                <a:spcPts val="800"/>
              </a:spcBef>
              <a:defRPr/>
            </a:lvl2pPr>
            <a:lvl3pPr>
              <a:spcBef>
                <a:spcPts val="0"/>
              </a:spcBef>
              <a:defRPr/>
            </a:lvl3pPr>
            <a:lvl4pPr>
              <a:spcBef>
                <a:spcPts val="0"/>
              </a:spcBef>
              <a:spcAft>
                <a:spcPts val="1600"/>
              </a:spcAf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15" name="Straight Connector 14"/>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pic>
        <p:nvPicPr>
          <p:cNvPr id="8" name="Picture 7"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53069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Image">
    <p:spTree>
      <p:nvGrpSpPr>
        <p:cNvPr id="1" name=""/>
        <p:cNvGrpSpPr/>
        <p:nvPr/>
      </p:nvGrpSpPr>
      <p:grpSpPr>
        <a:xfrm>
          <a:off x="0" y="0"/>
          <a:ext cx="0" cy="0"/>
          <a:chOff x="0" y="0"/>
          <a:chExt cx="0" cy="0"/>
        </a:xfrm>
      </p:grpSpPr>
      <p:sp>
        <p:nvSpPr>
          <p:cNvPr id="14" name="Picture Placeholder 6"/>
          <p:cNvSpPr>
            <a:spLocks noGrp="1"/>
          </p:cNvSpPr>
          <p:nvPr>
            <p:ph type="pic" sz="quarter" idx="10"/>
          </p:nvPr>
        </p:nvSpPr>
        <p:spPr>
          <a:xfrm>
            <a:off x="457318" y="1325880"/>
            <a:ext cx="5487829" cy="4572000"/>
          </a:xfrm>
        </p:spPr>
        <p:txBody>
          <a:bodyPr/>
          <a:lstStyle/>
          <a:p>
            <a:r>
              <a:rPr lang="en-US" smtClean="0"/>
              <a:t>Click icon to add picture</a:t>
            </a:r>
            <a:endParaRPr lang="en-US"/>
          </a:p>
        </p:txBody>
      </p:sp>
      <p:sp>
        <p:nvSpPr>
          <p:cNvPr id="15" name="Content Placeholder 12"/>
          <p:cNvSpPr>
            <a:spLocks noGrp="1"/>
          </p:cNvSpPr>
          <p:nvPr>
            <p:ph sz="quarter" idx="12"/>
          </p:nvPr>
        </p:nvSpPr>
        <p:spPr>
          <a:xfrm>
            <a:off x="6246852" y="1325880"/>
            <a:ext cx="5487829"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19"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20" name="Straight Connector 19"/>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pic>
        <p:nvPicPr>
          <p:cNvPr id="10" name="Picture 9"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68393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4" name="Picture Placeholder 3"/>
          <p:cNvSpPr>
            <a:spLocks noGrp="1" noChangeAspect="1"/>
          </p:cNvSpPr>
          <p:nvPr>
            <p:ph type="pic" sz="quarter" idx="10"/>
          </p:nvPr>
        </p:nvSpPr>
        <p:spPr>
          <a:xfrm>
            <a:off x="457319" y="457200"/>
            <a:ext cx="11277489" cy="5943600"/>
          </a:xfrm>
          <a:custGeom>
            <a:avLst/>
            <a:gdLst/>
            <a:ahLst/>
            <a:cxnLst/>
            <a:rect l="l" t="t" r="r" b="b"/>
            <a:pathLst>
              <a:path w="11274552" h="5943600">
                <a:moveTo>
                  <a:pt x="1" y="2569369"/>
                </a:moveTo>
                <a:lnTo>
                  <a:pt x="1" y="3374232"/>
                </a:lnTo>
                <a:lnTo>
                  <a:pt x="525381" y="2971801"/>
                </a:lnTo>
                <a:close/>
                <a:moveTo>
                  <a:pt x="0" y="0"/>
                </a:moveTo>
                <a:lnTo>
                  <a:pt x="11274552" y="0"/>
                </a:lnTo>
                <a:lnTo>
                  <a:pt x="11274552" y="5943600"/>
                </a:lnTo>
                <a:lnTo>
                  <a:pt x="0" y="5943600"/>
                </a:lnTo>
                <a:close/>
              </a:path>
            </a:pathLst>
          </a:custGeom>
        </p:spPr>
        <p:txBody>
          <a:bodyPr/>
          <a:lstStyle/>
          <a:p>
            <a:r>
              <a:rPr lang="en-US" smtClean="0"/>
              <a:t>Click icon to add picture</a:t>
            </a:r>
            <a:endParaRPr lang="en-US"/>
          </a:p>
        </p:txBody>
      </p:sp>
      <p:sp>
        <p:nvSpPr>
          <p:cNvPr id="5" name="TextBox 4"/>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329681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age Black Background">
    <p:spTree>
      <p:nvGrpSpPr>
        <p:cNvPr id="1" name=""/>
        <p:cNvGrpSpPr/>
        <p:nvPr/>
      </p:nvGrpSpPr>
      <p:grpSpPr>
        <a:xfrm>
          <a:off x="0" y="0"/>
          <a:ext cx="0" cy="0"/>
          <a:chOff x="0" y="0"/>
          <a:chExt cx="0" cy="0"/>
        </a:xfrm>
      </p:grpSpPr>
      <p:sp>
        <p:nvSpPr>
          <p:cNvPr id="5" name="Rectangle 4"/>
          <p:cNvSpPr/>
          <p:nvPr/>
        </p:nvSpPr>
        <p:spPr>
          <a:xfrm>
            <a:off x="4926"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9" name="TextBox 8"/>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3" name="Picture Placeholder 2"/>
          <p:cNvSpPr>
            <a:spLocks noGrp="1"/>
          </p:cNvSpPr>
          <p:nvPr>
            <p:ph type="pic" sz="quarter" idx="10"/>
          </p:nvPr>
        </p:nvSpPr>
        <p:spPr>
          <a:xfrm>
            <a:off x="457319" y="457200"/>
            <a:ext cx="11277489" cy="5943600"/>
          </a:xfrm>
          <a:custGeom>
            <a:avLst/>
            <a:gdLst/>
            <a:ahLst/>
            <a:cxnLst/>
            <a:rect l="l" t="t" r="r" b="b"/>
            <a:pathLst>
              <a:path w="11274552" h="5943600">
                <a:moveTo>
                  <a:pt x="0" y="0"/>
                </a:moveTo>
                <a:lnTo>
                  <a:pt x="11274552" y="0"/>
                </a:lnTo>
                <a:lnTo>
                  <a:pt x="11274552" y="5943600"/>
                </a:lnTo>
                <a:lnTo>
                  <a:pt x="0" y="5943600"/>
                </a:lnTo>
                <a:lnTo>
                  <a:pt x="0" y="3374233"/>
                </a:lnTo>
                <a:lnTo>
                  <a:pt x="525380" y="2971803"/>
                </a:lnTo>
                <a:lnTo>
                  <a:pt x="0" y="2569371"/>
                </a:lnTo>
                <a:close/>
              </a:path>
            </a:pathLst>
          </a:custGeom>
        </p:spPr>
        <p:txBody>
          <a:bodyPr/>
          <a:lstStyle/>
          <a:p>
            <a:r>
              <a:rPr lang="en-US" smtClean="0"/>
              <a:t>Click icon to add picture</a:t>
            </a:r>
            <a:endParaRPr lang="en-US"/>
          </a:p>
        </p:txBody>
      </p:sp>
    </p:spTree>
    <p:extLst>
      <p:ext uri="{BB962C8B-B14F-4D97-AF65-F5344CB8AC3E}">
        <p14:creationId xmlns:p14="http://schemas.microsoft.com/office/powerpoint/2010/main" val="95931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lf Purple Screen Pictur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p:cNvSpPr>
          <p:nvPr>
            <p:ph type="body" sz="quarter" idx="11"/>
          </p:nvPr>
        </p:nvSpPr>
        <p:spPr>
          <a:xfrm>
            <a:off x="457319" y="457200"/>
            <a:ext cx="5244636"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72616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1225 w 3931919"/>
              <a:gd name="connsiteY5" fmla="*/ 1249589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6463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251184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3315 w 3933477"/>
              <a:gd name="connsiteY6" fmla="*/ 932624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710022 w 3933477"/>
              <a:gd name="connsiteY6" fmla="*/ 52143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148047 w 3933477"/>
              <a:gd name="connsiteY6" fmla="*/ 902537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8078 w 3933477"/>
              <a:gd name="connsiteY6" fmla="*/ 94265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295684 w 3933477"/>
              <a:gd name="connsiteY6" fmla="*/ 929281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7 w 3933477"/>
              <a:gd name="connsiteY6" fmla="*/ 935968 h 5943600"/>
              <a:gd name="connsiteX7" fmla="*/ 1558 w 3933477"/>
              <a:gd name="connsiteY7" fmla="*/ 513385 h 5943600"/>
              <a:gd name="connsiteX8" fmla="*/ 1558 w 3933477"/>
              <a:gd name="connsiteY8" fmla="*/ 0 h 5943600"/>
              <a:gd name="connsiteX0" fmla="*/ 1558 w 3933477"/>
              <a:gd name="connsiteY0" fmla="*/ 0 h 6268696"/>
              <a:gd name="connsiteX1" fmla="*/ 3933477 w 3933477"/>
              <a:gd name="connsiteY1" fmla="*/ 0 h 6268696"/>
              <a:gd name="connsiteX2" fmla="*/ 3933477 w 3933477"/>
              <a:gd name="connsiteY2" fmla="*/ 5943600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76047 w 3933477"/>
              <a:gd name="connsiteY6" fmla="*/ 971130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7484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8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2125 w 3933477"/>
              <a:gd name="connsiteY6" fmla="*/ 940992 h 6268696"/>
              <a:gd name="connsiteX7" fmla="*/ 1558 w 3933477"/>
              <a:gd name="connsiteY7" fmla="*/ 513385 h 6268696"/>
              <a:gd name="connsiteX8" fmla="*/ 1558 w 3933477"/>
              <a:gd name="connsiteY8" fmla="*/ 0 h 626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477" h="6268696">
                <a:moveTo>
                  <a:pt x="1558" y="0"/>
                </a:moveTo>
                <a:lnTo>
                  <a:pt x="3933477" y="0"/>
                </a:lnTo>
                <a:lnTo>
                  <a:pt x="3933477" y="6268696"/>
                </a:lnTo>
                <a:lnTo>
                  <a:pt x="1558" y="6268696"/>
                </a:lnTo>
                <a:cubicBezTo>
                  <a:pt x="2352" y="4704557"/>
                  <a:pt x="3145" y="2928985"/>
                  <a:pt x="3939" y="1364846"/>
                </a:cubicBezTo>
                <a:cubicBezTo>
                  <a:pt x="7905" y="1362727"/>
                  <a:pt x="-3089" y="1363446"/>
                  <a:pt x="877" y="1361327"/>
                </a:cubicBezTo>
                <a:lnTo>
                  <a:pt x="392125" y="940992"/>
                </a:lnTo>
                <a:lnTo>
                  <a:pt x="1558" y="513385"/>
                </a:lnTo>
                <a:lnTo>
                  <a:pt x="1558" y="0"/>
                </a:lnTo>
                <a:close/>
              </a:path>
            </a:pathLst>
          </a:custGeom>
          <a:solidFill>
            <a:srgbClr val="6B1E74">
              <a:alpha val="85098"/>
            </a:srgb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8" name="TextBox 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18005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2726"/>
            <a:ext cx="10972801" cy="650395"/>
          </a:xfrm>
          <a:prstGeom prst="rect">
            <a:avLst/>
          </a:prstGeom>
        </p:spPr>
        <p:txBody>
          <a:bodyPr vert="horz" lIns="121899" tIns="60949" rIns="121899" bIns="60949"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1" cy="4525963"/>
          </a:xfrm>
          <a:prstGeom prst="rect">
            <a:avLst/>
          </a:prstGeom>
        </p:spPr>
        <p:txBody>
          <a:bodyPr vert="horz" lIns="121899" tIns="60949" rIns="121899" bIns="60949"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Tree>
    <p:extLst>
      <p:ext uri="{BB962C8B-B14F-4D97-AF65-F5344CB8AC3E}">
        <p14:creationId xmlns:p14="http://schemas.microsoft.com/office/powerpoint/2010/main" val="36455581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4" r:id="rId13"/>
    <p:sldLayoutId id="2147483662" r:id="rId14"/>
  </p:sldLayoutIdLst>
  <p:timing>
    <p:tnLst>
      <p:par>
        <p:cTn id="1" dur="indefinite" restart="never" nodeType="tmRoot"/>
      </p:par>
    </p:tnLst>
  </p:timing>
  <p:txStyles>
    <p:titleStyle>
      <a:lvl1pPr algn="l" defTabSz="609493" rtl="0" eaLnBrk="1" latinLnBrk="0" hangingPunct="1">
        <a:spcBef>
          <a:spcPct val="0"/>
        </a:spcBef>
        <a:buNone/>
        <a:defRPr sz="3500" b="0" i="0" kern="1200">
          <a:solidFill>
            <a:srgbClr val="6B1E74"/>
          </a:solidFill>
          <a:latin typeface="Corbel"/>
          <a:ea typeface="+mj-ea"/>
          <a:cs typeface="Corbel"/>
        </a:defRPr>
      </a:lvl1pPr>
    </p:titleStyle>
    <p:bodyStyle>
      <a:lvl1pPr marL="457120" indent="-457120" algn="l" defTabSz="609493" rtl="0" eaLnBrk="1" latinLnBrk="0" hangingPunct="1">
        <a:spcBef>
          <a:spcPct val="20000"/>
        </a:spcBef>
        <a:spcAft>
          <a:spcPts val="800"/>
        </a:spcAft>
        <a:buFont typeface="Arial"/>
        <a:buNone/>
        <a:defRPr sz="2300" b="0" i="0" kern="1200">
          <a:solidFill>
            <a:srgbClr val="6B1E74"/>
          </a:solidFill>
          <a:latin typeface="Corbel"/>
          <a:ea typeface="+mn-ea"/>
          <a:cs typeface="Corbel"/>
        </a:defRPr>
      </a:lvl1pPr>
      <a:lvl2pPr marL="833821" indent="-380933" algn="l" defTabSz="609493" rtl="0" eaLnBrk="1" latinLnBrk="0" hangingPunct="1">
        <a:spcBef>
          <a:spcPct val="20000"/>
        </a:spcBef>
        <a:spcAft>
          <a:spcPts val="1600"/>
        </a:spcAft>
        <a:buClr>
          <a:schemeClr val="accent5"/>
        </a:buClr>
        <a:buSzPct val="80000"/>
        <a:buFont typeface="Wingdings" charset="2"/>
        <a:buChar char=""/>
        <a:tabLst/>
        <a:defRPr sz="1700" b="0" i="0" kern="1200">
          <a:solidFill>
            <a:srgbClr val="231F20"/>
          </a:solidFill>
          <a:latin typeface="+mn-lt"/>
          <a:ea typeface="+mn-ea"/>
          <a:cs typeface="+mn-cs"/>
        </a:defRPr>
      </a:lvl2pPr>
      <a:lvl3pPr marL="1155498" indent="-304747" algn="l" defTabSz="609493" rtl="0" eaLnBrk="1" latinLnBrk="0" hangingPunct="1">
        <a:spcBef>
          <a:spcPct val="20000"/>
        </a:spcBef>
        <a:spcAft>
          <a:spcPts val="1600"/>
        </a:spcAft>
        <a:buClr>
          <a:srgbClr val="6B1E74"/>
        </a:buClr>
        <a:buSzPct val="90000"/>
        <a:buFont typeface="Wingdings" panose="05000000000000000000" pitchFamily="2" charset="2"/>
        <a:buChar char=""/>
        <a:defRPr sz="1400" b="0" i="0" kern="1200">
          <a:solidFill>
            <a:srgbClr val="231F20"/>
          </a:solidFill>
          <a:latin typeface="+mn-lt"/>
          <a:ea typeface="+mn-ea"/>
          <a:cs typeface="+mn-cs"/>
        </a:defRPr>
      </a:lvl3pPr>
      <a:lvl4pPr marL="1523733" indent="-304747" algn="l" defTabSz="609493" rtl="0" eaLnBrk="1" latinLnBrk="0" hangingPunct="1">
        <a:spcBef>
          <a:spcPct val="20000"/>
        </a:spcBef>
        <a:buClr>
          <a:srgbClr val="6B1E74"/>
        </a:buClr>
        <a:buFont typeface="Lucida Grande"/>
        <a:buChar char="»"/>
        <a:defRPr sz="1400" b="0" i="0" kern="1200">
          <a:solidFill>
            <a:srgbClr val="231F20"/>
          </a:solidFill>
          <a:latin typeface="+mn-lt"/>
          <a:ea typeface="+mn-ea"/>
          <a:cs typeface="+mn-cs"/>
        </a:defRPr>
      </a:lvl4pPr>
      <a:lvl5pPr marL="2742720" indent="-304747" algn="l" defTabSz="609493" rtl="0" eaLnBrk="1" latinLnBrk="0" hangingPunct="1">
        <a:spcBef>
          <a:spcPct val="20000"/>
        </a:spcBef>
        <a:buFont typeface="Lucida Grande"/>
        <a:buChar char="»"/>
        <a:defRPr sz="1900" kern="1200">
          <a:solidFill>
            <a:srgbClr val="231F20"/>
          </a:solidFill>
          <a:latin typeface="+mn-lt"/>
          <a:ea typeface="+mn-ea"/>
          <a:cs typeface="+mn-cs"/>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kobChristensen/Sitecore.Pathfinder"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da-DK" dirty="0" smtClean="0"/>
              <a:t>Get started, get far, get happy!</a:t>
            </a:r>
            <a:endParaRPr lang="da-DK" dirty="0"/>
          </a:p>
        </p:txBody>
      </p:sp>
      <p:sp>
        <p:nvSpPr>
          <p:cNvPr id="6" name="Title 5"/>
          <p:cNvSpPr>
            <a:spLocks noGrp="1"/>
          </p:cNvSpPr>
          <p:nvPr>
            <p:ph type="ctrTitle"/>
          </p:nvPr>
        </p:nvSpPr>
        <p:spPr/>
        <p:txBody>
          <a:bodyPr/>
          <a:lstStyle/>
          <a:p>
            <a:r>
              <a:rPr lang="en-US" dirty="0" smtClean="0"/>
              <a:t>Sitecore Pathfinder</a:t>
            </a:r>
            <a:endParaRPr lang="en-US" dirty="0"/>
          </a:p>
        </p:txBody>
      </p:sp>
    </p:spTree>
    <p:custDataLst>
      <p:tags r:id="rId1"/>
    </p:custDataLst>
    <p:extLst>
      <p:ext uri="{BB962C8B-B14F-4D97-AF65-F5344CB8AC3E}">
        <p14:creationId xmlns:p14="http://schemas.microsoft.com/office/powerpoint/2010/main" val="188388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lnSpcReduction="10000"/>
          </a:bodyPr>
          <a:lstStyle/>
          <a:p>
            <a:r>
              <a:rPr lang="da-DK" dirty="0" smtClean="0"/>
              <a:t>Items are just files</a:t>
            </a:r>
          </a:p>
          <a:p>
            <a:pPr marL="0" indent="0"/>
            <a:r>
              <a:rPr lang="da-DK" dirty="0" smtClean="0"/>
              <a:t>Format agnostic</a:t>
            </a:r>
          </a:p>
          <a:p>
            <a:pPr>
              <a:buFont typeface="Arial" panose="020B0604020202020204" pitchFamily="34" charset="0"/>
              <a:buChar char="•"/>
            </a:pPr>
            <a:r>
              <a:rPr lang="da-DK" dirty="0" smtClean="0"/>
              <a:t>Json</a:t>
            </a:r>
          </a:p>
          <a:p>
            <a:pPr>
              <a:buFont typeface="Arial" panose="020B0604020202020204" pitchFamily="34" charset="0"/>
              <a:buChar char="•"/>
            </a:pPr>
            <a:r>
              <a:rPr lang="da-DK" dirty="0" smtClean="0"/>
              <a:t>Xml</a:t>
            </a:r>
          </a:p>
          <a:p>
            <a:pPr>
              <a:buFont typeface="Arial" panose="020B0604020202020204" pitchFamily="34" charset="0"/>
              <a:buChar char="•"/>
            </a:pPr>
            <a:r>
              <a:rPr lang="da-DK" dirty="0" smtClean="0"/>
              <a:t>Serialized items (not human editable)</a:t>
            </a:r>
          </a:p>
          <a:p>
            <a:pPr>
              <a:buFont typeface="Arial" panose="020B0604020202020204" pitchFamily="34" charset="0"/>
              <a:buChar char="•"/>
            </a:pPr>
            <a:endParaRPr lang="da-DK" dirty="0"/>
          </a:p>
          <a:p>
            <a:pPr marL="0" indent="0"/>
            <a:r>
              <a:rPr lang="da-DK" dirty="0" smtClean="0"/>
              <a:t>Items are created in the project as files – not in the Content Editor (or Sitecore Rocks)</a:t>
            </a:r>
          </a:p>
          <a:p>
            <a:pPr>
              <a:buFont typeface="Arial" panose="020B0604020202020204" pitchFamily="34" charset="0"/>
              <a:buChar char="•"/>
            </a:pPr>
            <a:endParaRPr lang="da-DK" dirty="0"/>
          </a:p>
        </p:txBody>
      </p:sp>
      <p:sp>
        <p:nvSpPr>
          <p:cNvPr id="3" name="Title 2"/>
          <p:cNvSpPr>
            <a:spLocks noGrp="1"/>
          </p:cNvSpPr>
          <p:nvPr>
            <p:ph type="title"/>
          </p:nvPr>
        </p:nvSpPr>
        <p:spPr/>
        <p:txBody>
          <a:bodyPr/>
          <a:lstStyle/>
          <a:p>
            <a:r>
              <a:rPr lang="da-DK" dirty="0" smtClean="0"/>
              <a:t>Items</a:t>
            </a:r>
            <a:endParaRPr lang="da-DK" dirty="0"/>
          </a:p>
        </p:txBody>
      </p:sp>
      <p:pic>
        <p:nvPicPr>
          <p:cNvPr id="5" name="Picture 4"/>
          <p:cNvPicPr>
            <a:picLocks noChangeAspect="1"/>
          </p:cNvPicPr>
          <p:nvPr/>
        </p:nvPicPr>
        <p:blipFill>
          <a:blip r:embed="rId3"/>
          <a:stretch>
            <a:fillRect/>
          </a:stretch>
        </p:blipFill>
        <p:spPr>
          <a:xfrm>
            <a:off x="6374388" y="1483746"/>
            <a:ext cx="4838700" cy="3219450"/>
          </a:xfrm>
          <a:prstGeom prst="rect">
            <a:avLst/>
          </a:prstGeom>
        </p:spPr>
      </p:pic>
    </p:spTree>
    <p:extLst>
      <p:ext uri="{BB962C8B-B14F-4D97-AF65-F5344CB8AC3E}">
        <p14:creationId xmlns:p14="http://schemas.microsoft.com/office/powerpoint/2010/main" val="145744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lnSpcReduction="10000"/>
          </a:bodyPr>
          <a:lstStyle/>
          <a:p>
            <a:r>
              <a:rPr lang="da-DK" dirty="0" smtClean="0"/>
              <a:t>Use your favorite editor, e.g.</a:t>
            </a:r>
          </a:p>
          <a:p>
            <a:pPr>
              <a:buFont typeface="Arial" panose="020B0604020202020204" pitchFamily="34" charset="0"/>
              <a:buChar char="•"/>
            </a:pPr>
            <a:r>
              <a:rPr lang="da-DK" dirty="0" smtClean="0"/>
              <a:t>Notepad</a:t>
            </a:r>
          </a:p>
          <a:p>
            <a:pPr>
              <a:buFont typeface="Arial" panose="020B0604020202020204" pitchFamily="34" charset="0"/>
              <a:buChar char="•"/>
            </a:pPr>
            <a:r>
              <a:rPr lang="da-DK" dirty="0" smtClean="0"/>
              <a:t>Notepad++</a:t>
            </a:r>
          </a:p>
          <a:p>
            <a:pPr>
              <a:buFont typeface="Arial" panose="020B0604020202020204" pitchFamily="34" charset="0"/>
              <a:buChar char="•"/>
            </a:pPr>
            <a:r>
              <a:rPr lang="da-DK" dirty="0" smtClean="0"/>
              <a:t>SublimeText</a:t>
            </a:r>
          </a:p>
          <a:p>
            <a:pPr>
              <a:buFont typeface="Arial" panose="020B0604020202020204" pitchFamily="34" charset="0"/>
              <a:buChar char="•"/>
            </a:pPr>
            <a:r>
              <a:rPr lang="da-DK" dirty="0" smtClean="0"/>
              <a:t>Code</a:t>
            </a:r>
          </a:p>
          <a:p>
            <a:pPr>
              <a:buFont typeface="Arial" panose="020B0604020202020204" pitchFamily="34" charset="0"/>
              <a:buChar char="•"/>
            </a:pPr>
            <a:endParaRPr lang="da-DK" dirty="0"/>
          </a:p>
          <a:p>
            <a:pPr marL="0" indent="0"/>
            <a:r>
              <a:rPr lang="da-DK" dirty="0"/>
              <a:t>Visual Studio </a:t>
            </a:r>
            <a:r>
              <a:rPr lang="da-DK" dirty="0" smtClean="0"/>
              <a:t>is not a requirement</a:t>
            </a:r>
            <a:endParaRPr lang="da-DK" dirty="0"/>
          </a:p>
          <a:p>
            <a:pPr>
              <a:buFont typeface="Arial" panose="020B0604020202020204" pitchFamily="34" charset="0"/>
              <a:buChar char="•"/>
            </a:pPr>
            <a:endParaRPr lang="da-DK" dirty="0" smtClean="0"/>
          </a:p>
          <a:p>
            <a:endParaRPr lang="da-DK" dirty="0"/>
          </a:p>
        </p:txBody>
      </p:sp>
      <p:sp>
        <p:nvSpPr>
          <p:cNvPr id="3" name="Title 2"/>
          <p:cNvSpPr>
            <a:spLocks noGrp="1"/>
          </p:cNvSpPr>
          <p:nvPr>
            <p:ph type="title"/>
          </p:nvPr>
        </p:nvSpPr>
        <p:spPr/>
        <p:txBody>
          <a:bodyPr/>
          <a:lstStyle/>
          <a:p>
            <a:r>
              <a:rPr lang="da-DK" dirty="0" smtClean="0"/>
              <a:t>Editor agnostic</a:t>
            </a:r>
            <a:endParaRPr lang="da-DK" dirty="0"/>
          </a:p>
        </p:txBody>
      </p:sp>
      <p:pic>
        <p:nvPicPr>
          <p:cNvPr id="4" name="Picture 3"/>
          <p:cNvPicPr>
            <a:picLocks noChangeAspect="1"/>
          </p:cNvPicPr>
          <p:nvPr/>
        </p:nvPicPr>
        <p:blipFill>
          <a:blip r:embed="rId3"/>
          <a:stretch>
            <a:fillRect/>
          </a:stretch>
        </p:blipFill>
        <p:spPr>
          <a:xfrm>
            <a:off x="6360124" y="1483746"/>
            <a:ext cx="5374558" cy="3698249"/>
          </a:xfrm>
          <a:prstGeom prst="rect">
            <a:avLst/>
          </a:prstGeom>
        </p:spPr>
      </p:pic>
    </p:spTree>
    <p:extLst>
      <p:ext uri="{BB962C8B-B14F-4D97-AF65-F5344CB8AC3E}">
        <p14:creationId xmlns:p14="http://schemas.microsoft.com/office/powerpoint/2010/main" val="1641665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Use any modern build process</a:t>
            </a:r>
          </a:p>
          <a:p>
            <a:pPr>
              <a:buFont typeface="Arial" panose="020B0604020202020204" pitchFamily="34" charset="0"/>
              <a:buChar char="•"/>
            </a:pPr>
            <a:r>
              <a:rPr lang="da-DK" dirty="0" smtClean="0"/>
              <a:t>GruntJS</a:t>
            </a:r>
          </a:p>
          <a:p>
            <a:pPr>
              <a:buFont typeface="Arial" panose="020B0604020202020204" pitchFamily="34" charset="0"/>
              <a:buChar char="•"/>
            </a:pPr>
            <a:r>
              <a:rPr lang="da-DK" dirty="0" smtClean="0"/>
              <a:t>GulpJS</a:t>
            </a:r>
          </a:p>
          <a:p>
            <a:pPr>
              <a:buFont typeface="Arial" panose="020B0604020202020204" pitchFamily="34" charset="0"/>
              <a:buChar char="•"/>
            </a:pPr>
            <a:r>
              <a:rPr lang="da-DK" dirty="0" smtClean="0"/>
              <a:t>MSBuild</a:t>
            </a:r>
          </a:p>
          <a:p>
            <a:pPr>
              <a:buFont typeface="Arial" panose="020B0604020202020204" pitchFamily="34" charset="0"/>
              <a:buChar char="•"/>
            </a:pPr>
            <a:r>
              <a:rPr lang="da-DK" dirty="0" smtClean="0"/>
              <a:t>Command line</a:t>
            </a:r>
          </a:p>
          <a:p>
            <a:pPr>
              <a:buFont typeface="Arial" panose="020B0604020202020204" pitchFamily="34" charset="0"/>
              <a:buChar char="•"/>
            </a:pPr>
            <a:endParaRPr lang="da-DK" dirty="0"/>
          </a:p>
          <a:p>
            <a:pPr marL="0" indent="0"/>
            <a:r>
              <a:rPr lang="da-DK" dirty="0" smtClean="0"/>
              <a:t>Continuous integration friendly</a:t>
            </a:r>
            <a:endParaRPr lang="da-DK" dirty="0"/>
          </a:p>
        </p:txBody>
      </p:sp>
      <p:sp>
        <p:nvSpPr>
          <p:cNvPr id="3" name="Title 2"/>
          <p:cNvSpPr>
            <a:spLocks noGrp="1"/>
          </p:cNvSpPr>
          <p:nvPr>
            <p:ph type="title"/>
          </p:nvPr>
        </p:nvSpPr>
        <p:spPr/>
        <p:txBody>
          <a:bodyPr/>
          <a:lstStyle/>
          <a:p>
            <a:r>
              <a:rPr lang="da-DK" dirty="0" smtClean="0"/>
              <a:t>Build process agnostic</a:t>
            </a:r>
            <a:endParaRPr lang="da-DK" dirty="0"/>
          </a:p>
        </p:txBody>
      </p:sp>
      <p:pic>
        <p:nvPicPr>
          <p:cNvPr id="4" name="Picture 3"/>
          <p:cNvPicPr>
            <a:picLocks noChangeAspect="1"/>
          </p:cNvPicPr>
          <p:nvPr/>
        </p:nvPicPr>
        <p:blipFill>
          <a:blip r:embed="rId3"/>
          <a:stretch>
            <a:fillRect/>
          </a:stretch>
        </p:blipFill>
        <p:spPr>
          <a:xfrm>
            <a:off x="4601127" y="1483746"/>
            <a:ext cx="7410450" cy="2628900"/>
          </a:xfrm>
          <a:prstGeom prst="rect">
            <a:avLst/>
          </a:prstGeom>
        </p:spPr>
      </p:pic>
    </p:spTree>
    <p:extLst>
      <p:ext uri="{BB962C8B-B14F-4D97-AF65-F5344CB8AC3E}">
        <p14:creationId xmlns:p14="http://schemas.microsoft.com/office/powerpoint/2010/main" val="3900355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Deploying is part of the build process</a:t>
            </a:r>
          </a:p>
          <a:p>
            <a:endParaRPr lang="da-DK" dirty="0"/>
          </a:p>
          <a:p>
            <a:r>
              <a:rPr lang="da-DK" dirty="0" smtClean="0"/>
              <a:t>Supports project dependencies through NuGet dependencies</a:t>
            </a:r>
            <a:endParaRPr lang="da-DK" dirty="0"/>
          </a:p>
          <a:p>
            <a:endParaRPr lang="da-DK" dirty="0"/>
          </a:p>
        </p:txBody>
      </p:sp>
      <p:sp>
        <p:nvSpPr>
          <p:cNvPr id="3" name="Title 2"/>
          <p:cNvSpPr>
            <a:spLocks noGrp="1"/>
          </p:cNvSpPr>
          <p:nvPr>
            <p:ph type="title"/>
          </p:nvPr>
        </p:nvSpPr>
        <p:spPr/>
        <p:txBody>
          <a:bodyPr/>
          <a:lstStyle/>
          <a:p>
            <a:r>
              <a:rPr lang="da-DK" dirty="0" smtClean="0"/>
              <a:t>Deploying</a:t>
            </a:r>
            <a:endParaRPr lang="da-DK" dirty="0"/>
          </a:p>
        </p:txBody>
      </p:sp>
    </p:spTree>
    <p:extLst>
      <p:ext uri="{BB962C8B-B14F-4D97-AF65-F5344CB8AC3E}">
        <p14:creationId xmlns:p14="http://schemas.microsoft.com/office/powerpoint/2010/main" val="42358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Pathfinder is extendable</a:t>
            </a:r>
          </a:p>
          <a:p>
            <a:pPr>
              <a:buFont typeface="Arial" panose="020B0604020202020204" pitchFamily="34" charset="0"/>
              <a:buChar char="•"/>
            </a:pPr>
            <a:r>
              <a:rPr lang="da-DK" dirty="0" smtClean="0"/>
              <a:t>MEF </a:t>
            </a:r>
          </a:p>
          <a:p>
            <a:pPr>
              <a:buFont typeface="Arial" panose="020B0604020202020204" pitchFamily="34" charset="0"/>
              <a:buChar char="•"/>
            </a:pPr>
            <a:r>
              <a:rPr lang="da-DK" dirty="0" smtClean="0"/>
              <a:t>Scripts (powered by Roslyn)</a:t>
            </a:r>
          </a:p>
          <a:p>
            <a:pPr>
              <a:buFont typeface="Arial" panose="020B0604020202020204" pitchFamily="34" charset="0"/>
              <a:buChar char="•"/>
            </a:pPr>
            <a:r>
              <a:rPr lang="da-DK" dirty="0" smtClean="0"/>
              <a:t>Open source</a:t>
            </a:r>
          </a:p>
          <a:p>
            <a:pPr lvl="1">
              <a:buFont typeface="Arial" panose="020B0604020202020204" pitchFamily="34" charset="0"/>
              <a:buChar char="•"/>
            </a:pPr>
            <a:r>
              <a:rPr lang="da-DK" dirty="0">
                <a:hlinkClick r:id="rId3"/>
              </a:rPr>
              <a:t>https://</a:t>
            </a:r>
            <a:r>
              <a:rPr lang="da-DK" dirty="0" smtClean="0">
                <a:hlinkClick r:id="rId3"/>
              </a:rPr>
              <a:t>github.com/JakobChristensen/Sitecore.Pathfinder</a:t>
            </a:r>
            <a:endParaRPr lang="da-DK" dirty="0" smtClean="0"/>
          </a:p>
          <a:p>
            <a:pPr lvl="1">
              <a:buFont typeface="Arial" panose="020B0604020202020204" pitchFamily="34" charset="0"/>
              <a:buChar char="•"/>
            </a:pPr>
            <a:endParaRPr lang="da-DK" dirty="0"/>
          </a:p>
        </p:txBody>
      </p:sp>
      <p:sp>
        <p:nvSpPr>
          <p:cNvPr id="3" name="Title 2"/>
          <p:cNvSpPr>
            <a:spLocks noGrp="1"/>
          </p:cNvSpPr>
          <p:nvPr>
            <p:ph type="title"/>
          </p:nvPr>
        </p:nvSpPr>
        <p:spPr/>
        <p:txBody>
          <a:bodyPr/>
          <a:lstStyle/>
          <a:p>
            <a:r>
              <a:rPr lang="da-DK" dirty="0" smtClean="0"/>
              <a:t>Extensibility</a:t>
            </a:r>
            <a:endParaRPr lang="da-DK" dirty="0"/>
          </a:p>
        </p:txBody>
      </p:sp>
    </p:spTree>
    <p:extLst>
      <p:ext uri="{BB962C8B-B14F-4D97-AF65-F5344CB8AC3E}">
        <p14:creationId xmlns:p14="http://schemas.microsoft.com/office/powerpoint/2010/main" val="1530596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da-DK" sz="3600" dirty="0" smtClean="0"/>
              <a:t>       Sitecore Pathfinder</a:t>
            </a:r>
          </a:p>
          <a:p>
            <a:endParaRPr lang="da-DK" dirty="0" smtClean="0"/>
          </a:p>
          <a:p>
            <a:r>
              <a:rPr lang="da-DK" dirty="0" smtClean="0"/>
              <a:t>Build Sitecore website using favorite tools and a familiar approach</a:t>
            </a:r>
          </a:p>
          <a:p>
            <a:r>
              <a:rPr lang="da-DK" dirty="0" smtClean="0"/>
              <a:t>From project directory to </a:t>
            </a:r>
            <a:r>
              <a:rPr lang="da-DK" dirty="0" smtClean="0"/>
              <a:t>website</a:t>
            </a:r>
          </a:p>
          <a:p>
            <a:endParaRPr lang="da-DK" dirty="0" smtClean="0"/>
          </a:p>
          <a:p>
            <a:r>
              <a:rPr lang="da-DK" dirty="0" smtClean="0"/>
              <a:t>Old habits die hard</a:t>
            </a:r>
            <a:endParaRPr lang="da-DK" dirty="0" smtClean="0"/>
          </a:p>
          <a:p>
            <a:endParaRPr lang="da-DK" dirty="0"/>
          </a:p>
        </p:txBody>
      </p:sp>
      <p:sp>
        <p:nvSpPr>
          <p:cNvPr id="4" name="Title 3"/>
          <p:cNvSpPr>
            <a:spLocks noGrp="1"/>
          </p:cNvSpPr>
          <p:nvPr>
            <p:ph type="title"/>
          </p:nvPr>
        </p:nvSpPr>
        <p:spPr/>
        <p:txBody>
          <a:bodyPr/>
          <a:lstStyle/>
          <a:p>
            <a:r>
              <a:rPr lang="da-DK" dirty="0" smtClean="0"/>
              <a:t>New Sitecore toolchain</a:t>
            </a:r>
            <a:endParaRPr lang="da-DK"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05307" y="1545609"/>
            <a:ext cx="489397" cy="557270"/>
          </a:xfrm>
          <a:prstGeom prst="rect">
            <a:avLst/>
          </a:prstGeom>
        </p:spPr>
      </p:pic>
    </p:spTree>
    <p:extLst>
      <p:ext uri="{BB962C8B-B14F-4D97-AF65-F5344CB8AC3E}">
        <p14:creationId xmlns:p14="http://schemas.microsoft.com/office/powerpoint/2010/main" val="1448390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a:buFont typeface="Arial" panose="020B0604020202020204" pitchFamily="34" charset="0"/>
              <a:buChar char="•"/>
            </a:pPr>
            <a:r>
              <a:rPr lang="da-DK" dirty="0" smtClean="0"/>
              <a:t>Make it easier to develop Sitecore website</a:t>
            </a:r>
          </a:p>
          <a:p>
            <a:pPr>
              <a:buFont typeface="Arial" panose="020B0604020202020204" pitchFamily="34" charset="0"/>
              <a:buChar char="•"/>
            </a:pPr>
            <a:endParaRPr lang="da-DK" dirty="0" smtClean="0"/>
          </a:p>
          <a:p>
            <a:pPr>
              <a:buFont typeface="Arial" panose="020B0604020202020204" pitchFamily="34" charset="0"/>
              <a:buChar char="•"/>
            </a:pPr>
            <a:r>
              <a:rPr lang="da-DK" dirty="0" smtClean="0"/>
              <a:t>Lower tooling requirements</a:t>
            </a:r>
          </a:p>
          <a:p>
            <a:pPr>
              <a:buFont typeface="Arial" panose="020B0604020202020204" pitchFamily="34" charset="0"/>
              <a:buChar char="•"/>
            </a:pPr>
            <a:r>
              <a:rPr lang="da-DK" dirty="0" smtClean="0"/>
              <a:t>Checking</a:t>
            </a:r>
          </a:p>
          <a:p>
            <a:pPr>
              <a:buFont typeface="Arial" panose="020B0604020202020204" pitchFamily="34" charset="0"/>
              <a:buChar char="•"/>
            </a:pPr>
            <a:r>
              <a:rPr lang="da-DK" dirty="0" smtClean="0"/>
              <a:t>Deployment</a:t>
            </a:r>
          </a:p>
          <a:p>
            <a:pPr>
              <a:buFont typeface="Arial" panose="020B0604020202020204" pitchFamily="34" charset="0"/>
              <a:buChar char="•"/>
            </a:pPr>
            <a:endParaRPr lang="da-DK" dirty="0"/>
          </a:p>
          <a:p>
            <a:pPr>
              <a:buFont typeface="Arial" panose="020B0604020202020204" pitchFamily="34" charset="0"/>
              <a:buChar char="•"/>
            </a:pPr>
            <a:endParaRPr lang="da-DK" dirty="0"/>
          </a:p>
        </p:txBody>
      </p:sp>
      <p:sp>
        <p:nvSpPr>
          <p:cNvPr id="3" name="Title 2"/>
          <p:cNvSpPr>
            <a:spLocks noGrp="1"/>
          </p:cNvSpPr>
          <p:nvPr>
            <p:ph type="title"/>
          </p:nvPr>
        </p:nvSpPr>
        <p:spPr/>
        <p:txBody>
          <a:bodyPr/>
          <a:lstStyle/>
          <a:p>
            <a:r>
              <a:rPr lang="da-DK" dirty="0" smtClean="0"/>
              <a:t>Goals</a:t>
            </a:r>
            <a:endParaRPr lang="da-DK" dirty="0"/>
          </a:p>
        </p:txBody>
      </p:sp>
    </p:spTree>
    <p:extLst>
      <p:ext uri="{BB962C8B-B14F-4D97-AF65-F5344CB8AC3E}">
        <p14:creationId xmlns:p14="http://schemas.microsoft.com/office/powerpoint/2010/main" val="434677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Pathfinder Compiler and Installer</a:t>
            </a:r>
            <a:endParaRPr lang="da-DK" dirty="0"/>
          </a:p>
        </p:txBody>
      </p:sp>
    </p:spTree>
    <p:extLst>
      <p:ext uri="{BB962C8B-B14F-4D97-AF65-F5344CB8AC3E}">
        <p14:creationId xmlns:p14="http://schemas.microsoft.com/office/powerpoint/2010/main" val="42391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Compiles source files into a deliverable package</a:t>
            </a:r>
          </a:p>
          <a:p>
            <a:endParaRPr lang="da-DK" dirty="0" smtClean="0"/>
          </a:p>
          <a:p>
            <a:r>
              <a:rPr lang="da-DK" dirty="0" smtClean="0"/>
              <a:t>Everything is a file (items, media, renderings, configs etc.)</a:t>
            </a:r>
          </a:p>
          <a:p>
            <a:r>
              <a:rPr lang="da-DK" dirty="0" smtClean="0"/>
              <a:t>Project contains the whole </a:t>
            </a:r>
            <a:r>
              <a:rPr lang="da-DK" dirty="0" smtClean="0"/>
              <a:t>truth (and is separate from the website)</a:t>
            </a:r>
            <a:endParaRPr lang="da-DK" dirty="0" smtClean="0"/>
          </a:p>
          <a:p>
            <a:endParaRPr lang="da-DK" dirty="0" smtClean="0"/>
          </a:p>
          <a:p>
            <a:r>
              <a:rPr lang="da-DK" dirty="0" smtClean="0"/>
              <a:t>Compiler checks validity and ensures integrity</a:t>
            </a:r>
            <a:endParaRPr lang="da-DK" dirty="0"/>
          </a:p>
          <a:p>
            <a:r>
              <a:rPr lang="da-DK" dirty="0" smtClean="0"/>
              <a:t>Command-line tool</a:t>
            </a:r>
            <a:endParaRPr lang="da-DK" dirty="0"/>
          </a:p>
        </p:txBody>
      </p:sp>
      <p:sp>
        <p:nvSpPr>
          <p:cNvPr id="3" name="Title 2"/>
          <p:cNvSpPr>
            <a:spLocks noGrp="1"/>
          </p:cNvSpPr>
          <p:nvPr>
            <p:ph type="title"/>
          </p:nvPr>
        </p:nvSpPr>
        <p:spPr/>
        <p:txBody>
          <a:bodyPr/>
          <a:lstStyle/>
          <a:p>
            <a:r>
              <a:rPr lang="da-DK" dirty="0" smtClean="0"/>
              <a:t>Pathfinder compiler</a:t>
            </a:r>
            <a:endParaRPr lang="da-DK" dirty="0"/>
          </a:p>
        </p:txBody>
      </p:sp>
    </p:spTree>
    <p:extLst>
      <p:ext uri="{BB962C8B-B14F-4D97-AF65-F5344CB8AC3E}">
        <p14:creationId xmlns:p14="http://schemas.microsoft.com/office/powerpoint/2010/main" val="4132304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Installs the deliverable package into a Sitecore website</a:t>
            </a:r>
          </a:p>
          <a:p>
            <a:endParaRPr lang="da-DK" dirty="0" smtClean="0"/>
          </a:p>
          <a:p>
            <a:r>
              <a:rPr lang="da-DK" dirty="0" smtClean="0"/>
              <a:t>Supports NuGet packages</a:t>
            </a:r>
          </a:p>
          <a:p>
            <a:r>
              <a:rPr lang="da-DK" dirty="0" smtClean="0"/>
              <a:t>Supports NuGet dependencies</a:t>
            </a:r>
          </a:p>
          <a:p>
            <a:pPr>
              <a:buFont typeface="Arial" panose="020B0604020202020204" pitchFamily="34" charset="0"/>
              <a:buChar char="•"/>
            </a:pPr>
            <a:r>
              <a:rPr lang="da-DK" smtClean="0"/>
              <a:t>Sitecore.Pathfinder.Core NuGet package</a:t>
            </a:r>
            <a:endParaRPr lang="da-DK" dirty="0" smtClean="0"/>
          </a:p>
        </p:txBody>
      </p:sp>
      <p:sp>
        <p:nvSpPr>
          <p:cNvPr id="3" name="Title 2"/>
          <p:cNvSpPr>
            <a:spLocks noGrp="1"/>
          </p:cNvSpPr>
          <p:nvPr>
            <p:ph type="title"/>
          </p:nvPr>
        </p:nvSpPr>
        <p:spPr/>
        <p:txBody>
          <a:bodyPr/>
          <a:lstStyle/>
          <a:p>
            <a:r>
              <a:rPr lang="da-DK" dirty="0" smtClean="0"/>
              <a:t>Pathfinder installer</a:t>
            </a:r>
            <a:endParaRPr lang="da-DK" dirty="0"/>
          </a:p>
        </p:txBody>
      </p:sp>
    </p:spTree>
    <p:extLst>
      <p:ext uri="{BB962C8B-B14F-4D97-AF65-F5344CB8AC3E}">
        <p14:creationId xmlns:p14="http://schemas.microsoft.com/office/powerpoint/2010/main" val="4119791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Projects</a:t>
            </a:r>
            <a:endParaRPr lang="da-DK" dirty="0"/>
          </a:p>
        </p:txBody>
      </p:sp>
    </p:spTree>
    <p:extLst>
      <p:ext uri="{BB962C8B-B14F-4D97-AF65-F5344CB8AC3E}">
        <p14:creationId xmlns:p14="http://schemas.microsoft.com/office/powerpoint/2010/main" val="2958569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fontScale="92500"/>
          </a:bodyPr>
          <a:lstStyle/>
          <a:p>
            <a:pPr marL="0" indent="0"/>
            <a:r>
              <a:rPr lang="da-DK" dirty="0"/>
              <a:t>Work with Sitecore items the same way you work with source code (including source control)</a:t>
            </a:r>
          </a:p>
          <a:p>
            <a:pPr marL="457200" indent="-457200">
              <a:buFont typeface="+mj-lt"/>
              <a:buAutoNum type="arabicPeriod"/>
            </a:pPr>
            <a:r>
              <a:rPr lang="da-DK" dirty="0" smtClean="0"/>
              <a:t>Edit source files</a:t>
            </a:r>
          </a:p>
          <a:p>
            <a:pPr marL="457200" indent="-457200">
              <a:buFont typeface="+mj-lt"/>
              <a:buAutoNum type="arabicPeriod"/>
            </a:pPr>
            <a:r>
              <a:rPr lang="da-DK" dirty="0" smtClean="0"/>
              <a:t>Compile </a:t>
            </a:r>
          </a:p>
          <a:p>
            <a:pPr marL="457200" indent="-457200">
              <a:buFont typeface="+mj-lt"/>
              <a:buAutoNum type="arabicPeriod"/>
            </a:pPr>
            <a:r>
              <a:rPr lang="da-DK" dirty="0" smtClean="0"/>
              <a:t>Check result</a:t>
            </a:r>
          </a:p>
          <a:p>
            <a:pPr marL="457200" indent="-457200">
              <a:buFont typeface="+mj-lt"/>
              <a:buAutoNum type="arabicPeriod"/>
            </a:pPr>
            <a:r>
              <a:rPr lang="da-DK" dirty="0" smtClean="0"/>
              <a:t>Repeat</a:t>
            </a:r>
          </a:p>
          <a:p>
            <a:pPr marL="457200" indent="-457200">
              <a:buFont typeface="+mj-lt"/>
              <a:buAutoNum type="arabicPeriod"/>
            </a:pPr>
            <a:endParaRPr lang="da-DK" dirty="0"/>
          </a:p>
          <a:p>
            <a:pPr marL="0" indent="0"/>
            <a:r>
              <a:rPr lang="da-DK" dirty="0" smtClean="0"/>
              <a:t>Pathfinder can infer and implicitly create Sitecore items from media files, renderings and more</a:t>
            </a:r>
          </a:p>
          <a:p>
            <a:pPr marL="0" indent="0"/>
            <a:endParaRPr lang="da-DK" dirty="0" smtClean="0"/>
          </a:p>
          <a:p>
            <a:pPr marL="0" indent="0"/>
            <a:endParaRPr lang="da-DK" dirty="0"/>
          </a:p>
        </p:txBody>
      </p:sp>
      <p:sp>
        <p:nvSpPr>
          <p:cNvPr id="3" name="Title 2"/>
          <p:cNvSpPr>
            <a:spLocks noGrp="1"/>
          </p:cNvSpPr>
          <p:nvPr>
            <p:ph type="title"/>
          </p:nvPr>
        </p:nvSpPr>
        <p:spPr/>
        <p:txBody>
          <a:bodyPr/>
          <a:lstStyle/>
          <a:p>
            <a:r>
              <a:rPr lang="da-DK" dirty="0" smtClean="0"/>
              <a:t>Developer experience</a:t>
            </a:r>
            <a:endParaRPr lang="da-DK" dirty="0"/>
          </a:p>
        </p:txBody>
      </p:sp>
    </p:spTree>
    <p:extLst>
      <p:ext uri="{BB962C8B-B14F-4D97-AF65-F5344CB8AC3E}">
        <p14:creationId xmlns:p14="http://schemas.microsoft.com/office/powerpoint/2010/main" val="3754131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Project has the whole and single truth</a:t>
            </a:r>
          </a:p>
          <a:p>
            <a:endParaRPr lang="da-DK" dirty="0"/>
          </a:p>
          <a:p>
            <a:r>
              <a:rPr lang="da-DK" dirty="0" smtClean="0"/>
              <a:t>Code, assets and resources are not spread across </a:t>
            </a:r>
            <a:br>
              <a:rPr lang="da-DK" dirty="0" smtClean="0"/>
            </a:br>
            <a:r>
              <a:rPr lang="da-DK" dirty="0" smtClean="0"/>
              <a:t>Sitecore databases, websites, </a:t>
            </a:r>
            <a:br>
              <a:rPr lang="da-DK" dirty="0" smtClean="0"/>
            </a:br>
            <a:r>
              <a:rPr lang="da-DK" dirty="0" smtClean="0"/>
              <a:t>development projects etc.</a:t>
            </a:r>
          </a:p>
          <a:p>
            <a:endParaRPr lang="da-DK" dirty="0"/>
          </a:p>
          <a:p>
            <a:r>
              <a:rPr lang="da-DK" dirty="0" smtClean="0"/>
              <a:t>A project is just a filesystem directory</a:t>
            </a:r>
          </a:p>
          <a:p>
            <a:r>
              <a:rPr lang="da-DK" dirty="0" smtClean="0"/>
              <a:t>Source control friendly</a:t>
            </a:r>
            <a:endParaRPr lang="da-DK" dirty="0"/>
          </a:p>
        </p:txBody>
      </p:sp>
      <p:sp>
        <p:nvSpPr>
          <p:cNvPr id="3" name="Title 2"/>
          <p:cNvSpPr>
            <a:spLocks noGrp="1"/>
          </p:cNvSpPr>
          <p:nvPr>
            <p:ph type="title"/>
          </p:nvPr>
        </p:nvSpPr>
        <p:spPr/>
        <p:txBody>
          <a:bodyPr/>
          <a:lstStyle/>
          <a:p>
            <a:r>
              <a:rPr lang="da-DK" dirty="0" smtClean="0"/>
              <a:t>Project</a:t>
            </a:r>
            <a:endParaRPr lang="da-DK" dirty="0"/>
          </a:p>
        </p:txBody>
      </p:sp>
      <p:pic>
        <p:nvPicPr>
          <p:cNvPr id="4" name="Picture 3"/>
          <p:cNvPicPr>
            <a:picLocks noChangeAspect="1"/>
          </p:cNvPicPr>
          <p:nvPr/>
        </p:nvPicPr>
        <p:blipFill>
          <a:blip r:embed="rId3"/>
          <a:stretch>
            <a:fillRect/>
          </a:stretch>
        </p:blipFill>
        <p:spPr>
          <a:xfrm>
            <a:off x="8333839" y="1483746"/>
            <a:ext cx="3400843" cy="4015189"/>
          </a:xfrm>
          <a:prstGeom prst="rect">
            <a:avLst/>
          </a:prstGeom>
        </p:spPr>
      </p:pic>
    </p:spTree>
    <p:extLst>
      <p:ext uri="{BB962C8B-B14F-4D97-AF65-F5344CB8AC3E}">
        <p14:creationId xmlns:p14="http://schemas.microsoft.com/office/powerpoint/2010/main" val="34999834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SLIDE_THUMBNAIL_REFRESH"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g Branding 16X9">
  <a:themeElements>
    <a:clrScheme name="sitecore">
      <a:dk1>
        <a:srgbClr val="121C26"/>
      </a:dk1>
      <a:lt1>
        <a:sysClr val="window" lastClr="FFFFFF"/>
      </a:lt1>
      <a:dk2>
        <a:srgbClr val="1F497D"/>
      </a:dk2>
      <a:lt2>
        <a:srgbClr val="EEECE1"/>
      </a:lt2>
      <a:accent1>
        <a:srgbClr val="005695"/>
      </a:accent1>
      <a:accent2>
        <a:srgbClr val="008C99"/>
      </a:accent2>
      <a:accent3>
        <a:srgbClr val="B0B7BC"/>
      </a:accent3>
      <a:accent4>
        <a:srgbClr val="F8971D"/>
      </a:accent4>
      <a:accent5>
        <a:srgbClr val="6B1E74"/>
      </a:accent5>
      <a:accent6>
        <a:srgbClr val="E2231A"/>
      </a:accent6>
      <a:hlink>
        <a:srgbClr val="0000FF"/>
      </a:hlink>
      <a:folHlink>
        <a:srgbClr val="800080"/>
      </a:folHlink>
    </a:clrScheme>
    <a:fontScheme name="sitecor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g Branding 16X9" id="{1DB66436-1832-408D-A15A-169BF8425386}" vid="{F6B8538F-643E-4D28-B196-77475CE3A4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06F60253FF1644B9AF2F2D8D5244558" ma:contentTypeVersion="73" ma:contentTypeDescription="Create a new document." ma:contentTypeScope="" ma:versionID="60aff681cf284a0aff378f4098bfdc06">
  <xsd:schema xmlns:xsd="http://www.w3.org/2001/XMLSchema" xmlns:xs="http://www.w3.org/2001/XMLSchema" xmlns:p="http://schemas.microsoft.com/office/2006/metadata/properties" xmlns:ns2="0fd3de8a-1158-4ee0-a21f-f6582a025e16" xmlns:ns3="1efb5fa7-4039-4535-af1e-a65ea7f8763f" xmlns:ns4="d23a297f-ac47-4068-9dfd-4e514c643722" targetNamespace="http://schemas.microsoft.com/office/2006/metadata/properties" ma:root="true" ma:fieldsID="00a3ba0626df6f99ac641d3c3a49c53f" ns2:_="" ns3:_="" ns4:_="">
    <xsd:import namespace="0fd3de8a-1158-4ee0-a21f-f6582a025e16"/>
    <xsd:import namespace="1efb5fa7-4039-4535-af1e-a65ea7f8763f"/>
    <xsd:import namespace="d23a297f-ac47-4068-9dfd-4e514c643722"/>
    <xsd:element name="properties">
      <xsd:complexType>
        <xsd:sequence>
          <xsd:element name="documentManagement">
            <xsd:complexType>
              <xsd:all>
                <xsd:element ref="ns2:SharedWithUsers" minOccurs="0"/>
                <xsd:element ref="ns3:Description0"/>
                <xsd:element ref="ns3:Test_x0020_IT"/>
                <xsd:element ref="ns3:Tech_x0020_Partner3" minOccurs="0"/>
                <xsd:element ref="ns3:Competitor3" minOccurs="0"/>
                <xsd:element ref="ns3:Product3" minOccurs="0"/>
                <xsd:element ref="ns3:Region3" minOccurs="0"/>
                <xsd:element ref="ns3:Vertical3" minOccurs="0"/>
                <xsd:element ref="ns3:Audience3" minOccurs="0"/>
                <xsd:element ref="ns3:mTax" minOccurs="0"/>
                <xsd:element ref="ns3:Asset_x0020_Code" minOccurs="0"/>
                <xsd:element ref="ns3:Feature3" minOccurs="0"/>
                <xsd:element ref="ns3:Customer_x0020_State" minOccurs="0"/>
                <xsd:element ref="ns3:Event" minOccurs="0"/>
                <xsd:element ref="ns2:SharingHintHash" minOccurs="0"/>
                <xsd:element ref="ns4:SharedWithDetails" minOccurs="0"/>
                <xsd:element ref="ns3:Format" minOccurs="0"/>
                <xsd:element ref="ns3:Sales_x0020_Motion" minOccurs="0"/>
                <xsd:element ref="ns3:Owner" minOccurs="0"/>
                <xsd:element ref="ns3:CS_x0020_Functional_x0020_Area" minOccurs="0"/>
                <xsd:element ref="ns3: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d3de8a-1158-4ee0-a21f-f6582a025e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2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fb5fa7-4039-4535-af1e-a65ea7f8763f" elementFormDefault="qualified">
    <xsd:import namespace="http://schemas.microsoft.com/office/2006/documentManagement/types"/>
    <xsd:import namespace="http://schemas.microsoft.com/office/infopath/2007/PartnerControls"/>
    <xsd:element name="Description0" ma:index="9" ma:displayName="Description" ma:description="Please describe what this asset is all about, so when people search they get a quick synopsis." ma:internalName="Description0">
      <xsd:simpleType>
        <xsd:restriction base="dms:Text">
          <xsd:maxLength value="255"/>
        </xsd:restriction>
      </xsd:simpleType>
    </xsd:element>
    <xsd:element name="Test_x0020_IT" ma:index="10" ma:displayName="Information Type" ma:list="{1a48bbb4-d405-4074-915d-5eb5008aaf4b}" ma:internalName="Test_x0020_IT" ma:readOnly="false" ma:showField="Title">
      <xsd:simpleType>
        <xsd:restriction base="dms:Lookup"/>
      </xsd:simpleType>
    </xsd:element>
    <xsd:element name="Tech_x0020_Partner3" ma:index="11" nillable="true" ma:displayName="Tech Partner" ma:list="{1a48bbb4-d405-4074-915d-5eb5008aaf4b}" ma:internalName="Tech_x0020_Partner3" ma:readOnly="false" ma:showField="Tech_x0020_Partner">
      <xsd:complexType>
        <xsd:complexContent>
          <xsd:extension base="dms:MultiChoiceLookup">
            <xsd:sequence>
              <xsd:element name="Value" type="dms:Lookup" maxOccurs="unbounded" minOccurs="0" nillable="true"/>
            </xsd:sequence>
          </xsd:extension>
        </xsd:complexContent>
      </xsd:complexType>
    </xsd:element>
    <xsd:element name="Competitor3" ma:index="12" nillable="true" ma:displayName="Competitor" ma:list="{1a48bbb4-d405-4074-915d-5eb5008aaf4b}" ma:internalName="Competitor3" ma:readOnly="false" ma:showField="Competitor">
      <xsd:complexType>
        <xsd:complexContent>
          <xsd:extension base="dms:MultiChoiceLookup">
            <xsd:sequence>
              <xsd:element name="Value" type="dms:Lookup" maxOccurs="unbounded" minOccurs="0" nillable="true"/>
            </xsd:sequence>
          </xsd:extension>
        </xsd:complexContent>
      </xsd:complexType>
    </xsd:element>
    <xsd:element name="Product3" ma:index="13" nillable="true" ma:displayName="Product" ma:list="{1a48bbb4-d405-4074-915d-5eb5008aaf4b}" ma:internalName="Product3" ma:readOnly="false" ma:showField="Product">
      <xsd:complexType>
        <xsd:complexContent>
          <xsd:extension base="dms:MultiChoiceLookup">
            <xsd:sequence>
              <xsd:element name="Value" type="dms:Lookup" maxOccurs="unbounded" minOccurs="0" nillable="true"/>
            </xsd:sequence>
          </xsd:extension>
        </xsd:complexContent>
      </xsd:complexType>
    </xsd:element>
    <xsd:element name="Region3" ma:index="14" nillable="true" ma:displayName="Region" ma:list="{1a48bbb4-d405-4074-915d-5eb5008aaf4b}" ma:internalName="Region3" ma:readOnly="false" ma:showField="Region">
      <xsd:simpleType>
        <xsd:restriction base="dms:Lookup"/>
      </xsd:simpleType>
    </xsd:element>
    <xsd:element name="Vertical3" ma:index="15" nillable="true" ma:displayName="Vertical" ma:list="{1a48bbb4-d405-4074-915d-5eb5008aaf4b}" ma:internalName="Vertical3" ma:readOnly="false" ma:showField="Vertical">
      <xsd:simpleType>
        <xsd:restriction base="dms:Lookup"/>
      </xsd:simpleType>
    </xsd:element>
    <xsd:element name="Audience3" ma:index="16" nillable="true" ma:displayName="Audience" ma:list="{1a48bbb4-d405-4074-915d-5eb5008aaf4b}" ma:internalName="Audience3" ma:readOnly="false" ma:showField="Audience">
      <xsd:complexType>
        <xsd:complexContent>
          <xsd:extension base="dms:MultiChoiceLookup">
            <xsd:sequence>
              <xsd:element name="Value" type="dms:Lookup" maxOccurs="unbounded" minOccurs="0" nillable="true"/>
            </xsd:sequence>
          </xsd:extension>
        </xsd:complexContent>
      </xsd:complexType>
    </xsd:element>
    <xsd:element name="mTax" ma:index="17" nillable="true" ma:displayName="mTax" ma:list="{1a48bbb4-d405-4074-915d-5eb5008aaf4b}" ma:internalName="mTax" ma:showField="mTax">
      <xsd:simpleType>
        <xsd:restriction base="dms:Lookup"/>
      </xsd:simpleType>
    </xsd:element>
    <xsd:element name="Asset_x0020_Code" ma:index="18" nillable="true" ma:displayName="Asset Code" ma:list="{1a48bbb4-d405-4074-915d-5eb5008aaf4b}" ma:internalName="Asset_x0020_Code" ma:showField="Asset_x0020_Code">
      <xsd:simpleType>
        <xsd:restriction base="dms:Lookup"/>
      </xsd:simpleType>
    </xsd:element>
    <xsd:element name="Feature3" ma:index="19" nillable="true" ma:displayName="Feature" ma:list="{1a48bbb4-d405-4074-915d-5eb5008aaf4b}" ma:internalName="Feature3" ma:readOnly="false" ma:showField="Feature">
      <xsd:complexType>
        <xsd:complexContent>
          <xsd:extension base="dms:MultiChoiceLookup">
            <xsd:sequence>
              <xsd:element name="Value" type="dms:Lookup" maxOccurs="unbounded" minOccurs="0" nillable="true"/>
            </xsd:sequence>
          </xsd:extension>
        </xsd:complexContent>
      </xsd:complexType>
    </xsd:element>
    <xsd:element name="Customer_x0020_State" ma:index="20" nillable="true" ma:displayName="Customer State" ma:list="{1a48bbb4-d405-4074-915d-5eb5008aaf4b}" ma:internalName="Customer_x0020_State" ma:readOnly="false" ma:showField="Customer_x0020_State">
      <xsd:simpleType>
        <xsd:restriction base="dms:Lookup"/>
      </xsd:simpleType>
    </xsd:element>
    <xsd:element name="Event" ma:index="21" nillable="true" ma:displayName="Event" ma:list="{1a48bbb4-d405-4074-915d-5eb5008aaf4b}" ma:internalName="Event" ma:showField="Event">
      <xsd:simpleType>
        <xsd:restriction base="dms:Lookup"/>
      </xsd:simpleType>
    </xsd:element>
    <xsd:element name="Format" ma:index="24" nillable="true" ma:displayName="Format" ma:default="Other" ma:description="Please specify the format." ma:format="Dropdown" ma:internalName="Format">
      <xsd:simpleType>
        <xsd:restriction base="dms:Choice">
          <xsd:enumeration value="A4"/>
          <xsd:enumeration value="US Letter"/>
          <xsd:enumeration value="Other"/>
        </xsd:restriction>
      </xsd:simpleType>
    </xsd:element>
    <xsd:element name="Sales_x0020_Motion" ma:index="25" nillable="true" ma:displayName="Sales Motion" ma:list="{1a48bbb4-d405-4074-915d-5eb5008aaf4b}" ma:internalName="Sales_x0020_Motion" ma:showField="Sales_x0020_Motion">
      <xsd:complexType>
        <xsd:complexContent>
          <xsd:extension base="dms:MultiChoiceLookup">
            <xsd:sequence>
              <xsd:element name="Value" type="dms:Lookup" maxOccurs="unbounded" minOccurs="0" nillable="true"/>
            </xsd:sequence>
          </xsd:extension>
        </xsd:complexContent>
      </xsd:complexType>
    </xsd:element>
    <xsd:element name="Owner" ma:index="26" nillable="true" ma:displayName="Owner" ma:list="UserInfo" ma:SharePointGroup="0" ma:internalName="Owner"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S_x0020_Functional_x0020_Area" ma:index="27" nillable="true" ma:displayName="CS Functional Area" ma:description="Customer Success specific field." ma:format="Dropdown" ma:internalName="CS_x0020_Functional_x0020_Area">
      <xsd:simpleType>
        <xsd:restriction base="dms:Choice">
          <xsd:enumeration value="Customer Succcess"/>
          <xsd:enumeration value="SBOS"/>
          <xsd:enumeration value="Tech Consulting"/>
          <xsd:enumeration value="Training"/>
          <xsd:enumeration value="Support"/>
        </xsd:restriction>
      </xsd:simpleType>
    </xsd:element>
    <xsd:element name="Review_x0020_Date" ma:index="28" nillable="true" ma:displayName="Review Date" ma:description="When should this document be reviewed?" ma:format="DateOnly" ma:internalName="Review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23a297f-ac47-4068-9dfd-4e514c643722" elementFormDefault="qualified">
    <xsd:import namespace="http://schemas.microsoft.com/office/2006/documentManagement/types"/>
    <xsd:import namespace="http://schemas.microsoft.com/office/infopath/2007/PartnerControls"/>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1efb5fa7-4039-4535-af1e-a65ea7f8763f">Shows how Experience Analytics delivers a highly flexible analytics solution that allows you to set up reports and dashboards that will provide you with compelling and relevant insights in to the experiences your visitors have been exposed to</Description0>
    <Event xmlns="1efb5fa7-4039-4535-af1e-a65ea7f8763f">6</Event>
    <Asset_x0020_Code xmlns="1efb5fa7-4039-4535-af1e-a65ea7f8763f" xsi:nil="true"/>
    <Tech_x0020_Partner3 xmlns="1efb5fa7-4039-4535-af1e-a65ea7f8763f" xsi:nil="true"/>
    <Product3 xmlns="1efb5fa7-4039-4535-af1e-a65ea7f8763f" xsi:nil="true"/>
    <Audience3 xmlns="1efb5fa7-4039-4535-af1e-a65ea7f8763f" xsi:nil="true"/>
    <mTax xmlns="1efb5fa7-4039-4535-af1e-a65ea7f8763f" xsi:nil="true"/>
    <Feature3 xmlns="1efb5fa7-4039-4535-af1e-a65ea7f8763f"/>
    <Test_x0020_IT xmlns="1efb5fa7-4039-4535-af1e-a65ea7f8763f">20</Test_x0020_IT>
    <Region3 xmlns="1efb5fa7-4039-4535-af1e-a65ea7f8763f" xsi:nil="true"/>
    <Vertical3 xmlns="1efb5fa7-4039-4535-af1e-a65ea7f8763f" xsi:nil="true"/>
    <Competitor3 xmlns="1efb5fa7-4039-4535-af1e-a65ea7f8763f" xsi:nil="true"/>
    <Customer_x0020_State xmlns="1efb5fa7-4039-4535-af1e-a65ea7f8763f" xsi:nil="true"/>
    <Format xmlns="1efb5fa7-4039-4535-af1e-a65ea7f8763f">Other</Format>
    <Sales_x0020_Motion xmlns="1efb5fa7-4039-4535-af1e-a65ea7f8763f"/>
    <Owner xmlns="1efb5fa7-4039-4535-af1e-a65ea7f8763f">
      <UserInfo>
        <DisplayName/>
        <AccountId xsi:nil="true"/>
        <AccountType/>
      </UserInfo>
    </Owner>
    <CS_x0020_Functional_x0020_Area xmlns="1efb5fa7-4039-4535-af1e-a65ea7f8763f" xsi:nil="true"/>
    <Review_x0020_Date xmlns="1efb5fa7-4039-4535-af1e-a65ea7f8763f" xsi:nil="true"/>
  </documentManagement>
</p:properties>
</file>

<file path=customXml/itemProps1.xml><?xml version="1.0" encoding="utf-8"?>
<ds:datastoreItem xmlns:ds="http://schemas.openxmlformats.org/officeDocument/2006/customXml" ds:itemID="{18209F93-DCA4-4336-8404-A0129BF8D5EF}">
  <ds:schemaRefs>
    <ds:schemaRef ds:uri="http://schemas.microsoft.com/sharepoint/v3/contenttype/forms"/>
  </ds:schemaRefs>
</ds:datastoreItem>
</file>

<file path=customXml/itemProps2.xml><?xml version="1.0" encoding="utf-8"?>
<ds:datastoreItem xmlns:ds="http://schemas.openxmlformats.org/officeDocument/2006/customXml" ds:itemID="{ACAB565D-8D8E-45BF-8A7D-9E824404E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d3de8a-1158-4ee0-a21f-f6582a025e16"/>
    <ds:schemaRef ds:uri="1efb5fa7-4039-4535-af1e-a65ea7f8763f"/>
    <ds:schemaRef ds:uri="d23a297f-ac47-4068-9dfd-4e514c6437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780AF6-135F-4037-8BE6-CBEC8BDF37DE}">
  <ds:schemaRefs>
    <ds:schemaRef ds:uri="0fd3de8a-1158-4ee0-a21f-f6582a025e16"/>
    <ds:schemaRef ds:uri="http://purl.org/dc/elements/1.1/"/>
    <ds:schemaRef ds:uri="http://schemas.openxmlformats.org/package/2006/metadata/core-properties"/>
    <ds:schemaRef ds:uri="http://schemas.microsoft.com/office/2006/documentManagement/types"/>
    <ds:schemaRef ds:uri="http://purl.org/dc/dcmitype/"/>
    <ds:schemaRef ds:uri="d23a297f-ac47-4068-9dfd-4e514c643722"/>
    <ds:schemaRef ds:uri="http://schemas.microsoft.com/office/infopath/2007/PartnerControls"/>
    <ds:schemaRef ds:uri="http://purl.org/dc/terms/"/>
    <ds:schemaRef ds:uri="1efb5fa7-4039-4535-af1e-a65ea7f876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Reg Branding 16X9</Template>
  <TotalTime>425</TotalTime>
  <Words>1977</Words>
  <Application>Microsoft Office PowerPoint</Application>
  <PresentationFormat>Widescreen</PresentationFormat>
  <Paragraphs>168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KievitPro-light</vt:lpstr>
      <vt:lpstr>Lucida Grande</vt:lpstr>
      <vt:lpstr>Wingdings</vt:lpstr>
      <vt:lpstr>Reg Branding 16X9</vt:lpstr>
      <vt:lpstr>Sitecore Pathfinder</vt:lpstr>
      <vt:lpstr>New Sitecore toolchain</vt:lpstr>
      <vt:lpstr>Goals</vt:lpstr>
      <vt:lpstr>Pathfinder Compiler and Installer</vt:lpstr>
      <vt:lpstr>Pathfinder compiler</vt:lpstr>
      <vt:lpstr>Pathfinder installer</vt:lpstr>
      <vt:lpstr>Projects</vt:lpstr>
      <vt:lpstr>Developer experience</vt:lpstr>
      <vt:lpstr>Project</vt:lpstr>
      <vt:lpstr>Items</vt:lpstr>
      <vt:lpstr>Editor agnostic</vt:lpstr>
      <vt:lpstr>Build process agnostic</vt:lpstr>
      <vt:lpstr>Deploying</vt:lpstr>
      <vt:lpstr>Extensibility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Darla Wigginton</dc:creator>
  <cp:lastModifiedBy>Jakob Hjort Christensen</cp:lastModifiedBy>
  <cp:revision>268</cp:revision>
  <dcterms:created xsi:type="dcterms:W3CDTF">2014-06-26T13:46:13Z</dcterms:created>
  <dcterms:modified xsi:type="dcterms:W3CDTF">2015-06-12T08:20:56Z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04A8DB8D-0B29-44A8-B002-51547BD810DD</vt:lpwstr>
  </property>
  <property fmtid="{D5CDD505-2E9C-101B-9397-08002B2CF9AE}" pid="3" name="ArticulatePath">
    <vt:lpwstr>SC_Symposium_Barcelona</vt:lpwstr>
  </property>
  <property fmtid="{D5CDD505-2E9C-101B-9397-08002B2CF9AE}" pid="4" name="ContentTypeId">
    <vt:lpwstr>0x010100006F60253FF1644B9AF2F2D8D5244558</vt:lpwstr>
  </property>
  <property fmtid="{D5CDD505-2E9C-101B-9397-08002B2CF9AE}" pid="5" name="Information type">
    <vt:lpwstr>Presentation</vt:lpwstr>
  </property>
  <property fmtid="{D5CDD505-2E9C-101B-9397-08002B2CF9AE}" pid="6" name="Region">
    <vt:lpwstr>Digital Trendspot Sydney</vt:lpwstr>
  </property>
  <property fmtid="{D5CDD505-2E9C-101B-9397-08002B2CF9AE}" pid="7" name="Audience">
    <vt:lpwstr>Product Track</vt:lpwstr>
  </property>
</Properties>
</file>