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2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1301" y="3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4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7" Type="http://schemas.openxmlformats.org/officeDocument/2006/relationships/hyperlink" Target="https://www.tandfonline.com/journals/tsos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chalmers.se/publication/503070/file/503070_Fulltext.pdf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oastwatch.pfeg.noaa.gov/erddap/griddap/NWW3_Global_B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60163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639598"/>
            <a:ext cx="6297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1658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of a versatile and fast algorithm for the optimal ship routing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Optimization Algorithm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CS02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CodeFathers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1674" y="0"/>
            <a:ext cx="10972800" cy="30184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ROUTING SOFTWARE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874301"/>
            <a:ext cx="121919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323" y="89845"/>
            <a:ext cx="1940937" cy="71011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CodeFathers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1851" y="26590"/>
            <a:ext cx="2060148" cy="9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95DF6-F27E-41A8-9E31-06BFF324726D}"/>
              </a:ext>
            </a:extLst>
          </p:cNvPr>
          <p:cNvSpPr txBox="1"/>
          <p:nvPr/>
        </p:nvSpPr>
        <p:spPr>
          <a:xfrm>
            <a:off x="225090" y="1551767"/>
            <a:ext cx="11691294" cy="169277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Explanation: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Ship routing application tailored specifically for the </a:t>
            </a:r>
            <a:r>
              <a:rPr lang="en-US" sz="2000" b="1" dirty="0"/>
              <a:t>Indian Ocean region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Optimize routes based </a:t>
            </a:r>
            <a:r>
              <a:rPr lang="en-US" sz="2000" b="1" dirty="0"/>
              <a:t>time, safety, weather conditions</a:t>
            </a:r>
            <a:r>
              <a:rPr lang="en-US" sz="2000" dirty="0"/>
              <a:t> and other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Integration of weather and safety factors</a:t>
            </a:r>
            <a:r>
              <a:rPr lang="en-IN" sz="2000" b="1" dirty="0"/>
              <a:t>	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Updates the path during voyage based on </a:t>
            </a:r>
            <a:r>
              <a:rPr lang="en-IN" sz="2000" b="1" dirty="0"/>
              <a:t>real-time weather data</a:t>
            </a:r>
            <a:r>
              <a:rPr lang="en-IN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9957C-32C4-BFB1-1D96-34FC0CC60B7F}"/>
              </a:ext>
            </a:extLst>
          </p:cNvPr>
          <p:cNvSpPr txBox="1"/>
          <p:nvPr/>
        </p:nvSpPr>
        <p:spPr>
          <a:xfrm>
            <a:off x="6274341" y="3506988"/>
            <a:ext cx="5642043" cy="258532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Problem-Solving Approach: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Optimizes routes to minimize </a:t>
            </a:r>
            <a:r>
              <a:rPr lang="en-US" sz="2000" b="1" dirty="0"/>
              <a:t>fuel consumption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Avoids hazardous areas to protect the ship, cargo, and crew.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Adjusts routes in </a:t>
            </a:r>
            <a:r>
              <a:rPr lang="en-US" sz="2000" b="1" dirty="0"/>
              <a:t>real-time</a:t>
            </a:r>
            <a:r>
              <a:rPr lang="en-US" sz="2000" dirty="0"/>
              <a:t> based on changing weather conditions.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0B0D7-2F49-9921-26A0-F5C91EF1EE79}"/>
              </a:ext>
            </a:extLst>
          </p:cNvPr>
          <p:cNvSpPr txBox="1"/>
          <p:nvPr/>
        </p:nvSpPr>
        <p:spPr>
          <a:xfrm>
            <a:off x="225090" y="3506988"/>
            <a:ext cx="5718510" cy="26161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/>
              <a:t>Uniqueness</a:t>
            </a:r>
            <a:r>
              <a:rPr lang="en-IN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Tailored to the Indian Ocean.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Integrates multiple algorithms for optimal routing.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 of </a:t>
            </a:r>
            <a:r>
              <a:rPr lang="en-US" sz="2000" b="1" dirty="0"/>
              <a:t>custom parameters</a:t>
            </a:r>
            <a:r>
              <a:rPr lang="en-US" sz="2000" dirty="0"/>
              <a:t> to find routes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Lets users to prioritize on various parameters and set weights accordingly.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96062" y="0"/>
            <a:ext cx="10972800" cy="30184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96063" y="770340"/>
            <a:ext cx="3566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323" y="89845"/>
            <a:ext cx="2060148" cy="558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CodeFathers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1851" y="26590"/>
            <a:ext cx="2060148" cy="9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7E0ACF0-6AF2-4885-10BF-0A7E1779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893" y="764184"/>
            <a:ext cx="5343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7472" indent="-347472" algn="l" rtl="0" fontAlgn="base">
              <a:spcBef>
                <a:spcPts val="0"/>
              </a:spcBef>
              <a:spcAft>
                <a:spcPts val="0"/>
              </a:spcAft>
              <a:buClrTx/>
              <a:buSzPts val="2800"/>
              <a:buFont typeface="Wingdings" panose="05000000000000000000" pitchFamily="2" charset="2"/>
              <a:buChar char="v"/>
            </a:pPr>
            <a:r>
              <a:rPr lang="en-US" sz="2800" b="1" kern="1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 and Methodology</a:t>
            </a:r>
            <a:endParaRPr lang="en-IN" sz="2800" dirty="0"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BBBA7-6F4D-58B2-E3B3-73068E234799}"/>
              </a:ext>
            </a:extLst>
          </p:cNvPr>
          <p:cNvCxnSpPr>
            <a:cxnSpLocks/>
          </p:cNvCxnSpPr>
          <p:nvPr/>
        </p:nvCxnSpPr>
        <p:spPr>
          <a:xfrm>
            <a:off x="5401546" y="811143"/>
            <a:ext cx="0" cy="5416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6AEA95-51F0-4B37-0BD4-C24B15138CAC}"/>
              </a:ext>
            </a:extLst>
          </p:cNvPr>
          <p:cNvSpPr txBox="1"/>
          <p:nvPr/>
        </p:nvSpPr>
        <p:spPr>
          <a:xfrm>
            <a:off x="169763" y="1640445"/>
            <a:ext cx="5231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Algorithm Development:</a:t>
            </a:r>
          </a:p>
          <a:p>
            <a:pPr lvl="1"/>
            <a:r>
              <a:rPr lang="en-US" sz="2000" b="1" dirty="0"/>
              <a:t>   </a:t>
            </a:r>
            <a:r>
              <a:rPr lang="en-US" dirty="0"/>
              <a:t>python for implementing algorithms</a:t>
            </a:r>
            <a:endParaRPr lang="en-US" sz="2000" b="1" dirty="0"/>
          </a:p>
          <a:p>
            <a:pPr lvl="1"/>
            <a:r>
              <a:rPr lang="en-US" sz="2000" b="1" dirty="0"/>
              <a:t>   </a:t>
            </a:r>
            <a:r>
              <a:rPr lang="en-US" dirty="0"/>
              <a:t>python libraries -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pymarine</a:t>
            </a:r>
            <a:r>
              <a:rPr lang="en-US" dirty="0"/>
              <a:t>, matplotlib</a:t>
            </a:r>
            <a:endParaRPr lang="en-US" b="1" dirty="0"/>
          </a:p>
          <a:p>
            <a:r>
              <a:rPr lang="en-US" sz="2000" b="1" dirty="0"/>
              <a:t>   Application Design:</a:t>
            </a:r>
          </a:p>
          <a:p>
            <a:pPr lvl="1"/>
            <a:r>
              <a:rPr lang="en-US" sz="2000" b="1" dirty="0"/>
              <a:t>   </a:t>
            </a:r>
            <a:r>
              <a:rPr lang="en-US" dirty="0"/>
              <a:t>Flutter for creating the application and</a:t>
            </a:r>
          </a:p>
          <a:p>
            <a:pPr lvl="1"/>
            <a:r>
              <a:rPr lang="en-US" dirty="0"/>
              <a:t>   handling the cross-platform user </a:t>
            </a:r>
          </a:p>
          <a:p>
            <a:pPr lvl="1"/>
            <a:r>
              <a:rPr lang="en-US" dirty="0"/>
              <a:t>   interface</a:t>
            </a:r>
          </a:p>
          <a:p>
            <a:r>
              <a:rPr lang="en-US" sz="2000" b="1" dirty="0"/>
              <a:t>   Web Server Development:</a:t>
            </a:r>
          </a:p>
          <a:p>
            <a:r>
              <a:rPr lang="en-US" sz="2000" b="1" dirty="0"/>
              <a:t>   	</a:t>
            </a:r>
            <a:r>
              <a:rPr lang="en-US" dirty="0"/>
              <a:t>Flask Framework for creating a web server,</a:t>
            </a:r>
          </a:p>
          <a:p>
            <a:r>
              <a:rPr lang="en-US" dirty="0"/>
              <a:t>   	communicating with database, and </a:t>
            </a:r>
          </a:p>
          <a:p>
            <a:r>
              <a:rPr lang="en-US" dirty="0"/>
              <a:t>   	executing the algorithm.</a:t>
            </a:r>
            <a:br>
              <a:rPr lang="en-US" b="1" dirty="0"/>
            </a:br>
            <a:r>
              <a:rPr lang="en-US" sz="2000" b="1" dirty="0"/>
              <a:t>   Database:</a:t>
            </a:r>
          </a:p>
          <a:p>
            <a:r>
              <a:rPr lang="en-US" sz="2000" b="1" dirty="0"/>
              <a:t>   	</a:t>
            </a:r>
            <a:r>
              <a:rPr lang="en-US" dirty="0"/>
              <a:t>csv – for storing timely weather data</a:t>
            </a:r>
          </a:p>
          <a:p>
            <a:r>
              <a:rPr lang="en-US" b="1" dirty="0"/>
              <a:t>   	</a:t>
            </a:r>
            <a:r>
              <a:rPr lang="en-US" dirty="0" err="1"/>
              <a:t>gdb</a:t>
            </a:r>
            <a:r>
              <a:rPr lang="en-US" dirty="0"/>
              <a:t> – for storing geographical data points</a:t>
            </a:r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9E0556-84F4-3A4F-5ED5-B85F2B8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97" y="1628635"/>
            <a:ext cx="5698806" cy="287720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E4590-F430-A1DC-7E7D-3DD5D07016C4}"/>
              </a:ext>
            </a:extLst>
          </p:cNvPr>
          <p:cNvSpPr txBox="1"/>
          <p:nvPr/>
        </p:nvSpPr>
        <p:spPr>
          <a:xfrm>
            <a:off x="5731405" y="4776893"/>
            <a:ext cx="56988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Implemented Algorithms: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Djikstra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Isochrone</a:t>
            </a:r>
          </a:p>
        </p:txBody>
      </p:sp>
    </p:spTree>
    <p:extLst>
      <p:ext uri="{BB962C8B-B14F-4D97-AF65-F5344CB8AC3E}">
        <p14:creationId xmlns:p14="http://schemas.microsoft.com/office/powerpoint/2010/main" val="34120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7084" y="7210"/>
            <a:ext cx="10972800" cy="30184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78445" y="1062526"/>
            <a:ext cx="3710648" cy="486287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Feasibility</a:t>
            </a:r>
          </a:p>
          <a:p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/>
              <a:t>Technical Feasibility</a:t>
            </a:r>
            <a:r>
              <a:rPr lang="en-US" sz="2400" dirty="0"/>
              <a:t>: For less parameters and resolution, the algorithm can be executed within a reasonable time frame.</a:t>
            </a:r>
          </a:p>
          <a:p>
            <a:endParaRPr lang="en-US" sz="2400" dirty="0"/>
          </a:p>
          <a:p>
            <a:r>
              <a:rPr lang="en-US" sz="2400" b="1" dirty="0"/>
              <a:t>Market Feasibility</a:t>
            </a:r>
            <a:r>
              <a:rPr lang="en-US" sz="2400" dirty="0"/>
              <a:t>: There is increasing demand for efficient shipping solutions in the Indian Ocean region.</a:t>
            </a:r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323" y="89845"/>
            <a:ext cx="2060148" cy="558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CodeFathers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1851" y="26590"/>
            <a:ext cx="2060148" cy="9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DCEBA93E-7BDC-096C-7B81-7EEDDEEF0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570" y="1062526"/>
            <a:ext cx="7694752" cy="227754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kern="1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Challenges and Risks</a:t>
            </a:r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</a:rPr>
              <a:t>Data Quality and Availability.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</a:rPr>
              <a:t>Complexity of Multi-Objective Optimization.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  <a:cs typeface="Arial" pitchFamily="34" charset="0"/>
              </a:rPr>
              <a:t>Performance cost.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Limited deep-sea communication.</a:t>
            </a: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0E327E5-7C71-6CC8-FD1D-F7CE7F7E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9570" y="3660838"/>
            <a:ext cx="7694752" cy="2246769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kern="1200" dirty="0" err="1">
                <a:solidFill>
                  <a:srgbClr val="1F497D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Overcomming</a:t>
            </a:r>
            <a:r>
              <a:rPr lang="en-US" sz="2400" b="1" u="sng" kern="1200" dirty="0">
                <a:solidFill>
                  <a:srgbClr val="1F497D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Strategies </a:t>
            </a:r>
            <a:endParaRPr lang="en-US" sz="24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Gathering data from multiple resources and refining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Prioritize objectives based on specific type of voyages.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itchFamily="34" charset="0"/>
              </a:rPr>
              <a:t>Scaling computational devices and improving algorithm.</a:t>
            </a:r>
            <a:endParaRPr lang="en-US" sz="2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  <a:cs typeface="Arial" pitchFamily="34" charset="0"/>
              </a:rPr>
              <a:t>Get data from nearby coastal regions when available.</a:t>
            </a:r>
          </a:p>
        </p:txBody>
      </p:sp>
    </p:spTree>
    <p:extLst>
      <p:ext uri="{BB962C8B-B14F-4D97-AF65-F5344CB8AC3E}">
        <p14:creationId xmlns:p14="http://schemas.microsoft.com/office/powerpoint/2010/main" val="44428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6761" y="237160"/>
            <a:ext cx="10972800" cy="301841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97842" y="1301080"/>
            <a:ext cx="5516879" cy="427809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Benefits</a:t>
            </a:r>
          </a:p>
          <a:p>
            <a:pPr algn="ctr"/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Improved shipping efficiency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Enhanced passenger comfort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Reduced Carbon Emission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Increased Route safety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Well suited Algorithm for Indian Ocean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323" y="89845"/>
            <a:ext cx="2060148" cy="558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CodeFathers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1851" y="26590"/>
            <a:ext cx="2060148" cy="9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4E7A5-69FC-2E20-16BA-ADE013F0F59C}"/>
              </a:ext>
            </a:extLst>
          </p:cNvPr>
          <p:cNvSpPr txBox="1"/>
          <p:nvPr/>
        </p:nvSpPr>
        <p:spPr>
          <a:xfrm>
            <a:off x="6451598" y="1301080"/>
            <a:ext cx="5242559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Potential Impact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Considerable profit increase for shipping companies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Easy and Precise route Prediction for long-term voyages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Competitive Advantage for the Indian Shipping Industry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84839" y="0"/>
            <a:ext cx="10972800" cy="30184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274" y="1255113"/>
            <a:ext cx="12191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Dataset: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W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eather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data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https://open-meteo.com/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Wavewatch3 -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https://coastwatch.pfeg.noaa.gov/erddap/griddap/NWW3_Global_Best.html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323" y="89845"/>
            <a:ext cx="2060148" cy="558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CodeFathers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31851" y="26590"/>
            <a:ext cx="2060148" cy="9533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177214C-9A21-7EC6-5F43-8F695262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4761" y="3469327"/>
            <a:ext cx="1219199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Research Papers: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Voyage optimization by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Helong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wang 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https://research.chalmers.se/publication/503070/file/503070_Fulltext.pdf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Ships and offshore structures 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https://www.tandfonline.com/journals/tsos20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807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504</Words>
  <Application>Microsoft Office PowerPoint</Application>
  <PresentationFormat>Widescreen</PresentationFormat>
  <Paragraphs>114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ROUTING SOFTWARE</vt:lpstr>
      <vt:lpstr> TECHNICAL APPROACH</vt:lpstr>
      <vt:lpstr> FEASIBILITY AND VIABILITY</vt:lpstr>
      <vt:lpstr>IMPACT AND BENEFITS</vt:lpstr>
      <vt:lpstr> 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SAKTHI P</cp:lastModifiedBy>
  <cp:revision>155</cp:revision>
  <dcterms:created xsi:type="dcterms:W3CDTF">2013-12-12T18:46:50Z</dcterms:created>
  <dcterms:modified xsi:type="dcterms:W3CDTF">2024-09-04T19:51:31Z</dcterms:modified>
</cp:coreProperties>
</file>