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letter"/>
  <p:notesSz cx="7010400" cy="9296400"/>
  <p:defaultTextStyle>
    <a:defPPr>
      <a:defRPr lang="en-US"/>
    </a:defPPr>
    <a:lvl1pPr marL="0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75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44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12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81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49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8" indent="0">
              <a:buNone/>
              <a:defRPr sz="2800"/>
            </a:lvl2pPr>
            <a:lvl3pPr marL="914138" indent="0">
              <a:buNone/>
              <a:defRPr sz="2400"/>
            </a:lvl3pPr>
            <a:lvl4pPr marL="1371206" indent="0">
              <a:buNone/>
              <a:defRPr sz="2000"/>
            </a:lvl4pPr>
            <a:lvl5pPr marL="1828275" indent="0">
              <a:buNone/>
              <a:defRPr sz="2000"/>
            </a:lvl5pPr>
            <a:lvl6pPr marL="2285344" indent="0">
              <a:buNone/>
              <a:defRPr sz="2000"/>
            </a:lvl6pPr>
            <a:lvl7pPr marL="2742412" indent="0">
              <a:buNone/>
              <a:defRPr sz="2000"/>
            </a:lvl7pPr>
            <a:lvl8pPr marL="3199481" indent="0">
              <a:buNone/>
              <a:defRPr sz="2000"/>
            </a:lvl8pPr>
            <a:lvl9pPr marL="36565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6263-1C9E-486E-9CAD-BBEA19DF438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2" indent="-342802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7" indent="-285668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2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0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8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7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4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15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84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6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75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44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12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81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49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 flipH="1">
            <a:off x="1523426" y="3322023"/>
            <a:ext cx="143054" cy="17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18215" y="61973"/>
            <a:ext cx="52289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All events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820671" y="531665"/>
            <a:ext cx="1317981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Lymphocytes (FSC-A v SSC-A)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010653"/>
            <a:ext cx="160652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Single lymphocytes (FSC-H v FSC-W)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821472" y="1571624"/>
            <a:ext cx="131637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Live single lymphocytes (PE-)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755098" y="1571624"/>
            <a:ext cx="954100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B cells (CD3- CD19+)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05817" y="2283620"/>
            <a:ext cx="94768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T cells (CD3+ CD19-)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918506" y="1216992"/>
            <a:ext cx="12041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Naïve B cells (</a:t>
            </a:r>
            <a:r>
              <a:rPr lang="en-US" sz="800" dirty="0" err="1"/>
              <a:t>IgD</a:t>
            </a:r>
            <a:r>
              <a:rPr lang="en-US" sz="800" dirty="0"/>
              <a:t>+ CD27- 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918507" y="1555123"/>
            <a:ext cx="15247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+ memory B cells (</a:t>
            </a:r>
            <a:r>
              <a:rPr lang="en-US" sz="800" dirty="0" err="1"/>
              <a:t>IgD</a:t>
            </a:r>
            <a:r>
              <a:rPr lang="en-US" sz="800" dirty="0"/>
              <a:t>+ CD27+)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956979" y="1941357"/>
            <a:ext cx="1486297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- memory B cells (</a:t>
            </a:r>
            <a:r>
              <a:rPr lang="en-US" sz="800" dirty="0" err="1"/>
              <a:t>IgD</a:t>
            </a:r>
            <a:r>
              <a:rPr lang="en-US" sz="800" dirty="0"/>
              <a:t>- CD27+)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1457" y="2837889"/>
            <a:ext cx="99060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Cytotoxic T cells (CD4- CD8+)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141047"/>
            <a:ext cx="119935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Helper T cells (CD4+ CD8-)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5565" y="3990655"/>
            <a:ext cx="1347235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989451" y="5029200"/>
            <a:ext cx="1067949" cy="31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61880" y="5615170"/>
            <a:ext cx="1233720" cy="31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2149" y="4392972"/>
            <a:ext cx="139064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9050" y="4385332"/>
            <a:ext cx="1323899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4366" y="3871411"/>
            <a:ext cx="161948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1569" y="3871412"/>
            <a:ext cx="1078684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1585" y="5755760"/>
            <a:ext cx="80534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pE1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CD28+ CD27+)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2292" y="5758167"/>
            <a:ext cx="74410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pE2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5758166"/>
            <a:ext cx="709797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E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CD27-)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05600" y="5583968"/>
            <a:ext cx="78221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EM1 </a:t>
            </a:r>
            <a:endParaRPr lang="en-US" sz="800" dirty="0" smtClean="0"/>
          </a:p>
          <a:p>
            <a:r>
              <a:rPr lang="en-US" sz="800" dirty="0" smtClean="0"/>
              <a:t>CD28</a:t>
            </a:r>
            <a:r>
              <a:rPr lang="en-US" sz="800" dirty="0"/>
              <a:t>+ CD27+)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6982" y="6096713"/>
            <a:ext cx="72166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EM2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7440" y="5603360"/>
            <a:ext cx="70242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EM3</a:t>
            </a:r>
          </a:p>
          <a:p>
            <a:r>
              <a:rPr lang="en-US" sz="800" dirty="0" smtClean="0"/>
              <a:t>(CD28- </a:t>
            </a:r>
            <a:r>
              <a:rPr lang="en-US" sz="800" dirty="0"/>
              <a:t>CD27-)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07777" y="6080647"/>
            <a:ext cx="82398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EM4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CD28+ CD27-)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 flipH="1">
            <a:off x="2479661" y="1752600"/>
            <a:ext cx="1" cy="5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2479661" y="1191629"/>
            <a:ext cx="0" cy="34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3137851" y="1662112"/>
            <a:ext cx="6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4709198" y="1307480"/>
            <a:ext cx="1209308" cy="3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1"/>
          </p:cNvCxnSpPr>
          <p:nvPr/>
        </p:nvCxnSpPr>
        <p:spPr>
          <a:xfrm flipV="1">
            <a:off x="4709198" y="1645611"/>
            <a:ext cx="1209309" cy="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0" idx="1"/>
          </p:cNvCxnSpPr>
          <p:nvPr/>
        </p:nvCxnSpPr>
        <p:spPr>
          <a:xfrm>
            <a:off x="4709198" y="1662112"/>
            <a:ext cx="1247781" cy="36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0"/>
          </p:cNvCxnSpPr>
          <p:nvPr/>
        </p:nvCxnSpPr>
        <p:spPr>
          <a:xfrm flipH="1">
            <a:off x="1666480" y="2464596"/>
            <a:ext cx="813181" cy="67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1"/>
          </p:cNvCxnSpPr>
          <p:nvPr/>
        </p:nvCxnSpPr>
        <p:spPr>
          <a:xfrm>
            <a:off x="2479661" y="2464596"/>
            <a:ext cx="2271796" cy="52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538" y="3094882"/>
            <a:ext cx="65246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  <a:endParaRPr lang="en-US" sz="800" dirty="0"/>
          </a:p>
        </p:txBody>
      </p:sp>
      <p:cxnSp>
        <p:nvCxnSpPr>
          <p:cNvPr id="37" name="Straight Arrow Connector 36"/>
          <p:cNvCxnSpPr>
            <a:stCxn id="12" idx="1"/>
            <a:endCxn id="36" idx="3"/>
          </p:cNvCxnSpPr>
          <p:nvPr/>
        </p:nvCxnSpPr>
        <p:spPr>
          <a:xfrm flipH="1">
            <a:off x="762000" y="3231535"/>
            <a:ext cx="304800" cy="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>
            <a:off x="1666480" y="3322023"/>
            <a:ext cx="1012703" cy="6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5" idx="0"/>
          </p:cNvCxnSpPr>
          <p:nvPr/>
        </p:nvCxnSpPr>
        <p:spPr>
          <a:xfrm>
            <a:off x="1666480" y="3322023"/>
            <a:ext cx="612260" cy="22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6" idx="0"/>
          </p:cNvCxnSpPr>
          <p:nvPr/>
        </p:nvCxnSpPr>
        <p:spPr>
          <a:xfrm flipH="1">
            <a:off x="813082" y="3322023"/>
            <a:ext cx="853398" cy="6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20" idx="0"/>
          </p:cNvCxnSpPr>
          <p:nvPr/>
        </p:nvCxnSpPr>
        <p:spPr>
          <a:xfrm flipH="1">
            <a:off x="4240911" y="3141976"/>
            <a:ext cx="1005846" cy="72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7" idx="0"/>
          </p:cNvCxnSpPr>
          <p:nvPr/>
        </p:nvCxnSpPr>
        <p:spPr>
          <a:xfrm flipH="1">
            <a:off x="5007470" y="3141976"/>
            <a:ext cx="239287" cy="125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8" idx="0"/>
          </p:cNvCxnSpPr>
          <p:nvPr/>
        </p:nvCxnSpPr>
        <p:spPr>
          <a:xfrm>
            <a:off x="5246757" y="3141976"/>
            <a:ext cx="2824243" cy="12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9" idx="0"/>
          </p:cNvCxnSpPr>
          <p:nvPr/>
        </p:nvCxnSpPr>
        <p:spPr>
          <a:xfrm>
            <a:off x="5246757" y="3141976"/>
            <a:ext cx="797352" cy="72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23" idx="0"/>
          </p:cNvCxnSpPr>
          <p:nvPr/>
        </p:nvCxnSpPr>
        <p:spPr>
          <a:xfrm flipH="1">
            <a:off x="4088699" y="4697059"/>
            <a:ext cx="918771" cy="10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1" idx="0"/>
          </p:cNvCxnSpPr>
          <p:nvPr/>
        </p:nvCxnSpPr>
        <p:spPr>
          <a:xfrm flipH="1">
            <a:off x="4914255" y="4697059"/>
            <a:ext cx="93215" cy="105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22" idx="0"/>
          </p:cNvCxnSpPr>
          <p:nvPr/>
        </p:nvCxnSpPr>
        <p:spPr>
          <a:xfrm>
            <a:off x="5007470" y="4697059"/>
            <a:ext cx="726875" cy="10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4" idx="0"/>
          </p:cNvCxnSpPr>
          <p:nvPr/>
        </p:nvCxnSpPr>
        <p:spPr>
          <a:xfrm flipH="1">
            <a:off x="7096708" y="4689419"/>
            <a:ext cx="974292" cy="89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>
            <a:off x="8071000" y="4689419"/>
            <a:ext cx="757698" cy="13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26" idx="0"/>
          </p:cNvCxnSpPr>
          <p:nvPr/>
        </p:nvCxnSpPr>
        <p:spPr>
          <a:xfrm>
            <a:off x="8071000" y="4689419"/>
            <a:ext cx="27654" cy="91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25" idx="0"/>
          </p:cNvCxnSpPr>
          <p:nvPr/>
        </p:nvCxnSpPr>
        <p:spPr>
          <a:xfrm flipH="1">
            <a:off x="7487816" y="4689419"/>
            <a:ext cx="583184" cy="14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09228" y="2907071"/>
            <a:ext cx="96371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  <a:endParaRPr lang="en-US" sz="800" dirty="0"/>
          </a:p>
        </p:txBody>
      </p:sp>
      <p:cxnSp>
        <p:nvCxnSpPr>
          <p:cNvPr id="54" name="Straight Arrow Connector 53"/>
          <p:cNvCxnSpPr>
            <a:stCxn id="11" idx="3"/>
            <a:endCxn id="53" idx="1"/>
          </p:cNvCxnSpPr>
          <p:nvPr/>
        </p:nvCxnSpPr>
        <p:spPr>
          <a:xfrm>
            <a:off x="5742057" y="2989933"/>
            <a:ext cx="1267171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" idx="2"/>
          </p:cNvCxnSpPr>
          <p:nvPr/>
        </p:nvCxnSpPr>
        <p:spPr>
          <a:xfrm flipH="1">
            <a:off x="2479436" y="712641"/>
            <a:ext cx="226" cy="2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2"/>
          </p:cNvCxnSpPr>
          <p:nvPr/>
        </p:nvCxnSpPr>
        <p:spPr>
          <a:xfrm flipH="1">
            <a:off x="2479436" y="242949"/>
            <a:ext cx="225" cy="2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2"/>
            <a:ext cx="766292" cy="288698"/>
          </a:xfrm>
          <a:prstGeom prst="rect">
            <a:avLst/>
          </a:prstGeom>
          <a:noFill/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1500" b="1" dirty="0"/>
              <a:t>PANEL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01" y="4009176"/>
            <a:ext cx="133276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  <a:endParaRPr lang="en-US" sz="800" dirty="0"/>
          </a:p>
        </p:txBody>
      </p:sp>
      <p:sp>
        <p:nvSpPr>
          <p:cNvPr id="303" name="Rectangle 302"/>
          <p:cNvSpPr/>
          <p:nvPr/>
        </p:nvSpPr>
        <p:spPr>
          <a:xfrm>
            <a:off x="3571002" y="1101141"/>
            <a:ext cx="4318097" cy="110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70490" y="2761542"/>
            <a:ext cx="3375984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3832" y="2761542"/>
            <a:ext cx="5413968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544" y="123816"/>
            <a:ext cx="522912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All events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093337" y="636781"/>
            <a:ext cx="101824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PBMCs (SSC-A/FSC-A)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939449" y="1045252"/>
            <a:ext cx="1316399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Single </a:t>
            </a:r>
            <a:r>
              <a:rPr lang="en-US" sz="800" dirty="0" smtClean="0"/>
              <a:t>PBMCs (FSC-H/FSC-W)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917007" y="1559104"/>
            <a:ext cx="137090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Live single PBMCs </a:t>
            </a:r>
            <a:r>
              <a:rPr lang="en-US" sz="800" dirty="0" smtClean="0"/>
              <a:t>(CD45</a:t>
            </a:r>
            <a:r>
              <a:rPr lang="en-US" sz="800" dirty="0"/>
              <a:t>+ </a:t>
            </a:r>
            <a:r>
              <a:rPr lang="en-US" sz="800" dirty="0" smtClean="0"/>
              <a:t>PE-)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427" y="2320418"/>
            <a:ext cx="861146" cy="5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</a:p>
          <a:p>
            <a:r>
              <a:rPr lang="en-US" sz="800" dirty="0"/>
              <a:t>Natural killer cells</a:t>
            </a:r>
          </a:p>
          <a:p>
            <a:r>
              <a:rPr lang="en-US" sz="800" dirty="0"/>
              <a:t>Monocytes</a:t>
            </a:r>
          </a:p>
          <a:p>
            <a:r>
              <a:rPr lang="en-US" sz="800" dirty="0" smtClean="0"/>
              <a:t>(CD3- CD19-)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455798"/>
            <a:ext cx="1288787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and natural killer </a:t>
            </a:r>
            <a:r>
              <a:rPr lang="en-US" sz="800" dirty="0" smtClean="0"/>
              <a:t>cells (CD14- CD20-)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4732" y="3517353"/>
            <a:ext cx="936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Monocytes </a:t>
            </a:r>
            <a:r>
              <a:rPr lang="en-US" sz="800" dirty="0" smtClean="0"/>
              <a:t>(CD14+)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498761"/>
            <a:ext cx="947708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</a:t>
            </a:r>
            <a:r>
              <a:rPr lang="en-US" sz="800" dirty="0" smtClean="0"/>
              <a:t>CD16-)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806956" y="4498762"/>
            <a:ext cx="1241044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Non 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CD16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130793"/>
            <a:ext cx="1371600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Natural Killer cells </a:t>
            </a:r>
            <a:r>
              <a:rPr lang="en-US" sz="800" dirty="0" smtClean="0"/>
              <a:t>(CD16+)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349" y="4130793"/>
            <a:ext cx="1253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  <a:r>
              <a:rPr lang="en-US" sz="800" dirty="0" smtClean="0"/>
              <a:t>(HLA-DR+)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68" y="5285723"/>
            <a:ext cx="144554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 err="1"/>
              <a:t>Plasmacytoid</a:t>
            </a:r>
            <a:r>
              <a:rPr lang="en-US" sz="800" dirty="0"/>
              <a:t> dendritic cells</a:t>
            </a:r>
          </a:p>
          <a:p>
            <a:r>
              <a:rPr lang="en-US" sz="800" dirty="0" smtClean="0"/>
              <a:t>(CD11C- </a:t>
            </a:r>
            <a:r>
              <a:rPr lang="en-US" sz="800" dirty="0"/>
              <a:t>CD123</a:t>
            </a:r>
            <a:r>
              <a:rPr lang="en-US" sz="800" dirty="0" smtClean="0"/>
              <a:t>+)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572000" y="1740088"/>
            <a:ext cx="30458" cy="58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8" idx="0"/>
          </p:cNvCxnSpPr>
          <p:nvPr/>
        </p:nvCxnSpPr>
        <p:spPr>
          <a:xfrm flipH="1">
            <a:off x="1532976" y="2595576"/>
            <a:ext cx="2608451" cy="9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5002573" y="2595576"/>
            <a:ext cx="2195021" cy="8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1532976" y="3698337"/>
            <a:ext cx="894502" cy="80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702454" y="3698337"/>
            <a:ext cx="830522" cy="8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 flipH="1">
            <a:off x="5580093" y="3759893"/>
            <a:ext cx="1617501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7197594" y="3759893"/>
            <a:ext cx="803406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28" idx="0"/>
          </p:cNvCxnSpPr>
          <p:nvPr/>
        </p:nvCxnSpPr>
        <p:spPr>
          <a:xfrm flipH="1">
            <a:off x="4737083" y="4311777"/>
            <a:ext cx="843010" cy="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8001000" y="4311777"/>
            <a:ext cx="304768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5580093" y="4311777"/>
            <a:ext cx="812548" cy="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7590534" y="4311777"/>
            <a:ext cx="410466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71775" y="817765"/>
            <a:ext cx="450" cy="2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</p:cNvCxnSpPr>
          <p:nvPr/>
        </p:nvCxnSpPr>
        <p:spPr>
          <a:xfrm flipH="1">
            <a:off x="4571775" y="304800"/>
            <a:ext cx="2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4571775" y="1226236"/>
            <a:ext cx="25874" cy="3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80558" y="5288246"/>
            <a:ext cx="1113050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Myeloid dendritic cells </a:t>
            </a:r>
            <a:r>
              <a:rPr lang="en-US" sz="800" dirty="0" smtClean="0"/>
              <a:t>(CD11C</a:t>
            </a:r>
            <a:r>
              <a:rPr lang="en-US" sz="800" dirty="0"/>
              <a:t>+ </a:t>
            </a:r>
            <a:r>
              <a:rPr lang="en-US" sz="800" dirty="0" smtClean="0"/>
              <a:t>CD123-)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388843" y="5762698"/>
            <a:ext cx="1453142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CD56HIGH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+++)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414" y="5762698"/>
            <a:ext cx="99838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CD56LOW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364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293</Words>
  <Application>Microsoft Office PowerPoint</Application>
  <PresentationFormat>Letter Paper (8.5x11 in)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7</cp:revision>
  <cp:lastPrinted>2016-07-15T17:33:06Z</cp:lastPrinted>
  <dcterms:created xsi:type="dcterms:W3CDTF">2016-07-15T16:50:20Z</dcterms:created>
  <dcterms:modified xsi:type="dcterms:W3CDTF">2016-07-15T17:52:48Z</dcterms:modified>
</cp:coreProperties>
</file>