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letter"/>
  <p:notesSz cx="7010400" cy="9296400"/>
  <p:defaultTextStyle>
    <a:defPPr>
      <a:defRPr lang="en-US"/>
    </a:defPPr>
    <a:lvl1pPr marL="0" algn="l" defTabSz="914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68" algn="l" defTabSz="914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38" algn="l" defTabSz="914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06" algn="l" defTabSz="914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75" algn="l" defTabSz="914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44" algn="l" defTabSz="914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412" algn="l" defTabSz="914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481" algn="l" defTabSz="914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549" algn="l" defTabSz="914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/>
    <p:restoredTop sz="94643"/>
  </p:normalViewPr>
  <p:slideViewPr>
    <p:cSldViewPr>
      <p:cViewPr varScale="1">
        <p:scale>
          <a:sx n="119" d="100"/>
          <a:sy n="119" d="100"/>
        </p:scale>
        <p:origin x="136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4D2B4-8595-7149-99A3-0A88C8202C9E}" type="datetimeFigureOut">
              <a:rPr lang="en-US" smtClean="0"/>
              <a:t>6/30/17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A241-AB7C-B745-8465-B59968179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53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6263-1C9E-486E-9CAD-BBEA19DF4382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7093-5D7C-41E8-ACDF-57D91841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1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6263-1C9E-486E-9CAD-BBEA19DF4382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7093-5D7C-41E8-ACDF-57D91841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5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6263-1C9E-486E-9CAD-BBEA19DF4382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7093-5D7C-41E8-ACDF-57D91841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8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6263-1C9E-486E-9CAD-BBEA19DF4382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7093-5D7C-41E8-ACDF-57D91841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9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7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4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6263-1C9E-486E-9CAD-BBEA19DF4382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7093-5D7C-41E8-ACDF-57D91841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9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6263-1C9E-486E-9CAD-BBEA19DF4382}" type="datetimeFigureOut">
              <a:rPr lang="en-US" smtClean="0"/>
              <a:t>6/30/17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7093-5D7C-41E8-ACDF-57D91841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61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8" indent="0">
              <a:buNone/>
              <a:defRPr sz="2000" b="1"/>
            </a:lvl2pPr>
            <a:lvl3pPr marL="914138" indent="0">
              <a:buNone/>
              <a:defRPr sz="1800" b="1"/>
            </a:lvl3pPr>
            <a:lvl4pPr marL="1371206" indent="0">
              <a:buNone/>
              <a:defRPr sz="1600" b="1"/>
            </a:lvl4pPr>
            <a:lvl5pPr marL="1828275" indent="0">
              <a:buNone/>
              <a:defRPr sz="1600" b="1"/>
            </a:lvl5pPr>
            <a:lvl6pPr marL="2285344" indent="0">
              <a:buNone/>
              <a:defRPr sz="1600" b="1"/>
            </a:lvl6pPr>
            <a:lvl7pPr marL="2742412" indent="0">
              <a:buNone/>
              <a:defRPr sz="1600" b="1"/>
            </a:lvl7pPr>
            <a:lvl8pPr marL="3199481" indent="0">
              <a:buNone/>
              <a:defRPr sz="1600" b="1"/>
            </a:lvl8pPr>
            <a:lvl9pPr marL="365654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8" indent="0">
              <a:buNone/>
              <a:defRPr sz="2000" b="1"/>
            </a:lvl2pPr>
            <a:lvl3pPr marL="914138" indent="0">
              <a:buNone/>
              <a:defRPr sz="1800" b="1"/>
            </a:lvl3pPr>
            <a:lvl4pPr marL="1371206" indent="0">
              <a:buNone/>
              <a:defRPr sz="1600" b="1"/>
            </a:lvl4pPr>
            <a:lvl5pPr marL="1828275" indent="0">
              <a:buNone/>
              <a:defRPr sz="1600" b="1"/>
            </a:lvl5pPr>
            <a:lvl6pPr marL="2285344" indent="0">
              <a:buNone/>
              <a:defRPr sz="1600" b="1"/>
            </a:lvl6pPr>
            <a:lvl7pPr marL="2742412" indent="0">
              <a:buNone/>
              <a:defRPr sz="1600" b="1"/>
            </a:lvl7pPr>
            <a:lvl8pPr marL="3199481" indent="0">
              <a:buNone/>
              <a:defRPr sz="1600" b="1"/>
            </a:lvl8pPr>
            <a:lvl9pPr marL="365654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6263-1C9E-486E-9CAD-BBEA19DF4382}" type="datetimeFigureOut">
              <a:rPr lang="en-US" smtClean="0"/>
              <a:t>6/30/17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7093-5D7C-41E8-ACDF-57D91841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5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6263-1C9E-486E-9CAD-BBEA19DF4382}" type="datetimeFigureOut">
              <a:rPr lang="en-US" smtClean="0"/>
              <a:t>6/30/17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7093-5D7C-41E8-ACDF-57D91841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6263-1C9E-486E-9CAD-BBEA19DF4382}" type="datetimeFigureOut">
              <a:rPr lang="en-US" smtClean="0"/>
              <a:t>6/30/17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7093-5D7C-41E8-ACDF-57D91841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1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68" indent="0">
              <a:buNone/>
              <a:defRPr sz="1200"/>
            </a:lvl2pPr>
            <a:lvl3pPr marL="914138" indent="0">
              <a:buNone/>
              <a:defRPr sz="1000"/>
            </a:lvl3pPr>
            <a:lvl4pPr marL="1371206" indent="0">
              <a:buNone/>
              <a:defRPr sz="900"/>
            </a:lvl4pPr>
            <a:lvl5pPr marL="1828275" indent="0">
              <a:buNone/>
              <a:defRPr sz="900"/>
            </a:lvl5pPr>
            <a:lvl6pPr marL="2285344" indent="0">
              <a:buNone/>
              <a:defRPr sz="900"/>
            </a:lvl6pPr>
            <a:lvl7pPr marL="2742412" indent="0">
              <a:buNone/>
              <a:defRPr sz="900"/>
            </a:lvl7pPr>
            <a:lvl8pPr marL="3199481" indent="0">
              <a:buNone/>
              <a:defRPr sz="900"/>
            </a:lvl8pPr>
            <a:lvl9pPr marL="365654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6263-1C9E-486E-9CAD-BBEA19DF4382}" type="datetimeFigureOut">
              <a:rPr lang="en-US" smtClean="0"/>
              <a:t>6/30/17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7093-5D7C-41E8-ACDF-57D91841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68" indent="0">
              <a:buNone/>
              <a:defRPr sz="2800"/>
            </a:lvl2pPr>
            <a:lvl3pPr marL="914138" indent="0">
              <a:buNone/>
              <a:defRPr sz="2400"/>
            </a:lvl3pPr>
            <a:lvl4pPr marL="1371206" indent="0">
              <a:buNone/>
              <a:defRPr sz="2000"/>
            </a:lvl4pPr>
            <a:lvl5pPr marL="1828275" indent="0">
              <a:buNone/>
              <a:defRPr sz="2000"/>
            </a:lvl5pPr>
            <a:lvl6pPr marL="2285344" indent="0">
              <a:buNone/>
              <a:defRPr sz="2000"/>
            </a:lvl6pPr>
            <a:lvl7pPr marL="2742412" indent="0">
              <a:buNone/>
              <a:defRPr sz="2000"/>
            </a:lvl7pPr>
            <a:lvl8pPr marL="3199481" indent="0">
              <a:buNone/>
              <a:defRPr sz="2000"/>
            </a:lvl8pPr>
            <a:lvl9pPr marL="365654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68" indent="0">
              <a:buNone/>
              <a:defRPr sz="1200"/>
            </a:lvl2pPr>
            <a:lvl3pPr marL="914138" indent="0">
              <a:buNone/>
              <a:defRPr sz="1000"/>
            </a:lvl3pPr>
            <a:lvl4pPr marL="1371206" indent="0">
              <a:buNone/>
              <a:defRPr sz="900"/>
            </a:lvl4pPr>
            <a:lvl5pPr marL="1828275" indent="0">
              <a:buNone/>
              <a:defRPr sz="900"/>
            </a:lvl5pPr>
            <a:lvl6pPr marL="2285344" indent="0">
              <a:buNone/>
              <a:defRPr sz="900"/>
            </a:lvl6pPr>
            <a:lvl7pPr marL="2742412" indent="0">
              <a:buNone/>
              <a:defRPr sz="900"/>
            </a:lvl7pPr>
            <a:lvl8pPr marL="3199481" indent="0">
              <a:buNone/>
              <a:defRPr sz="900"/>
            </a:lvl8pPr>
            <a:lvl9pPr marL="365654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6263-1C9E-486E-9CAD-BBEA19DF4382}" type="datetimeFigureOut">
              <a:rPr lang="en-US" smtClean="0"/>
              <a:t>6/30/17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7093-5D7C-41E8-ACDF-57D91841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2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13" tIns="45707" rIns="91413" bIns="4570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13" tIns="45707" rIns="91413" bIns="4570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2"/>
            <a:ext cx="2133600" cy="365125"/>
          </a:xfrm>
          <a:prstGeom prst="rect">
            <a:avLst/>
          </a:prstGeom>
        </p:spPr>
        <p:txBody>
          <a:bodyPr vert="horz" lIns="91413" tIns="45707" rIns="91413" bIns="4570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B6263-1C9E-486E-9CAD-BBEA19DF4382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13" tIns="45707" rIns="91413" bIns="4570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13" tIns="45707" rIns="91413" bIns="4570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87093-5D7C-41E8-ACDF-57D91841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9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13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02" indent="-342802" algn="l" defTabSz="91413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37" indent="-285668" algn="l" defTabSz="914138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72" indent="-228534" algn="l" defTabSz="914138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40" indent="-228534" algn="l" defTabSz="91413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08" indent="-228534" algn="l" defTabSz="914138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77" indent="-228534" algn="l" defTabSz="91413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47" indent="-228534" algn="l" defTabSz="91413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15" indent="-228534" algn="l" defTabSz="91413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84" indent="-228534" algn="l" defTabSz="91413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8" algn="l" defTabSz="914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8" algn="l" defTabSz="914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06" algn="l" defTabSz="914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75" algn="l" defTabSz="914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44" algn="l" defTabSz="914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12" algn="l" defTabSz="914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81" algn="l" defTabSz="914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49" algn="l" defTabSz="914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/>
          <p:cNvCxnSpPr>
            <a:stCxn id="12" idx="2"/>
            <a:endCxn id="14" idx="0"/>
          </p:cNvCxnSpPr>
          <p:nvPr/>
        </p:nvCxnSpPr>
        <p:spPr>
          <a:xfrm flipH="1">
            <a:off x="1523426" y="3322023"/>
            <a:ext cx="143054" cy="1707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18215" y="61973"/>
            <a:ext cx="522892" cy="180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05" tIns="28653" rIns="57305" bIns="28653" rtlCol="0">
            <a:spAutoFit/>
          </a:bodyPr>
          <a:lstStyle/>
          <a:p>
            <a:r>
              <a:rPr lang="en-US" sz="800" dirty="0"/>
              <a:t>All events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0671" y="531665"/>
            <a:ext cx="1317981" cy="180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05" tIns="28653" rIns="57305" bIns="28653" rtlCol="0">
            <a:spAutoFit/>
          </a:bodyPr>
          <a:lstStyle/>
          <a:p>
            <a:r>
              <a:rPr lang="en-US" sz="800" dirty="0"/>
              <a:t>Lymphocytes (FSC-A v SSC-A)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6400" y="1010653"/>
            <a:ext cx="1606522" cy="180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05" tIns="28653" rIns="57305" bIns="28653" rtlCol="0">
            <a:spAutoFit/>
          </a:bodyPr>
          <a:lstStyle/>
          <a:p>
            <a:r>
              <a:rPr lang="en-US" sz="800" dirty="0"/>
              <a:t>Single lymphocytes (FSC-H v FSC-W)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1472" y="1571624"/>
            <a:ext cx="1316379" cy="180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05" tIns="28653" rIns="57305" bIns="28653" rtlCol="0">
            <a:spAutoFit/>
          </a:bodyPr>
          <a:lstStyle/>
          <a:p>
            <a:r>
              <a:rPr lang="en-US" sz="800" dirty="0"/>
              <a:t>Live single lymphocytes (PE-)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5098" y="1571624"/>
            <a:ext cx="954100" cy="180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05" tIns="28653" rIns="57305" bIns="28653" rtlCol="0">
            <a:spAutoFit/>
          </a:bodyPr>
          <a:lstStyle/>
          <a:p>
            <a:r>
              <a:rPr lang="en-US" sz="800" dirty="0"/>
              <a:t>B cells (CD3- CD19+)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5817" y="2283620"/>
            <a:ext cx="947688" cy="180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05" tIns="28653" rIns="57305" bIns="28653" rtlCol="0">
            <a:spAutoFit/>
          </a:bodyPr>
          <a:lstStyle/>
          <a:p>
            <a:r>
              <a:rPr lang="en-US" sz="800" dirty="0"/>
              <a:t>T cells (CD3+ CD19-)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18506" y="1216992"/>
            <a:ext cx="1204169" cy="180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05" tIns="28653" rIns="57305" bIns="28653" rtlCol="0">
            <a:spAutoFit/>
          </a:bodyPr>
          <a:lstStyle/>
          <a:p>
            <a:r>
              <a:rPr lang="en-US" sz="800" dirty="0"/>
              <a:t>Naïve B cells (</a:t>
            </a:r>
            <a:r>
              <a:rPr lang="en-US" sz="800" dirty="0" err="1"/>
              <a:t>IgD</a:t>
            </a:r>
            <a:r>
              <a:rPr lang="en-US" sz="800" dirty="0"/>
              <a:t>+ CD27- 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18507" y="1555123"/>
            <a:ext cx="1524769" cy="180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05" tIns="28653" rIns="57305" bIns="28653" rtlCol="0">
            <a:spAutoFit/>
          </a:bodyPr>
          <a:lstStyle/>
          <a:p>
            <a:r>
              <a:rPr lang="en-US" sz="800" dirty="0" err="1"/>
              <a:t>IgD</a:t>
            </a:r>
            <a:r>
              <a:rPr lang="en-US" sz="800" dirty="0"/>
              <a:t>+ memory B cells (</a:t>
            </a:r>
            <a:r>
              <a:rPr lang="en-US" sz="800" dirty="0" err="1"/>
              <a:t>IgD</a:t>
            </a:r>
            <a:r>
              <a:rPr lang="en-US" sz="800" dirty="0"/>
              <a:t>+ CD27+)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56979" y="1941357"/>
            <a:ext cx="1486297" cy="180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05" tIns="28653" rIns="57305" bIns="28653" rtlCol="0">
            <a:spAutoFit/>
          </a:bodyPr>
          <a:lstStyle/>
          <a:p>
            <a:r>
              <a:rPr lang="en-US" sz="800" dirty="0" err="1"/>
              <a:t>IgD</a:t>
            </a:r>
            <a:r>
              <a:rPr lang="en-US" sz="800" dirty="0"/>
              <a:t>- memory B cells (</a:t>
            </a:r>
            <a:r>
              <a:rPr lang="en-US" sz="800" dirty="0" err="1"/>
              <a:t>IgD</a:t>
            </a:r>
            <a:r>
              <a:rPr lang="en-US" sz="800" dirty="0"/>
              <a:t>- CD27+)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51457" y="2837889"/>
            <a:ext cx="990600" cy="304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05" tIns="28653" rIns="57305" bIns="28653" rtlCol="0">
            <a:spAutoFit/>
          </a:bodyPr>
          <a:lstStyle/>
          <a:p>
            <a:r>
              <a:rPr lang="en-US" sz="800" dirty="0"/>
              <a:t>Cytotoxic T cells (CD4- CD8+)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6800" y="3141047"/>
            <a:ext cx="1199359" cy="180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05" tIns="28653" rIns="57305" bIns="28653" rtlCol="0">
            <a:spAutoFit/>
          </a:bodyPr>
          <a:lstStyle/>
          <a:p>
            <a:r>
              <a:rPr lang="en-US" sz="800" dirty="0"/>
              <a:t>Helper T cells (CD4+ CD8-)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05565" y="3990655"/>
            <a:ext cx="1347235" cy="304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05" tIns="28653" rIns="57305" bIns="28653" rtlCol="0">
            <a:spAutoFit/>
          </a:bodyPr>
          <a:lstStyle/>
          <a:p>
            <a:r>
              <a:rPr lang="en-US" sz="800" dirty="0"/>
              <a:t>Effector (CCR7- CD45R4+ or CD95- CD28-)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89451" y="5029200"/>
            <a:ext cx="1067949" cy="314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05" tIns="28653" rIns="57305" bIns="28653" rtlCol="0">
            <a:spAutoFit/>
          </a:bodyPr>
          <a:lstStyle/>
          <a:p>
            <a:r>
              <a:rPr lang="en-US" sz="800" dirty="0"/>
              <a:t>Effector memory (CCR7- CD45R4-)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61880" y="5615170"/>
            <a:ext cx="1233720" cy="310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05" tIns="28653" rIns="57305" bIns="28653" rtlCol="0">
            <a:spAutoFit/>
          </a:bodyPr>
          <a:lstStyle/>
          <a:p>
            <a:r>
              <a:rPr lang="en-US" sz="800" dirty="0"/>
              <a:t>Central memory (CCR7+ CD45R4- or CD95+ CD28+)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12149" y="4392972"/>
            <a:ext cx="1390641" cy="304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05" tIns="28653" rIns="57305" bIns="28653" rtlCol="0">
            <a:spAutoFit/>
          </a:bodyPr>
          <a:lstStyle/>
          <a:p>
            <a:r>
              <a:rPr lang="en-US" sz="800" dirty="0"/>
              <a:t>Effector (CCR7- CD45R4+ or CD95- CD28-)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09050" y="4385332"/>
            <a:ext cx="1323899" cy="304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05" tIns="28653" rIns="57305" bIns="28653" rtlCol="0">
            <a:spAutoFit/>
          </a:bodyPr>
          <a:lstStyle/>
          <a:p>
            <a:r>
              <a:rPr lang="en-US" sz="800" dirty="0"/>
              <a:t>Effector memory (CCR7- CD45R4-)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34366" y="3871411"/>
            <a:ext cx="1619486" cy="304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05" tIns="28653" rIns="57305" bIns="28653" rtlCol="0">
            <a:spAutoFit/>
          </a:bodyPr>
          <a:lstStyle/>
          <a:p>
            <a:r>
              <a:rPr lang="en-US" sz="800" dirty="0"/>
              <a:t>Central memory (CCR7+ CD45R4- or CD95+ CD28+)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01569" y="3871412"/>
            <a:ext cx="1078684" cy="304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05" tIns="28653" rIns="57305" bIns="28653" rtlCol="0">
            <a:spAutoFit/>
          </a:bodyPr>
          <a:lstStyle/>
          <a:p>
            <a:r>
              <a:rPr lang="en-US" sz="800" dirty="0"/>
              <a:t>Naïve (CCR7+ CD45R4+ or CD95- CD28+)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11585" y="5755760"/>
            <a:ext cx="805340" cy="304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05" tIns="28653" rIns="57305" bIns="28653" rtlCol="0">
            <a:spAutoFit/>
          </a:bodyPr>
          <a:lstStyle/>
          <a:p>
            <a:r>
              <a:rPr lang="en-US" sz="800" dirty="0" smtClean="0"/>
              <a:t>pE1</a:t>
            </a:r>
          </a:p>
          <a:p>
            <a:r>
              <a:rPr lang="en-US" sz="800" dirty="0" smtClean="0"/>
              <a:t>(</a:t>
            </a:r>
            <a:r>
              <a:rPr lang="en-US" sz="800" dirty="0"/>
              <a:t>CD28+ CD27+)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62292" y="5758167"/>
            <a:ext cx="744106" cy="304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05" tIns="28653" rIns="57305" bIns="28653" rtlCol="0">
            <a:spAutoFit/>
          </a:bodyPr>
          <a:lstStyle/>
          <a:p>
            <a:r>
              <a:rPr lang="en-US" sz="800" dirty="0" smtClean="0"/>
              <a:t>pE2</a:t>
            </a:r>
          </a:p>
          <a:p>
            <a:r>
              <a:rPr lang="en-US" sz="800" dirty="0" smtClean="0"/>
              <a:t>(</a:t>
            </a:r>
            <a:r>
              <a:rPr lang="en-US" sz="800" dirty="0"/>
              <a:t>CD28- CD27+)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33800" y="5758166"/>
            <a:ext cx="709797" cy="304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05" tIns="28653" rIns="57305" bIns="28653" rtlCol="0">
            <a:spAutoFit/>
          </a:bodyPr>
          <a:lstStyle/>
          <a:p>
            <a:r>
              <a:rPr lang="en-US" sz="800" dirty="0" smtClean="0"/>
              <a:t>E</a:t>
            </a:r>
          </a:p>
          <a:p>
            <a:r>
              <a:rPr lang="en-US" sz="800" dirty="0" smtClean="0"/>
              <a:t>(</a:t>
            </a:r>
            <a:r>
              <a:rPr lang="en-US" sz="800" dirty="0"/>
              <a:t>CD28- CD27-)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05600" y="5583968"/>
            <a:ext cx="782216" cy="304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05" tIns="28653" rIns="57305" bIns="28653" rtlCol="0">
            <a:spAutoFit/>
          </a:bodyPr>
          <a:lstStyle/>
          <a:p>
            <a:r>
              <a:rPr lang="en-US" sz="800" dirty="0"/>
              <a:t>EM1 </a:t>
            </a:r>
            <a:endParaRPr lang="en-US" sz="800" dirty="0" smtClean="0"/>
          </a:p>
          <a:p>
            <a:r>
              <a:rPr lang="en-US" sz="800" dirty="0" smtClean="0"/>
              <a:t>CD28</a:t>
            </a:r>
            <a:r>
              <a:rPr lang="en-US" sz="800" dirty="0"/>
              <a:t>+ CD27+)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26982" y="6096713"/>
            <a:ext cx="721668" cy="304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05" tIns="28653" rIns="57305" bIns="28653" rtlCol="0">
            <a:spAutoFit/>
          </a:bodyPr>
          <a:lstStyle/>
          <a:p>
            <a:r>
              <a:rPr lang="en-US" sz="800" dirty="0"/>
              <a:t>EM2 </a:t>
            </a:r>
            <a:endParaRPr lang="en-US" sz="800" dirty="0" smtClean="0"/>
          </a:p>
          <a:p>
            <a:r>
              <a:rPr lang="en-US" sz="800" dirty="0" smtClean="0"/>
              <a:t>(</a:t>
            </a:r>
            <a:r>
              <a:rPr lang="en-US" sz="800" dirty="0"/>
              <a:t>CD28- CD27+)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747440" y="5603360"/>
            <a:ext cx="702428" cy="304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05" tIns="28653" rIns="57305" bIns="28653" rtlCol="0">
            <a:spAutoFit/>
          </a:bodyPr>
          <a:lstStyle/>
          <a:p>
            <a:r>
              <a:rPr lang="en-US" sz="800" dirty="0" smtClean="0"/>
              <a:t>EM3</a:t>
            </a:r>
          </a:p>
          <a:p>
            <a:r>
              <a:rPr lang="en-US" sz="800" dirty="0" smtClean="0"/>
              <a:t>(CD28- </a:t>
            </a:r>
            <a:r>
              <a:rPr lang="en-US" sz="800" dirty="0"/>
              <a:t>CD27-)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207777" y="6080647"/>
            <a:ext cx="823982" cy="304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05" tIns="28653" rIns="57305" bIns="28653" rtlCol="0">
            <a:spAutoFit/>
          </a:bodyPr>
          <a:lstStyle/>
          <a:p>
            <a:r>
              <a:rPr lang="en-US" sz="800" dirty="0"/>
              <a:t>EM4 </a:t>
            </a:r>
            <a:endParaRPr lang="en-US" sz="800" dirty="0" smtClean="0"/>
          </a:p>
          <a:p>
            <a:r>
              <a:rPr lang="en-US" sz="800" dirty="0" smtClean="0"/>
              <a:t>(</a:t>
            </a:r>
            <a:r>
              <a:rPr lang="en-US" sz="800" dirty="0"/>
              <a:t>CD28+ CD27-)</a:t>
            </a:r>
          </a:p>
        </p:txBody>
      </p:sp>
      <p:cxnSp>
        <p:nvCxnSpPr>
          <p:cNvPr id="28" name="Straight Arrow Connector 27"/>
          <p:cNvCxnSpPr>
            <a:stCxn id="5" idx="2"/>
            <a:endCxn id="7" idx="0"/>
          </p:cNvCxnSpPr>
          <p:nvPr/>
        </p:nvCxnSpPr>
        <p:spPr>
          <a:xfrm flipH="1">
            <a:off x="2479661" y="1752600"/>
            <a:ext cx="1" cy="53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2"/>
          </p:cNvCxnSpPr>
          <p:nvPr/>
        </p:nvCxnSpPr>
        <p:spPr>
          <a:xfrm>
            <a:off x="2479661" y="1191629"/>
            <a:ext cx="0" cy="345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  <a:endCxn id="6" idx="1"/>
          </p:cNvCxnSpPr>
          <p:nvPr/>
        </p:nvCxnSpPr>
        <p:spPr>
          <a:xfrm>
            <a:off x="3137851" y="1662112"/>
            <a:ext cx="617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3"/>
            <a:endCxn id="8" idx="1"/>
          </p:cNvCxnSpPr>
          <p:nvPr/>
        </p:nvCxnSpPr>
        <p:spPr>
          <a:xfrm flipV="1">
            <a:off x="4709198" y="1307480"/>
            <a:ext cx="1209308" cy="35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  <a:endCxn id="9" idx="1"/>
          </p:cNvCxnSpPr>
          <p:nvPr/>
        </p:nvCxnSpPr>
        <p:spPr>
          <a:xfrm flipV="1">
            <a:off x="4709198" y="1645611"/>
            <a:ext cx="1209309" cy="1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3"/>
            <a:endCxn id="10" idx="1"/>
          </p:cNvCxnSpPr>
          <p:nvPr/>
        </p:nvCxnSpPr>
        <p:spPr>
          <a:xfrm>
            <a:off x="4709198" y="1662112"/>
            <a:ext cx="1247781" cy="369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2"/>
            <a:endCxn id="12" idx="0"/>
          </p:cNvCxnSpPr>
          <p:nvPr/>
        </p:nvCxnSpPr>
        <p:spPr>
          <a:xfrm flipH="1">
            <a:off x="1666480" y="2464596"/>
            <a:ext cx="813181" cy="676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2"/>
            <a:endCxn id="11" idx="1"/>
          </p:cNvCxnSpPr>
          <p:nvPr/>
        </p:nvCxnSpPr>
        <p:spPr>
          <a:xfrm>
            <a:off x="2479661" y="2464596"/>
            <a:ext cx="2271796" cy="52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9538" y="3094882"/>
            <a:ext cx="652462" cy="304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05" tIns="28653" rIns="57305" bIns="28653" rtlCol="0">
            <a:spAutoFit/>
          </a:bodyPr>
          <a:lstStyle/>
          <a:p>
            <a:r>
              <a:rPr lang="en-US" sz="800" dirty="0"/>
              <a:t>Activated (HLA-DR+)</a:t>
            </a:r>
          </a:p>
        </p:txBody>
      </p:sp>
      <p:cxnSp>
        <p:nvCxnSpPr>
          <p:cNvPr id="37" name="Straight Arrow Connector 36"/>
          <p:cNvCxnSpPr>
            <a:stCxn id="12" idx="1"/>
            <a:endCxn id="36" idx="3"/>
          </p:cNvCxnSpPr>
          <p:nvPr/>
        </p:nvCxnSpPr>
        <p:spPr>
          <a:xfrm flipH="1">
            <a:off x="762000" y="3231535"/>
            <a:ext cx="304800" cy="15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2"/>
            <a:endCxn id="13" idx="0"/>
          </p:cNvCxnSpPr>
          <p:nvPr/>
        </p:nvCxnSpPr>
        <p:spPr>
          <a:xfrm>
            <a:off x="1666480" y="3322023"/>
            <a:ext cx="1012703" cy="668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2"/>
            <a:endCxn id="15" idx="0"/>
          </p:cNvCxnSpPr>
          <p:nvPr/>
        </p:nvCxnSpPr>
        <p:spPr>
          <a:xfrm>
            <a:off x="1666480" y="3322023"/>
            <a:ext cx="612260" cy="2293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2"/>
            <a:endCxn id="16" idx="0"/>
          </p:cNvCxnSpPr>
          <p:nvPr/>
        </p:nvCxnSpPr>
        <p:spPr>
          <a:xfrm flipH="1">
            <a:off x="813082" y="3322023"/>
            <a:ext cx="853398" cy="68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2"/>
            <a:endCxn id="20" idx="0"/>
          </p:cNvCxnSpPr>
          <p:nvPr/>
        </p:nvCxnSpPr>
        <p:spPr>
          <a:xfrm flipH="1">
            <a:off x="4240911" y="3141976"/>
            <a:ext cx="1005846" cy="72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2"/>
            <a:endCxn id="17" idx="0"/>
          </p:cNvCxnSpPr>
          <p:nvPr/>
        </p:nvCxnSpPr>
        <p:spPr>
          <a:xfrm flipH="1">
            <a:off x="5007470" y="3141976"/>
            <a:ext cx="239287" cy="1250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2"/>
            <a:endCxn id="18" idx="0"/>
          </p:cNvCxnSpPr>
          <p:nvPr/>
        </p:nvCxnSpPr>
        <p:spPr>
          <a:xfrm>
            <a:off x="5246757" y="3141976"/>
            <a:ext cx="2824243" cy="1243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" idx="2"/>
            <a:endCxn id="19" idx="0"/>
          </p:cNvCxnSpPr>
          <p:nvPr/>
        </p:nvCxnSpPr>
        <p:spPr>
          <a:xfrm>
            <a:off x="5246757" y="3141976"/>
            <a:ext cx="797352" cy="729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7" idx="2"/>
            <a:endCxn id="23" idx="0"/>
          </p:cNvCxnSpPr>
          <p:nvPr/>
        </p:nvCxnSpPr>
        <p:spPr>
          <a:xfrm flipH="1">
            <a:off x="4088699" y="4697059"/>
            <a:ext cx="918771" cy="1061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7" idx="2"/>
            <a:endCxn id="21" idx="0"/>
          </p:cNvCxnSpPr>
          <p:nvPr/>
        </p:nvCxnSpPr>
        <p:spPr>
          <a:xfrm flipH="1">
            <a:off x="4914255" y="4697059"/>
            <a:ext cx="93215" cy="105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7" idx="2"/>
            <a:endCxn id="22" idx="0"/>
          </p:cNvCxnSpPr>
          <p:nvPr/>
        </p:nvCxnSpPr>
        <p:spPr>
          <a:xfrm>
            <a:off x="5007470" y="4697059"/>
            <a:ext cx="726875" cy="1061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8" idx="2"/>
            <a:endCxn id="24" idx="0"/>
          </p:cNvCxnSpPr>
          <p:nvPr/>
        </p:nvCxnSpPr>
        <p:spPr>
          <a:xfrm flipH="1">
            <a:off x="7096708" y="4689419"/>
            <a:ext cx="974292" cy="894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8" idx="2"/>
          </p:cNvCxnSpPr>
          <p:nvPr/>
        </p:nvCxnSpPr>
        <p:spPr>
          <a:xfrm>
            <a:off x="8071000" y="4689419"/>
            <a:ext cx="757698" cy="137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2"/>
            <a:endCxn id="26" idx="0"/>
          </p:cNvCxnSpPr>
          <p:nvPr/>
        </p:nvCxnSpPr>
        <p:spPr>
          <a:xfrm>
            <a:off x="8071000" y="4689419"/>
            <a:ext cx="27654" cy="913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8" idx="2"/>
            <a:endCxn id="25" idx="0"/>
          </p:cNvCxnSpPr>
          <p:nvPr/>
        </p:nvCxnSpPr>
        <p:spPr>
          <a:xfrm flipH="1">
            <a:off x="7487816" y="4689419"/>
            <a:ext cx="583184" cy="1407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009228" y="2907071"/>
            <a:ext cx="963718" cy="180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05" tIns="28653" rIns="57305" bIns="28653" rtlCol="0">
            <a:spAutoFit/>
          </a:bodyPr>
          <a:lstStyle/>
          <a:p>
            <a:r>
              <a:rPr lang="en-US" sz="800" dirty="0"/>
              <a:t>Activated (HLA-DR+)</a:t>
            </a:r>
          </a:p>
        </p:txBody>
      </p:sp>
      <p:cxnSp>
        <p:nvCxnSpPr>
          <p:cNvPr id="54" name="Straight Arrow Connector 53"/>
          <p:cNvCxnSpPr>
            <a:stCxn id="11" idx="3"/>
            <a:endCxn id="53" idx="1"/>
          </p:cNvCxnSpPr>
          <p:nvPr/>
        </p:nvCxnSpPr>
        <p:spPr>
          <a:xfrm>
            <a:off x="5742057" y="2989933"/>
            <a:ext cx="1267171" cy="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" idx="2"/>
          </p:cNvCxnSpPr>
          <p:nvPr/>
        </p:nvCxnSpPr>
        <p:spPr>
          <a:xfrm flipH="1">
            <a:off x="2479436" y="712641"/>
            <a:ext cx="226" cy="29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" idx="2"/>
          </p:cNvCxnSpPr>
          <p:nvPr/>
        </p:nvCxnSpPr>
        <p:spPr>
          <a:xfrm flipH="1">
            <a:off x="2479436" y="242949"/>
            <a:ext cx="225" cy="297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0" y="2"/>
            <a:ext cx="766292" cy="288698"/>
          </a:xfrm>
          <a:prstGeom prst="rect">
            <a:avLst/>
          </a:prstGeom>
          <a:noFill/>
        </p:spPr>
        <p:txBody>
          <a:bodyPr wrap="none" lIns="57305" tIns="28653" rIns="57305" bIns="28653" rtlCol="0">
            <a:spAutoFit/>
          </a:bodyPr>
          <a:lstStyle/>
          <a:p>
            <a:r>
              <a:rPr lang="en-US" sz="1500" b="1" dirty="0"/>
              <a:t>PANEL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6701" y="4009176"/>
            <a:ext cx="1332761" cy="304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05" tIns="28653" rIns="57305" bIns="28653" rtlCol="0">
            <a:spAutoFit/>
          </a:bodyPr>
          <a:lstStyle/>
          <a:p>
            <a:r>
              <a:rPr lang="en-US" sz="800" dirty="0"/>
              <a:t>Naïve (CCR7+ CD45R4+ or CD95- CD28+)</a:t>
            </a:r>
          </a:p>
        </p:txBody>
      </p:sp>
      <p:sp>
        <p:nvSpPr>
          <p:cNvPr id="303" name="Rectangle 302"/>
          <p:cNvSpPr/>
          <p:nvPr/>
        </p:nvSpPr>
        <p:spPr>
          <a:xfrm>
            <a:off x="3571002" y="1101141"/>
            <a:ext cx="4318097" cy="110865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70490" y="2761542"/>
            <a:ext cx="3375984" cy="371545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3653832" y="2761542"/>
            <a:ext cx="5413968" cy="371545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8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0544" y="123816"/>
            <a:ext cx="522912" cy="180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15" tIns="28657" rIns="57315" bIns="28657" rtlCol="0">
            <a:spAutoFit/>
          </a:bodyPr>
          <a:lstStyle/>
          <a:p>
            <a:r>
              <a:rPr lang="en-US" sz="800" dirty="0"/>
              <a:t>All events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93337" y="636781"/>
            <a:ext cx="1018241" cy="180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15" tIns="28657" rIns="57315" bIns="28657" rtlCol="0">
            <a:spAutoFit/>
          </a:bodyPr>
          <a:lstStyle/>
          <a:p>
            <a:r>
              <a:rPr lang="en-US" sz="800" dirty="0" smtClean="0"/>
              <a:t>PBMCs (SSC-A/FSC-A)</a:t>
            </a:r>
            <a:endParaRPr lang="en-US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3939449" y="1045252"/>
            <a:ext cx="1316399" cy="180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15" tIns="28657" rIns="57315" bIns="28657" rtlCol="0">
            <a:spAutoFit/>
          </a:bodyPr>
          <a:lstStyle/>
          <a:p>
            <a:r>
              <a:rPr lang="en-US" sz="800" dirty="0"/>
              <a:t>Single </a:t>
            </a:r>
            <a:r>
              <a:rPr lang="en-US" sz="800" dirty="0" smtClean="0"/>
              <a:t>PBMCs (FSC-H/FSC-W)</a:t>
            </a:r>
            <a:endParaRPr 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3917007" y="1559104"/>
            <a:ext cx="1370901" cy="180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15" tIns="28657" rIns="57315" bIns="28657" rtlCol="0">
            <a:spAutoFit/>
          </a:bodyPr>
          <a:lstStyle/>
          <a:p>
            <a:r>
              <a:rPr lang="en-US" sz="800" dirty="0"/>
              <a:t>Live single PBMCs </a:t>
            </a:r>
            <a:r>
              <a:rPr lang="en-US" sz="800" dirty="0" smtClean="0"/>
              <a:t>(CD45</a:t>
            </a:r>
            <a:r>
              <a:rPr lang="en-US" sz="800" dirty="0"/>
              <a:t>+ </a:t>
            </a:r>
            <a:r>
              <a:rPr lang="en-US" sz="800" dirty="0" smtClean="0"/>
              <a:t>PE-)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4141427" y="2320418"/>
            <a:ext cx="861146" cy="5503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15" tIns="28657" rIns="57315" bIns="28657" rtlCol="0">
            <a:spAutoFit/>
          </a:bodyPr>
          <a:lstStyle/>
          <a:p>
            <a:r>
              <a:rPr lang="en-US" sz="800" dirty="0"/>
              <a:t>Dendritic cells </a:t>
            </a:r>
          </a:p>
          <a:p>
            <a:r>
              <a:rPr lang="en-US" sz="800" dirty="0"/>
              <a:t>Natural killer cells</a:t>
            </a:r>
          </a:p>
          <a:p>
            <a:r>
              <a:rPr lang="en-US" sz="800" dirty="0"/>
              <a:t>Monocytes</a:t>
            </a:r>
          </a:p>
          <a:p>
            <a:r>
              <a:rPr lang="en-US" sz="800" dirty="0" smtClean="0"/>
              <a:t>(CD3- CD19-)</a:t>
            </a:r>
            <a:endParaRPr 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6553200" y="3455798"/>
            <a:ext cx="1288787" cy="304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15" tIns="28657" rIns="57315" bIns="28657" rtlCol="0">
            <a:spAutoFit/>
          </a:bodyPr>
          <a:lstStyle/>
          <a:p>
            <a:r>
              <a:rPr lang="en-US" sz="800" dirty="0"/>
              <a:t>Dendritic and natural killer </a:t>
            </a:r>
            <a:r>
              <a:rPr lang="en-US" sz="800" dirty="0" smtClean="0"/>
              <a:t>cells (CD14- CD20-)</a:t>
            </a:r>
            <a:endParaRPr lang="en-US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1064732" y="3517353"/>
            <a:ext cx="936487" cy="180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15" tIns="28657" rIns="57315" bIns="28657" rtlCol="0">
            <a:spAutoFit/>
          </a:bodyPr>
          <a:lstStyle/>
          <a:p>
            <a:r>
              <a:rPr lang="en-US" sz="800" dirty="0"/>
              <a:t>Monocytes </a:t>
            </a:r>
            <a:r>
              <a:rPr lang="en-US" sz="800" dirty="0" smtClean="0"/>
              <a:t>(CD14+)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4498761"/>
            <a:ext cx="947708" cy="304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15" tIns="28657" rIns="57315" bIns="28657" rtlCol="0">
            <a:spAutoFit/>
          </a:bodyPr>
          <a:lstStyle/>
          <a:p>
            <a:r>
              <a:rPr lang="en-US" sz="800" dirty="0"/>
              <a:t>Classical monocytes</a:t>
            </a:r>
          </a:p>
          <a:p>
            <a:r>
              <a:rPr lang="en-US" sz="800" dirty="0" smtClean="0"/>
              <a:t>(CD14</a:t>
            </a:r>
            <a:r>
              <a:rPr lang="en-US" sz="800" dirty="0"/>
              <a:t>+ </a:t>
            </a:r>
            <a:r>
              <a:rPr lang="en-US" sz="800" dirty="0" smtClean="0"/>
              <a:t>CD16-)</a:t>
            </a:r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1806956" y="4498762"/>
            <a:ext cx="1241044" cy="304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15" tIns="28657" rIns="57315" bIns="28657" rtlCol="0">
            <a:spAutoFit/>
          </a:bodyPr>
          <a:lstStyle/>
          <a:p>
            <a:r>
              <a:rPr lang="en-US" sz="800" dirty="0"/>
              <a:t>Non classical monocytes</a:t>
            </a:r>
          </a:p>
          <a:p>
            <a:r>
              <a:rPr lang="en-US" sz="800" dirty="0" smtClean="0"/>
              <a:t>(CD14</a:t>
            </a:r>
            <a:r>
              <a:rPr lang="en-US" sz="800" dirty="0"/>
              <a:t>+ CD16</a:t>
            </a:r>
            <a:r>
              <a:rPr lang="en-US" sz="800" dirty="0" smtClean="0"/>
              <a:t>+)</a:t>
            </a:r>
            <a:endParaRPr 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7315200" y="4130793"/>
            <a:ext cx="1371600" cy="180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15" tIns="28657" rIns="57315" bIns="28657" rtlCol="0">
            <a:spAutoFit/>
          </a:bodyPr>
          <a:lstStyle/>
          <a:p>
            <a:r>
              <a:rPr lang="en-US" sz="800" dirty="0"/>
              <a:t>Natural Killer cells </a:t>
            </a:r>
            <a:r>
              <a:rPr lang="en-US" sz="800" dirty="0" smtClean="0"/>
              <a:t>(CD16+)</a:t>
            </a:r>
            <a:endParaRPr 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53349" y="4130793"/>
            <a:ext cx="1253487" cy="180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15" tIns="28657" rIns="57315" bIns="28657" rtlCol="0">
            <a:spAutoFit/>
          </a:bodyPr>
          <a:lstStyle/>
          <a:p>
            <a:r>
              <a:rPr lang="en-US" sz="800" dirty="0"/>
              <a:t>Dendritic cells </a:t>
            </a:r>
            <a:r>
              <a:rPr lang="en-US" sz="800" dirty="0" smtClean="0"/>
              <a:t>(HLA-DR+)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5669868" y="5285723"/>
            <a:ext cx="1445546" cy="304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15" tIns="28657" rIns="57315" bIns="28657" rtlCol="0">
            <a:spAutoFit/>
          </a:bodyPr>
          <a:lstStyle/>
          <a:p>
            <a:r>
              <a:rPr lang="en-US" sz="800" dirty="0" err="1"/>
              <a:t>Plasmacytoid</a:t>
            </a:r>
            <a:r>
              <a:rPr lang="en-US" sz="800" dirty="0"/>
              <a:t> dendritic cells</a:t>
            </a:r>
          </a:p>
          <a:p>
            <a:r>
              <a:rPr lang="en-US" sz="800" dirty="0" smtClean="0"/>
              <a:t>(CD11C- </a:t>
            </a:r>
            <a:r>
              <a:rPr lang="en-US" sz="800" dirty="0"/>
              <a:t>CD123</a:t>
            </a:r>
            <a:r>
              <a:rPr lang="en-US" sz="800" dirty="0" smtClean="0"/>
              <a:t>+)</a:t>
            </a:r>
            <a:endParaRPr lang="en-US" sz="800" dirty="0"/>
          </a:p>
        </p:txBody>
      </p: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 flipH="1">
            <a:off x="4572000" y="1740088"/>
            <a:ext cx="30458" cy="580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  <a:endCxn id="8" idx="0"/>
          </p:cNvCxnSpPr>
          <p:nvPr/>
        </p:nvCxnSpPr>
        <p:spPr>
          <a:xfrm flipH="1">
            <a:off x="1532976" y="2595576"/>
            <a:ext cx="2608451" cy="921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7" idx="0"/>
          </p:cNvCxnSpPr>
          <p:nvPr/>
        </p:nvCxnSpPr>
        <p:spPr>
          <a:xfrm>
            <a:off x="5002573" y="2595576"/>
            <a:ext cx="2195021" cy="860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10" idx="0"/>
          </p:cNvCxnSpPr>
          <p:nvPr/>
        </p:nvCxnSpPr>
        <p:spPr>
          <a:xfrm>
            <a:off x="1532976" y="3698337"/>
            <a:ext cx="894502" cy="80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 flipH="1">
            <a:off x="702454" y="3698337"/>
            <a:ext cx="830522" cy="80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12" idx="0"/>
          </p:cNvCxnSpPr>
          <p:nvPr/>
        </p:nvCxnSpPr>
        <p:spPr>
          <a:xfrm flipH="1">
            <a:off x="5580093" y="3759893"/>
            <a:ext cx="1617501" cy="37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11" idx="0"/>
          </p:cNvCxnSpPr>
          <p:nvPr/>
        </p:nvCxnSpPr>
        <p:spPr>
          <a:xfrm>
            <a:off x="7197594" y="3759893"/>
            <a:ext cx="803406" cy="37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  <a:endCxn id="28" idx="0"/>
          </p:cNvCxnSpPr>
          <p:nvPr/>
        </p:nvCxnSpPr>
        <p:spPr>
          <a:xfrm flipH="1">
            <a:off x="4737083" y="4311777"/>
            <a:ext cx="843010" cy="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2"/>
          </p:cNvCxnSpPr>
          <p:nvPr/>
        </p:nvCxnSpPr>
        <p:spPr>
          <a:xfrm>
            <a:off x="8001000" y="4311777"/>
            <a:ext cx="304768" cy="145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13" idx="0"/>
          </p:cNvCxnSpPr>
          <p:nvPr/>
        </p:nvCxnSpPr>
        <p:spPr>
          <a:xfrm>
            <a:off x="5580093" y="4311777"/>
            <a:ext cx="812548" cy="973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</p:cNvCxnSpPr>
          <p:nvPr/>
        </p:nvCxnSpPr>
        <p:spPr>
          <a:xfrm flipH="1">
            <a:off x="7590534" y="4311777"/>
            <a:ext cx="410466" cy="145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571775" y="817765"/>
            <a:ext cx="450" cy="223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" idx="2"/>
          </p:cNvCxnSpPr>
          <p:nvPr/>
        </p:nvCxnSpPr>
        <p:spPr>
          <a:xfrm flipH="1">
            <a:off x="4571775" y="304800"/>
            <a:ext cx="22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2"/>
          </p:cNvCxnSpPr>
          <p:nvPr/>
        </p:nvCxnSpPr>
        <p:spPr>
          <a:xfrm flipH="1">
            <a:off x="4571775" y="1226236"/>
            <a:ext cx="25874" cy="333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180558" y="5288246"/>
            <a:ext cx="1113050" cy="304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15" tIns="28657" rIns="57315" bIns="28657" rtlCol="0">
            <a:spAutoFit/>
          </a:bodyPr>
          <a:lstStyle/>
          <a:p>
            <a:r>
              <a:rPr lang="en-US" sz="800" dirty="0"/>
              <a:t>Myeloid dendritic cells </a:t>
            </a:r>
            <a:r>
              <a:rPr lang="en-US" sz="800" dirty="0" smtClean="0"/>
              <a:t>(CD11C</a:t>
            </a:r>
            <a:r>
              <a:rPr lang="en-US" sz="800" dirty="0"/>
              <a:t>+ </a:t>
            </a:r>
            <a:r>
              <a:rPr lang="en-US" sz="800" dirty="0" smtClean="0"/>
              <a:t>CD123-)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6388843" y="5762698"/>
            <a:ext cx="1453142" cy="304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15" tIns="28657" rIns="57315" bIns="28657" rtlCol="0">
            <a:spAutoFit/>
          </a:bodyPr>
          <a:lstStyle/>
          <a:p>
            <a:r>
              <a:rPr lang="en-US" sz="800" dirty="0"/>
              <a:t>CD56HIGH NK cells</a:t>
            </a:r>
          </a:p>
          <a:p>
            <a:r>
              <a:rPr lang="en-US" sz="800" dirty="0" smtClean="0"/>
              <a:t>(CD16</a:t>
            </a:r>
            <a:r>
              <a:rPr lang="en-US" sz="800" dirty="0"/>
              <a:t>+ CD56</a:t>
            </a:r>
            <a:r>
              <a:rPr lang="en-US" sz="800" dirty="0" smtClean="0"/>
              <a:t>+++)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8069414" y="5762698"/>
            <a:ext cx="998386" cy="304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15" tIns="28657" rIns="57315" bIns="28657" rtlCol="0">
            <a:spAutoFit/>
          </a:bodyPr>
          <a:lstStyle/>
          <a:p>
            <a:r>
              <a:rPr lang="en-US" sz="800" dirty="0"/>
              <a:t>CD56LOW NK cells</a:t>
            </a:r>
          </a:p>
          <a:p>
            <a:r>
              <a:rPr lang="en-US" sz="800" dirty="0" smtClean="0"/>
              <a:t>(CD16</a:t>
            </a:r>
            <a:r>
              <a:rPr lang="en-US" sz="800" dirty="0"/>
              <a:t>+ CD56</a:t>
            </a:r>
            <a:r>
              <a:rPr lang="en-US" sz="800" dirty="0" smtClean="0"/>
              <a:t>+)</a:t>
            </a:r>
            <a:endParaRPr 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0" y="2"/>
            <a:ext cx="766485" cy="288698"/>
          </a:xfrm>
          <a:prstGeom prst="rect">
            <a:avLst/>
          </a:prstGeom>
          <a:noFill/>
        </p:spPr>
        <p:txBody>
          <a:bodyPr wrap="none" lIns="57305" tIns="28653" rIns="57305" bIns="28653" rtlCol="0">
            <a:spAutoFit/>
          </a:bodyPr>
          <a:lstStyle/>
          <a:p>
            <a:r>
              <a:rPr lang="en-US" sz="1500" b="1" dirty="0"/>
              <a:t>PANEL </a:t>
            </a:r>
            <a:r>
              <a:rPr lang="en-US" sz="1500" b="1" dirty="0" smtClean="0"/>
              <a:t>2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393645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0544" y="123816"/>
            <a:ext cx="522912" cy="180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15" tIns="28657" rIns="57315" bIns="28657" rtlCol="0">
            <a:spAutoFit/>
          </a:bodyPr>
          <a:lstStyle/>
          <a:p>
            <a:r>
              <a:rPr lang="en-US" sz="800" dirty="0"/>
              <a:t>All events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28896" y="1895520"/>
            <a:ext cx="1467081" cy="180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15" tIns="28657" rIns="57315" bIns="28657" rtlCol="0">
            <a:spAutoFit/>
          </a:bodyPr>
          <a:lstStyle/>
          <a:p>
            <a:r>
              <a:rPr lang="en-US" sz="800" dirty="0" smtClean="0"/>
              <a:t>Live Single PBMCs </a:t>
            </a:r>
            <a:r>
              <a:rPr lang="en-US" sz="800" dirty="0" smtClean="0"/>
              <a:t>(SSC-A/FSC-A)</a:t>
            </a:r>
            <a:endParaRPr lang="en-US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3700376" y="1366919"/>
            <a:ext cx="1742798" cy="180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15" tIns="28657" rIns="57315" bIns="28657" rtlCol="0">
            <a:spAutoFit/>
          </a:bodyPr>
          <a:lstStyle/>
          <a:p>
            <a:r>
              <a:rPr lang="en-US" sz="800" dirty="0"/>
              <a:t>Live Single immune </a:t>
            </a:r>
            <a:r>
              <a:rPr lang="en-US" sz="800" dirty="0" smtClean="0"/>
              <a:t>cells(FSC-H/FSC-W</a:t>
            </a:r>
            <a:r>
              <a:rPr lang="en-US" sz="800" dirty="0" smtClean="0"/>
              <a:t>)</a:t>
            </a:r>
            <a:endParaRPr 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3886324" y="571607"/>
            <a:ext cx="1367695" cy="180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15" tIns="28657" rIns="57315" bIns="28657" rtlCol="0">
            <a:spAutoFit/>
          </a:bodyPr>
          <a:lstStyle/>
          <a:p>
            <a:r>
              <a:rPr lang="en-US" sz="800" dirty="0" smtClean="0"/>
              <a:t>Live immune cells </a:t>
            </a:r>
            <a:r>
              <a:rPr lang="en-US" sz="800" dirty="0" smtClean="0"/>
              <a:t>(CD45</a:t>
            </a:r>
            <a:r>
              <a:rPr lang="en-US" sz="800" dirty="0"/>
              <a:t>+ </a:t>
            </a:r>
            <a:r>
              <a:rPr lang="en-US" sz="800" dirty="0" smtClean="0"/>
              <a:t>PE-)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4141427" y="2320418"/>
            <a:ext cx="861146" cy="5503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15" tIns="28657" rIns="57315" bIns="28657" rtlCol="0">
            <a:spAutoFit/>
          </a:bodyPr>
          <a:lstStyle/>
          <a:p>
            <a:r>
              <a:rPr lang="en-US" sz="800" dirty="0"/>
              <a:t>Dendritic cells </a:t>
            </a:r>
          </a:p>
          <a:p>
            <a:r>
              <a:rPr lang="en-US" sz="800" dirty="0"/>
              <a:t>Natural killer cells</a:t>
            </a:r>
          </a:p>
          <a:p>
            <a:r>
              <a:rPr lang="en-US" sz="800" dirty="0"/>
              <a:t>Monocytes</a:t>
            </a:r>
          </a:p>
          <a:p>
            <a:r>
              <a:rPr lang="en-US" sz="800" dirty="0" smtClean="0"/>
              <a:t>(CD3- CD19-)</a:t>
            </a:r>
            <a:endParaRPr 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6553200" y="3455798"/>
            <a:ext cx="1288787" cy="304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15" tIns="28657" rIns="57315" bIns="28657" rtlCol="0">
            <a:spAutoFit/>
          </a:bodyPr>
          <a:lstStyle/>
          <a:p>
            <a:r>
              <a:rPr lang="en-US" sz="800" dirty="0"/>
              <a:t>Dendritic and natural killer </a:t>
            </a:r>
            <a:r>
              <a:rPr lang="en-US" sz="800" dirty="0" smtClean="0"/>
              <a:t>cells (CD14- CD20-)</a:t>
            </a:r>
            <a:endParaRPr lang="en-US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1064732" y="3517353"/>
            <a:ext cx="936487" cy="180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15" tIns="28657" rIns="57315" bIns="28657" rtlCol="0">
            <a:spAutoFit/>
          </a:bodyPr>
          <a:lstStyle/>
          <a:p>
            <a:r>
              <a:rPr lang="en-US" sz="800" dirty="0"/>
              <a:t>Monocytes </a:t>
            </a:r>
            <a:r>
              <a:rPr lang="en-US" sz="800" dirty="0" smtClean="0"/>
              <a:t>(CD14+)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4498761"/>
            <a:ext cx="947708" cy="304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15" tIns="28657" rIns="57315" bIns="28657" rtlCol="0">
            <a:spAutoFit/>
          </a:bodyPr>
          <a:lstStyle/>
          <a:p>
            <a:r>
              <a:rPr lang="en-US" sz="800" dirty="0"/>
              <a:t>Classical monocytes</a:t>
            </a:r>
          </a:p>
          <a:p>
            <a:r>
              <a:rPr lang="en-US" sz="800" dirty="0" smtClean="0"/>
              <a:t>(CD14</a:t>
            </a:r>
            <a:r>
              <a:rPr lang="en-US" sz="800" dirty="0"/>
              <a:t>+ </a:t>
            </a:r>
            <a:r>
              <a:rPr lang="en-US" sz="800" dirty="0" smtClean="0"/>
              <a:t>CD16-)</a:t>
            </a:r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1806956" y="4498762"/>
            <a:ext cx="1241044" cy="304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15" tIns="28657" rIns="57315" bIns="28657" rtlCol="0">
            <a:spAutoFit/>
          </a:bodyPr>
          <a:lstStyle/>
          <a:p>
            <a:r>
              <a:rPr lang="en-US" sz="800" dirty="0"/>
              <a:t>Non classical monocytes</a:t>
            </a:r>
          </a:p>
          <a:p>
            <a:r>
              <a:rPr lang="en-US" sz="800" dirty="0" smtClean="0"/>
              <a:t>(CD14</a:t>
            </a:r>
            <a:r>
              <a:rPr lang="en-US" sz="800" dirty="0"/>
              <a:t>+ CD16</a:t>
            </a:r>
            <a:r>
              <a:rPr lang="en-US" sz="800" dirty="0" smtClean="0"/>
              <a:t>+)</a:t>
            </a:r>
            <a:endParaRPr 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7315200" y="4130793"/>
            <a:ext cx="1371600" cy="180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15" tIns="28657" rIns="57315" bIns="28657" rtlCol="0">
            <a:spAutoFit/>
          </a:bodyPr>
          <a:lstStyle/>
          <a:p>
            <a:r>
              <a:rPr lang="en-US" sz="800" dirty="0"/>
              <a:t>Natural Killer cells </a:t>
            </a:r>
            <a:r>
              <a:rPr lang="en-US" sz="800" dirty="0" smtClean="0"/>
              <a:t>(CD16+)</a:t>
            </a:r>
            <a:endParaRPr 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53349" y="4130793"/>
            <a:ext cx="1253487" cy="180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15" tIns="28657" rIns="57315" bIns="28657" rtlCol="0">
            <a:spAutoFit/>
          </a:bodyPr>
          <a:lstStyle/>
          <a:p>
            <a:r>
              <a:rPr lang="en-US" sz="800" dirty="0"/>
              <a:t>Dendritic cells </a:t>
            </a:r>
            <a:r>
              <a:rPr lang="en-US" sz="800" dirty="0" smtClean="0"/>
              <a:t>(HLA-DR+)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5669868" y="5285723"/>
            <a:ext cx="1445546" cy="304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15" tIns="28657" rIns="57315" bIns="28657" rtlCol="0">
            <a:spAutoFit/>
          </a:bodyPr>
          <a:lstStyle/>
          <a:p>
            <a:r>
              <a:rPr lang="en-US" sz="800" dirty="0" err="1"/>
              <a:t>Plasmacytoid</a:t>
            </a:r>
            <a:r>
              <a:rPr lang="en-US" sz="800" dirty="0"/>
              <a:t> dendritic cells</a:t>
            </a:r>
          </a:p>
          <a:p>
            <a:r>
              <a:rPr lang="en-US" sz="800" dirty="0" smtClean="0"/>
              <a:t>(CD11C- </a:t>
            </a:r>
            <a:r>
              <a:rPr lang="en-US" sz="800" dirty="0"/>
              <a:t>CD123</a:t>
            </a:r>
            <a:r>
              <a:rPr lang="en-US" sz="800" dirty="0" smtClean="0"/>
              <a:t>+)</a:t>
            </a:r>
            <a:endParaRPr lang="en-US" sz="800" dirty="0"/>
          </a:p>
        </p:txBody>
      </p:sp>
      <p:cxnSp>
        <p:nvCxnSpPr>
          <p:cNvPr id="14" name="Straight Arrow Connector 13"/>
          <p:cNvCxnSpPr>
            <a:stCxn id="5" idx="2"/>
            <a:endCxn id="4" idx="0"/>
          </p:cNvCxnSpPr>
          <p:nvPr/>
        </p:nvCxnSpPr>
        <p:spPr>
          <a:xfrm>
            <a:off x="4570172" y="752591"/>
            <a:ext cx="1603" cy="61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  <a:endCxn id="8" idx="0"/>
          </p:cNvCxnSpPr>
          <p:nvPr/>
        </p:nvCxnSpPr>
        <p:spPr>
          <a:xfrm flipH="1">
            <a:off x="1532976" y="2595576"/>
            <a:ext cx="2608451" cy="921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7" idx="0"/>
          </p:cNvCxnSpPr>
          <p:nvPr/>
        </p:nvCxnSpPr>
        <p:spPr>
          <a:xfrm>
            <a:off x="5002573" y="2595576"/>
            <a:ext cx="2195021" cy="860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10" idx="0"/>
          </p:cNvCxnSpPr>
          <p:nvPr/>
        </p:nvCxnSpPr>
        <p:spPr>
          <a:xfrm>
            <a:off x="1532976" y="3698337"/>
            <a:ext cx="894502" cy="80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 flipH="1">
            <a:off x="702454" y="3698337"/>
            <a:ext cx="830522" cy="80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12" idx="0"/>
          </p:cNvCxnSpPr>
          <p:nvPr/>
        </p:nvCxnSpPr>
        <p:spPr>
          <a:xfrm flipH="1">
            <a:off x="5580093" y="3759893"/>
            <a:ext cx="1617501" cy="37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11" idx="0"/>
          </p:cNvCxnSpPr>
          <p:nvPr/>
        </p:nvCxnSpPr>
        <p:spPr>
          <a:xfrm>
            <a:off x="7197594" y="3759893"/>
            <a:ext cx="803406" cy="37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  <a:endCxn id="28" idx="0"/>
          </p:cNvCxnSpPr>
          <p:nvPr/>
        </p:nvCxnSpPr>
        <p:spPr>
          <a:xfrm flipH="1">
            <a:off x="4737083" y="4311777"/>
            <a:ext cx="843010" cy="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2"/>
          </p:cNvCxnSpPr>
          <p:nvPr/>
        </p:nvCxnSpPr>
        <p:spPr>
          <a:xfrm>
            <a:off x="8001000" y="4311777"/>
            <a:ext cx="304768" cy="145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13" idx="0"/>
          </p:cNvCxnSpPr>
          <p:nvPr/>
        </p:nvCxnSpPr>
        <p:spPr>
          <a:xfrm>
            <a:off x="5580093" y="4311777"/>
            <a:ext cx="812548" cy="973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</p:cNvCxnSpPr>
          <p:nvPr/>
        </p:nvCxnSpPr>
        <p:spPr>
          <a:xfrm flipH="1">
            <a:off x="7590534" y="4311777"/>
            <a:ext cx="410466" cy="145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541092" y="2076504"/>
            <a:ext cx="450" cy="223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" idx="2"/>
          </p:cNvCxnSpPr>
          <p:nvPr/>
        </p:nvCxnSpPr>
        <p:spPr>
          <a:xfrm flipH="1">
            <a:off x="4571775" y="304800"/>
            <a:ext cx="22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2"/>
          </p:cNvCxnSpPr>
          <p:nvPr/>
        </p:nvCxnSpPr>
        <p:spPr>
          <a:xfrm flipH="1">
            <a:off x="4570173" y="1547903"/>
            <a:ext cx="1602" cy="34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180558" y="5288246"/>
            <a:ext cx="1113050" cy="304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15" tIns="28657" rIns="57315" bIns="28657" rtlCol="0">
            <a:spAutoFit/>
          </a:bodyPr>
          <a:lstStyle/>
          <a:p>
            <a:r>
              <a:rPr lang="en-US" sz="800" dirty="0"/>
              <a:t>Myeloid dendritic cells </a:t>
            </a:r>
            <a:r>
              <a:rPr lang="en-US" sz="800" dirty="0" smtClean="0"/>
              <a:t>(CD11C</a:t>
            </a:r>
            <a:r>
              <a:rPr lang="en-US" sz="800" dirty="0"/>
              <a:t>+ </a:t>
            </a:r>
            <a:r>
              <a:rPr lang="en-US" sz="800" dirty="0" smtClean="0"/>
              <a:t>CD123-)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6388843" y="5762698"/>
            <a:ext cx="1453142" cy="304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15" tIns="28657" rIns="57315" bIns="28657" rtlCol="0">
            <a:spAutoFit/>
          </a:bodyPr>
          <a:lstStyle/>
          <a:p>
            <a:r>
              <a:rPr lang="en-US" sz="800" dirty="0"/>
              <a:t>CD56HIGH NK cells</a:t>
            </a:r>
          </a:p>
          <a:p>
            <a:r>
              <a:rPr lang="en-US" sz="800" dirty="0" smtClean="0"/>
              <a:t>(CD16</a:t>
            </a:r>
            <a:r>
              <a:rPr lang="en-US" sz="800" dirty="0"/>
              <a:t>+ CD56</a:t>
            </a:r>
            <a:r>
              <a:rPr lang="en-US" sz="800" dirty="0" smtClean="0"/>
              <a:t>+++)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8069414" y="5762698"/>
            <a:ext cx="998386" cy="304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15" tIns="28657" rIns="57315" bIns="28657" rtlCol="0">
            <a:spAutoFit/>
          </a:bodyPr>
          <a:lstStyle/>
          <a:p>
            <a:r>
              <a:rPr lang="en-US" sz="800" dirty="0"/>
              <a:t>CD56LOW NK cells</a:t>
            </a:r>
          </a:p>
          <a:p>
            <a:r>
              <a:rPr lang="en-US" sz="800" dirty="0" smtClean="0"/>
              <a:t>(CD16</a:t>
            </a:r>
            <a:r>
              <a:rPr lang="en-US" sz="800" dirty="0"/>
              <a:t>+ CD56</a:t>
            </a:r>
            <a:r>
              <a:rPr lang="en-US" sz="800" dirty="0" smtClean="0"/>
              <a:t>+)</a:t>
            </a:r>
            <a:endParaRPr 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0" y="2"/>
            <a:ext cx="1051819" cy="288698"/>
          </a:xfrm>
          <a:prstGeom prst="rect">
            <a:avLst/>
          </a:prstGeom>
          <a:noFill/>
        </p:spPr>
        <p:txBody>
          <a:bodyPr wrap="none" lIns="57305" tIns="28653" rIns="57305" bIns="28653" rtlCol="0">
            <a:spAutoFit/>
          </a:bodyPr>
          <a:lstStyle/>
          <a:p>
            <a:r>
              <a:rPr lang="en-US" sz="1500" b="1" dirty="0"/>
              <a:t>PANEL </a:t>
            </a:r>
            <a:r>
              <a:rPr lang="en-US" sz="1500" b="1" dirty="0" smtClean="0"/>
              <a:t>2_v2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40423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398</Words>
  <Application>Microsoft Macintosh PowerPoint</Application>
  <PresentationFormat>Letter Paper (8.5x11 in)</PresentationFormat>
  <Paragraphs>84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John A Lane</cp:lastModifiedBy>
  <cp:revision>11</cp:revision>
  <cp:lastPrinted>2016-07-15T17:33:06Z</cp:lastPrinted>
  <dcterms:created xsi:type="dcterms:W3CDTF">2016-07-15T16:50:20Z</dcterms:created>
  <dcterms:modified xsi:type="dcterms:W3CDTF">2017-06-30T15:15:46Z</dcterms:modified>
</cp:coreProperties>
</file>