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1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1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44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1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3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7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8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73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4BA8D-D1A3-4E3E-9A02-9D4AC7B49EAC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FAF6-E43B-48EA-AB40-A3EA3120AD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Th17 GSEA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GSVA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15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SSGSEA– </a:t>
            </a:r>
            <a:r>
              <a:rPr lang="en-GB" dirty="0" smtClean="0"/>
              <a:t>Th17 </a:t>
            </a:r>
            <a:r>
              <a:rPr lang="en-GB" dirty="0" err="1" smtClean="0"/>
              <a:t>CodeSet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54787"/>
            <a:ext cx="5184576" cy="517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Method 2 Post-GSEA Sorting</a:t>
            </a:r>
            <a:endParaRPr lang="en-GB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PLAGE – Th17 Standard &amp; Enhanced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36495"/>
            <a:ext cx="418963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29" y="1501777"/>
            <a:ext cx="4292686" cy="426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587727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 smtClean="0"/>
              <a:t>-</a:t>
            </a:r>
            <a:r>
              <a:rPr lang="en-GB" dirty="0"/>
              <a:t>0.006359348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792" y="5877271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-0.01244489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9254" y="5877966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/>
              <a:t>-0.0007858134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4288" y="5877966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0.005094672</a:t>
            </a:r>
          </a:p>
        </p:txBody>
      </p:sp>
    </p:spTree>
    <p:extLst>
      <p:ext uri="{BB962C8B-B14F-4D97-AF65-F5344CB8AC3E}">
        <p14:creationId xmlns:p14="http://schemas.microsoft.com/office/powerpoint/2010/main" val="23124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PLAGE – Th17 </a:t>
            </a:r>
            <a:r>
              <a:rPr lang="en-GB" dirty="0" err="1" smtClean="0"/>
              <a:t>CodeSet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6023"/>
            <a:ext cx="5040560" cy="500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598" y="566124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 smtClean="0"/>
              <a:t>-0.001331978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5733256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-0.01481866</a:t>
            </a:r>
          </a:p>
        </p:txBody>
      </p:sp>
    </p:spTree>
    <p:extLst>
      <p:ext uri="{BB962C8B-B14F-4D97-AF65-F5344CB8AC3E}">
        <p14:creationId xmlns:p14="http://schemas.microsoft.com/office/powerpoint/2010/main" val="40314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SSGSEA – </a:t>
            </a:r>
            <a:r>
              <a:rPr lang="en-GB" dirty="0" smtClean="0"/>
              <a:t>Th17 Standard &amp; Enhanced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4874"/>
            <a:ext cx="4025081" cy="40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64" y="1493146"/>
            <a:ext cx="3816424" cy="378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5517232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 smtClean="0"/>
              <a:t>0.3140125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5517232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0.3168245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6121" y="5517232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/>
              <a:t>0.2024287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2345" y="5517232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0.2112822</a:t>
            </a:r>
          </a:p>
        </p:txBody>
      </p:sp>
    </p:spTree>
    <p:extLst>
      <p:ext uri="{BB962C8B-B14F-4D97-AF65-F5344CB8AC3E}">
        <p14:creationId xmlns:p14="http://schemas.microsoft.com/office/powerpoint/2010/main" val="19491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SSGSEA– </a:t>
            </a:r>
            <a:r>
              <a:rPr lang="en-GB" dirty="0" smtClean="0"/>
              <a:t>Th17 </a:t>
            </a:r>
            <a:r>
              <a:rPr lang="en-GB" dirty="0" err="1" smtClean="0"/>
              <a:t>CodeSet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96" y="1196752"/>
            <a:ext cx="4752528" cy="471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602128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WT Median:</a:t>
            </a:r>
          </a:p>
          <a:p>
            <a:r>
              <a:rPr lang="en-GB" dirty="0"/>
              <a:t>0.6053438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6021288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dirty="0" smtClean="0"/>
              <a:t>T Median:</a:t>
            </a:r>
          </a:p>
          <a:p>
            <a:r>
              <a:rPr lang="en-GB" dirty="0"/>
              <a:t>0.591842</a:t>
            </a:r>
          </a:p>
        </p:txBody>
      </p:sp>
    </p:spTree>
    <p:extLst>
      <p:ext uri="{BB962C8B-B14F-4D97-AF65-F5344CB8AC3E}">
        <p14:creationId xmlns:p14="http://schemas.microsoft.com/office/powerpoint/2010/main" val="2813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Pre-GSEA sorting yields significant results with SSGSEA</a:t>
            </a:r>
          </a:p>
          <a:p>
            <a:pPr lvl="1"/>
            <a:r>
              <a:rPr lang="en-GB" sz="1400" dirty="0" smtClean="0"/>
              <a:t>Makes sense with the method vs PLAGE and GSVA methods.</a:t>
            </a:r>
          </a:p>
          <a:p>
            <a:r>
              <a:rPr lang="en-GB" sz="1800" dirty="0" smtClean="0"/>
              <a:t>Pos</a:t>
            </a:r>
            <a:r>
              <a:rPr lang="en-GB" sz="1800" dirty="0" smtClean="0"/>
              <a:t>t-GSEA sorting yields sig results with SSGSEA and PLAGE</a:t>
            </a:r>
          </a:p>
          <a:p>
            <a:pPr lvl="1"/>
            <a:r>
              <a:rPr lang="en-GB" sz="1400" dirty="0" smtClean="0"/>
              <a:t>Doesn’t fit a Th17 story</a:t>
            </a:r>
          </a:p>
          <a:p>
            <a:pPr lvl="1"/>
            <a:r>
              <a:rPr lang="en-GB" sz="1400" dirty="0" smtClean="0"/>
              <a:t> Am more inclined to believe these</a:t>
            </a:r>
          </a:p>
          <a:p>
            <a:r>
              <a:rPr lang="en-GB" sz="1800" dirty="0" err="1" smtClean="0"/>
              <a:t>CodeSet</a:t>
            </a:r>
            <a:r>
              <a:rPr lang="en-GB" sz="1800" dirty="0" smtClean="0"/>
              <a:t> signature may not be as Th17-specific with 418 genes?</a:t>
            </a:r>
          </a:p>
          <a:p>
            <a:endParaRPr lang="en-GB" sz="1800" dirty="0" smtClean="0"/>
          </a:p>
          <a:p>
            <a:r>
              <a:rPr lang="en-GB" sz="1800" dirty="0" smtClean="0"/>
              <a:t>SSGSEA results from pre-GSEA fit the Th17 story, less strongly fit it in </a:t>
            </a:r>
            <a:r>
              <a:rPr lang="en-GB" sz="1800" dirty="0" err="1" smtClean="0"/>
              <a:t>pos</a:t>
            </a:r>
            <a:r>
              <a:rPr lang="en-GB" sz="1800" dirty="0" smtClean="0"/>
              <a:t>-GSEA</a:t>
            </a:r>
          </a:p>
          <a:p>
            <a:r>
              <a:rPr lang="en-GB" sz="1800" dirty="0" smtClean="0"/>
              <a:t>The PLAGE post-GSEA results go against the Th17 story with the </a:t>
            </a:r>
            <a:r>
              <a:rPr lang="en-GB" sz="1800" dirty="0" err="1" smtClean="0"/>
              <a:t>CodeSet</a:t>
            </a:r>
            <a:r>
              <a:rPr lang="en-GB" sz="1800" dirty="0" smtClean="0"/>
              <a:t> genes</a:t>
            </a:r>
          </a:p>
          <a:p>
            <a:endParaRPr lang="en-GB" sz="1800" dirty="0"/>
          </a:p>
          <a:p>
            <a:endParaRPr lang="en-GB" sz="1800" dirty="0" smtClean="0"/>
          </a:p>
          <a:p>
            <a:r>
              <a:rPr lang="en-GB" sz="1800" dirty="0" smtClean="0"/>
              <a:t>Not entirely sure what to think, </a:t>
            </a:r>
            <a:r>
              <a:rPr lang="en-GB" sz="1800" b="1" dirty="0" smtClean="0"/>
              <a:t>not a </a:t>
            </a:r>
            <a:r>
              <a:rPr lang="en-GB" sz="1800" b="1" dirty="0" err="1" smtClean="0"/>
              <a:t>stinkingly</a:t>
            </a:r>
            <a:r>
              <a:rPr lang="en-GB" sz="1800" b="1" dirty="0" smtClean="0"/>
              <a:t> obvious Th17 bias.</a:t>
            </a:r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9518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Th17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Th17 Standard:</a:t>
            </a:r>
          </a:p>
          <a:p>
            <a:pPr lvl="1"/>
            <a:r>
              <a:rPr lang="en-GB" sz="2000" dirty="0" smtClean="0"/>
              <a:t>From Jack’s work.</a:t>
            </a:r>
          </a:p>
          <a:p>
            <a:pPr lvl="1"/>
            <a:r>
              <a:rPr lang="en-GB" sz="2000" dirty="0" smtClean="0"/>
              <a:t>Signature of 30 genes.</a:t>
            </a:r>
          </a:p>
          <a:p>
            <a:pPr lvl="1"/>
            <a:r>
              <a:rPr lang="en-GB" sz="2000" dirty="0" smtClean="0"/>
              <a:t>Published by Castro et al 2017 (</a:t>
            </a:r>
            <a:r>
              <a:rPr lang="en-GB" sz="2000" dirty="0" err="1" smtClean="0"/>
              <a:t>PLoS</a:t>
            </a:r>
            <a:r>
              <a:rPr lang="en-GB" sz="2000" dirty="0" smtClean="0"/>
              <a:t> One).</a:t>
            </a:r>
          </a:p>
          <a:p>
            <a:r>
              <a:rPr lang="en-GB" sz="2400" dirty="0" smtClean="0"/>
              <a:t>Th17 Enhanced:</a:t>
            </a:r>
          </a:p>
          <a:p>
            <a:pPr lvl="1"/>
            <a:r>
              <a:rPr lang="en-GB" sz="2000" dirty="0" smtClean="0"/>
              <a:t>Additional genes from the above signature, 43 total.</a:t>
            </a:r>
          </a:p>
          <a:p>
            <a:pPr lvl="1"/>
            <a:r>
              <a:rPr lang="en-GB" sz="2000" dirty="0" smtClean="0"/>
              <a:t>Predominantly additional IL-17 related genes.</a:t>
            </a:r>
          </a:p>
          <a:p>
            <a:r>
              <a:rPr lang="en-GB" sz="2400" dirty="0" smtClean="0"/>
              <a:t>Th17 </a:t>
            </a:r>
            <a:r>
              <a:rPr lang="en-GB" sz="2400" dirty="0" err="1" smtClean="0"/>
              <a:t>CodeSet</a:t>
            </a:r>
            <a:r>
              <a:rPr lang="en-GB" sz="2400" dirty="0" smtClean="0"/>
              <a:t>:</a:t>
            </a:r>
          </a:p>
          <a:p>
            <a:pPr lvl="1"/>
            <a:r>
              <a:rPr lang="en-GB" sz="2000" dirty="0" smtClean="0"/>
              <a:t>Large published gene set covering Th17 differentiation and activation.</a:t>
            </a:r>
          </a:p>
          <a:p>
            <a:pPr lvl="1"/>
            <a:r>
              <a:rPr lang="en-GB" sz="2000" dirty="0" smtClean="0"/>
              <a:t>418 genes published by Hu et al 2017 (Nature </a:t>
            </a:r>
            <a:r>
              <a:rPr lang="en-GB" sz="2000" dirty="0" err="1" smtClean="0"/>
              <a:t>Comms</a:t>
            </a:r>
            <a:r>
              <a:rPr lang="en-GB" sz="2000" dirty="0" smtClean="0"/>
              <a:t>).</a:t>
            </a:r>
          </a:p>
          <a:p>
            <a:pPr lvl="1"/>
            <a:endParaRPr lang="en-GB" sz="2000" dirty="0"/>
          </a:p>
          <a:p>
            <a:r>
              <a:rPr lang="en-GB" sz="2400" b="1" dirty="0" smtClean="0"/>
              <a:t>Comparing patients from TCGA </a:t>
            </a:r>
            <a:r>
              <a:rPr lang="en-GB" sz="2400" b="1" dirty="0" err="1" smtClean="0"/>
              <a:t>Pancancer</a:t>
            </a:r>
            <a:r>
              <a:rPr lang="en-GB" sz="2400" b="1" dirty="0" smtClean="0"/>
              <a:t> atlas with KRAS, STK11 and double MTs in one group vs patients without MTs in these genes in the second group.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75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Standard and Enhanced Th17 Signatures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07944"/>
              </p:ext>
            </p:extLst>
          </p:nvPr>
        </p:nvGraphicFramePr>
        <p:xfrm>
          <a:off x="1619672" y="1556792"/>
          <a:ext cx="6096000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ABCA1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ADAM12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NLF1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NLF2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CCL20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CCR6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COL5A1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COL5A3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CTSH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GNLY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IL17A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IL17F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IL22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IL26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IQCG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MATN2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NOL3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PKHD1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PPARG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C6ORF145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RAPGEF3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RORC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C1ORF113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TIMP1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RORA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IL23R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IL23A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APH1A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ZBTB16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IL17B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IL17C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IL17D</a:t>
                      </a:r>
                      <a:endParaRPr lang="en-GB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IL17F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IL17RA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IL17RB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IL17RC</a:t>
                      </a:r>
                      <a:endParaRPr lang="en-GB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IL17RD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IL17RE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IL17REL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IL12B</a:t>
                      </a:r>
                      <a:endParaRPr lang="en-GB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IL6R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IL6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i="1" dirty="0" smtClean="0"/>
                        <a:t>STAT3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2120" y="5918973"/>
            <a:ext cx="258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 smtClean="0"/>
              <a:t>Enhanced Signature Only</a:t>
            </a:r>
            <a:endParaRPr lang="en-GB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920778"/>
            <a:ext cx="32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Standard + Enhanced Signatures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65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GSEA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Default GSVA method.</a:t>
            </a:r>
          </a:p>
          <a:p>
            <a:r>
              <a:rPr lang="en-GB" dirty="0" smtClean="0"/>
              <a:t>PLAGE method.</a:t>
            </a:r>
          </a:p>
          <a:p>
            <a:r>
              <a:rPr lang="en-GB" dirty="0" smtClean="0"/>
              <a:t>SSGSEA method.</a:t>
            </a:r>
          </a:p>
          <a:p>
            <a:endParaRPr lang="en-GB" dirty="0"/>
          </a:p>
          <a:p>
            <a:r>
              <a:rPr lang="en-GB" dirty="0" smtClean="0"/>
              <a:t>PLAGE and SSGSEA reported as good GSEA methods.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Tarca</a:t>
            </a:r>
            <a:r>
              <a:rPr lang="en-GB" dirty="0" smtClean="0"/>
              <a:t> et al 2013</a:t>
            </a:r>
            <a:r>
              <a:rPr lang="en-GB" dirty="0"/>
              <a:t> </a:t>
            </a:r>
            <a:r>
              <a:rPr lang="en-GB" dirty="0" err="1" smtClean="0"/>
              <a:t>PLoS</a:t>
            </a:r>
            <a:r>
              <a:rPr lang="en-GB" dirty="0" smtClean="0"/>
              <a:t> One paper for methods comparison, based on sensitivity, prioritisation and specificity.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Ways of Running GSEA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Prep data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39752" y="2202483"/>
            <a:ext cx="2801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Split data </a:t>
            </a:r>
            <a:r>
              <a:rPr lang="en-GB" dirty="0" smtClean="0"/>
              <a:t>into</a:t>
            </a:r>
          </a:p>
          <a:p>
            <a:pPr algn="ctr"/>
            <a:r>
              <a:rPr lang="en-GB" dirty="0" smtClean="0"/>
              <a:t>comparisons e.g. WT vs MT 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822840" y="2376464"/>
            <a:ext cx="67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GSEA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87812" y="2340983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2555924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41673" y="2555924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0232" y="2567036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758" y="4941168"/>
            <a:ext cx="108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Prep data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41194" y="5157192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1760" y="4941168"/>
            <a:ext cx="679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GSEA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2154" y="5125833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41365" y="4802668"/>
            <a:ext cx="28019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Split data </a:t>
            </a:r>
            <a:r>
              <a:rPr lang="en-GB" dirty="0" smtClean="0"/>
              <a:t>into</a:t>
            </a:r>
          </a:p>
          <a:p>
            <a:pPr algn="ctr"/>
            <a:r>
              <a:rPr lang="en-GB" dirty="0" smtClean="0"/>
              <a:t>comparisons e.g. WT vs MT 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8954" y="5119161"/>
            <a:ext cx="49855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80312" y="4934495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995936" y="335699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OR</a:t>
            </a:r>
            <a:endParaRPr lang="en-GB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9198" y="1628800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 1 Pre-GSEA Sorting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9198" y="4433336"/>
            <a:ext cx="28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Method 2 Post-GSEA Sorting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677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Method 1 Pre-GSEA Sorting</a:t>
            </a:r>
            <a:endParaRPr lang="en-GB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PLAGE – Th17 Standard &amp; Enhanced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7634"/>
            <a:ext cx="3926293" cy="390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56" y="1628800"/>
            <a:ext cx="3912177" cy="390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PLAGE – Th17 </a:t>
            </a:r>
            <a:r>
              <a:rPr lang="en-GB" dirty="0" err="1" smtClean="0"/>
              <a:t>CodeSet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/>
          <a:stretch/>
        </p:blipFill>
        <p:spPr bwMode="auto">
          <a:xfrm>
            <a:off x="1968842" y="1412776"/>
            <a:ext cx="4907413" cy="495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SSGSEA – </a:t>
            </a:r>
            <a:r>
              <a:rPr lang="en-GB" dirty="0" smtClean="0"/>
              <a:t>Th17 Standard &amp; Enhanced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61382"/>
            <a:ext cx="354331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81362"/>
            <a:ext cx="390069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434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Th17 GSEA</vt:lpstr>
      <vt:lpstr>Three Th17 Signatures</vt:lpstr>
      <vt:lpstr>Standard and Enhanced Th17 Signatures</vt:lpstr>
      <vt:lpstr>Three GSEA Methods</vt:lpstr>
      <vt:lpstr>Two Ways of Running GSEA</vt:lpstr>
      <vt:lpstr>Method 1 Pre-GSEA Sorting</vt:lpstr>
      <vt:lpstr>PLAGE – Th17 Standard &amp; Enhanced</vt:lpstr>
      <vt:lpstr>PLAGE – Th17 CodeSet</vt:lpstr>
      <vt:lpstr>SSGSEA – Th17 Standard &amp; Enhanced</vt:lpstr>
      <vt:lpstr>SSGSEA– Th17 CodeSet</vt:lpstr>
      <vt:lpstr>Method 2 Post-GSEA Sorting</vt:lpstr>
      <vt:lpstr>PLAGE – Th17 Standard &amp; Enhanced</vt:lpstr>
      <vt:lpstr>PLAGE – Th17 CodeSet</vt:lpstr>
      <vt:lpstr>SSGSEA – Th17 Standard &amp; Enhanced</vt:lpstr>
      <vt:lpstr>SSGSEA– Th17 CodeSet</vt:lpstr>
      <vt:lpstr>Analysis Thoughts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Th17 GSEA</dc:title>
  <dc:creator>Richard Buchanan</dc:creator>
  <cp:lastModifiedBy>Richard Buchanan</cp:lastModifiedBy>
  <cp:revision>65</cp:revision>
  <dcterms:created xsi:type="dcterms:W3CDTF">2019-05-16T10:03:03Z</dcterms:created>
  <dcterms:modified xsi:type="dcterms:W3CDTF">2019-05-17T12:56:18Z</dcterms:modified>
</cp:coreProperties>
</file>