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36577" y="6693693"/>
            <a:ext cx="451421" cy="289060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89252" y="9159973"/>
            <a:ext cx="2198746" cy="112702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"/>
            <a:ext cx="1153635" cy="176373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1"/>
            <a:ext cx="2790825" cy="3823970"/>
          </a:xfrm>
          <a:custGeom>
            <a:avLst/>
            <a:gdLst/>
            <a:ahLst/>
            <a:cxnLst/>
            <a:rect l="l" t="t" r="r" b="b"/>
            <a:pathLst>
              <a:path w="2790825" h="3823970">
                <a:moveTo>
                  <a:pt x="1064647" y="1077728"/>
                </a:moveTo>
                <a:lnTo>
                  <a:pt x="1064647" y="0"/>
                </a:lnTo>
                <a:lnTo>
                  <a:pt x="2790208" y="0"/>
                </a:lnTo>
                <a:lnTo>
                  <a:pt x="2790208" y="209890"/>
                </a:lnTo>
                <a:lnTo>
                  <a:pt x="1064647" y="1077728"/>
                </a:lnTo>
                <a:close/>
              </a:path>
              <a:path w="2790825" h="3823970">
                <a:moveTo>
                  <a:pt x="0" y="3823700"/>
                </a:moveTo>
                <a:lnTo>
                  <a:pt x="0" y="1613171"/>
                </a:lnTo>
                <a:lnTo>
                  <a:pt x="1064647" y="1077728"/>
                </a:lnTo>
                <a:lnTo>
                  <a:pt x="1064647" y="3288257"/>
                </a:lnTo>
                <a:lnTo>
                  <a:pt x="0" y="3823700"/>
                </a:lnTo>
                <a:close/>
              </a:path>
            </a:pathLst>
          </a:custGeom>
          <a:solidFill>
            <a:srgbClr val="0494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88450" y="3119294"/>
            <a:ext cx="15859124" cy="580072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00174" y="1456796"/>
            <a:ext cx="161925" cy="16192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00174" y="2075921"/>
            <a:ext cx="161925" cy="1619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02821" y="-25366"/>
            <a:ext cx="8282357" cy="95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1" i="0">
                <a:solidFill>
                  <a:srgbClr val="151F2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51F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7065" y="2534941"/>
            <a:ext cx="7429500" cy="3233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7065" y="2534941"/>
            <a:ext cx="7429500" cy="3233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png"/><Relationship Id="rId3" Type="http://schemas.openxmlformats.org/officeDocument/2006/relationships/image" Target="../media/image41.png"/><Relationship Id="rId4" Type="http://schemas.openxmlformats.org/officeDocument/2006/relationships/image" Target="../media/image44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png"/><Relationship Id="rId3" Type="http://schemas.openxmlformats.org/officeDocument/2006/relationships/image" Target="../media/image41.png"/><Relationship Id="rId4" Type="http://schemas.openxmlformats.org/officeDocument/2006/relationships/image" Target="../media/image46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7.jpg"/><Relationship Id="rId6" Type="http://schemas.openxmlformats.org/officeDocument/2006/relationships/image" Target="../media/image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9.jpg"/><Relationship Id="rId7" Type="http://schemas.openxmlformats.org/officeDocument/2006/relationships/image" Target="../media/image5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Relationship Id="rId15" Type="http://schemas.openxmlformats.org/officeDocument/2006/relationships/image" Target="../media/image64.png"/><Relationship Id="rId16" Type="http://schemas.openxmlformats.org/officeDocument/2006/relationships/image" Target="../media/image65.png"/><Relationship Id="rId17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12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1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3.png"/><Relationship Id="rId5" Type="http://schemas.openxmlformats.org/officeDocument/2006/relationships/hyperlink" Target="https://glints.com/id/lowongan/kecerdasan-buatan/" TargetMode="External"/><Relationship Id="rId6" Type="http://schemas.openxmlformats.org/officeDocument/2006/relationships/hyperlink" Target="https://www.textmetrics.com/what-is-natural-language-processing-nlp/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hyperlink" Target="https://glints.com/id/lowongan/chatbot-adalah/" TargetMode="Externa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Relationship Id="rId3" Type="http://schemas.openxmlformats.org/officeDocument/2006/relationships/image" Target="../media/image3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51F2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143" y="338496"/>
            <a:ext cx="1146314" cy="116423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67928" y="563198"/>
            <a:ext cx="1775460" cy="82740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750" spc="-13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750" spc="4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750" spc="-12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750" spc="4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75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-6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750" spc="4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750" spc="-13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750" spc="35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2750" spc="-6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1500" spc="-15">
                <a:solidFill>
                  <a:srgbClr val="81CCFA"/>
                </a:solidFill>
                <a:latin typeface="Microsoft Sans Serif"/>
                <a:cs typeface="Microsoft Sans Serif"/>
              </a:rPr>
              <a:t>09011182025001</a:t>
            </a:r>
            <a:endParaRPr sz="15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556623" y="0"/>
            <a:ext cx="7731759" cy="10287000"/>
            <a:chOff x="10556623" y="0"/>
            <a:chExt cx="7731759" cy="102870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56623" y="0"/>
              <a:ext cx="7731376" cy="65627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0807" y="6562928"/>
              <a:ext cx="7727192" cy="372407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0170" rIns="0" bIns="0" rtlCol="0" vert="horz">
            <a:spAutoFit/>
          </a:bodyPr>
          <a:lstStyle/>
          <a:p>
            <a:pPr marL="12700" marR="5080">
              <a:lnSpc>
                <a:spcPts val="8250"/>
              </a:lnSpc>
              <a:spcBef>
                <a:spcPts val="710"/>
              </a:spcBef>
            </a:pPr>
            <a:r>
              <a:rPr dirty="0" spc="85"/>
              <a:t>AN</a:t>
            </a:r>
            <a:r>
              <a:rPr dirty="0" spc="110"/>
              <a:t> </a:t>
            </a:r>
            <a:r>
              <a:rPr dirty="0" spc="65"/>
              <a:t>AUTOMATIC </a:t>
            </a:r>
            <a:r>
              <a:rPr dirty="0" spc="-2014"/>
              <a:t> </a:t>
            </a:r>
            <a:r>
              <a:rPr dirty="0" spc="-65"/>
              <a:t>LYRICS</a:t>
            </a:r>
            <a:r>
              <a:rPr dirty="0" spc="150"/>
              <a:t> </a:t>
            </a:r>
            <a:r>
              <a:rPr dirty="0" spc="-229"/>
              <a:t>MAKER </a:t>
            </a:r>
            <a:r>
              <a:rPr dirty="0" spc="-225"/>
              <a:t> </a:t>
            </a:r>
            <a:r>
              <a:rPr dirty="0" spc="-210"/>
              <a:t>BASED</a:t>
            </a:r>
            <a:r>
              <a:rPr dirty="0" spc="140"/>
              <a:t> </a:t>
            </a:r>
            <a:r>
              <a:rPr dirty="0" spc="165"/>
              <a:t>ON</a:t>
            </a:r>
            <a:r>
              <a:rPr dirty="0" spc="145"/>
              <a:t> </a:t>
            </a:r>
            <a:r>
              <a:rPr dirty="0" spc="-150"/>
              <a:t>TEXT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77065" y="5678191"/>
            <a:ext cx="8325484" cy="218567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 marR="5080">
              <a:lnSpc>
                <a:spcPts val="8250"/>
              </a:lnSpc>
              <a:spcBef>
                <a:spcPts val="710"/>
              </a:spcBef>
            </a:pPr>
            <a:r>
              <a:rPr dirty="0" sz="7300" spc="70" b="1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dirty="0" sz="730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300" spc="40" b="1">
                <a:solidFill>
                  <a:srgbClr val="FFFFFF"/>
                </a:solidFill>
                <a:latin typeface="Arial"/>
                <a:cs typeface="Arial"/>
              </a:rPr>
              <a:t>MARCHINE </a:t>
            </a:r>
            <a:r>
              <a:rPr dirty="0" sz="7300" spc="-20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300" spc="-70" b="1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7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7698" y="9409669"/>
            <a:ext cx="6776720" cy="45465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800" spc="20">
                <a:solidFill>
                  <a:srgbClr val="81CCFA"/>
                </a:solidFill>
                <a:latin typeface="Microsoft Sans Serif"/>
                <a:cs typeface="Microsoft Sans Serif"/>
              </a:rPr>
              <a:t>MATA</a:t>
            </a:r>
            <a:r>
              <a:rPr dirty="0" sz="2800" spc="10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5">
                <a:solidFill>
                  <a:srgbClr val="81CCFA"/>
                </a:solidFill>
                <a:latin typeface="Microsoft Sans Serif"/>
                <a:cs typeface="Microsoft Sans Serif"/>
              </a:rPr>
              <a:t>KULIAH</a:t>
            </a:r>
            <a:r>
              <a:rPr dirty="0" sz="2800" spc="10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81CCFA"/>
                </a:solidFill>
                <a:latin typeface="Microsoft Sans Serif"/>
                <a:cs typeface="Microsoft Sans Serif"/>
              </a:rPr>
              <a:t>:</a:t>
            </a:r>
            <a:r>
              <a:rPr dirty="0" sz="2800" spc="10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81CCFA"/>
                </a:solidFill>
                <a:latin typeface="Microsoft Sans Serif"/>
                <a:cs typeface="Microsoft Sans Serif"/>
              </a:rPr>
              <a:t>KECERDASAN</a:t>
            </a:r>
            <a:r>
              <a:rPr dirty="0" sz="2800" spc="10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0">
                <a:solidFill>
                  <a:srgbClr val="81CCFA"/>
                </a:solidFill>
                <a:latin typeface="Microsoft Sans Serif"/>
                <a:cs typeface="Microsoft Sans Serif"/>
              </a:rPr>
              <a:t>BUATAN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51F2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6298" y="2"/>
            <a:ext cx="7401700" cy="25616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075857"/>
            <a:ext cx="17442815" cy="9211310"/>
            <a:chOff x="0" y="1075857"/>
            <a:chExt cx="17442815" cy="92113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602274"/>
              <a:ext cx="4344874" cy="16847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0047" y="1075857"/>
              <a:ext cx="16592549" cy="81343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6298" y="0"/>
            <a:ext cx="7401700" cy="256166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746455"/>
            <a:ext cx="16569055" cy="8540750"/>
            <a:chOff x="0" y="1746455"/>
            <a:chExt cx="16569055" cy="85407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602268"/>
              <a:ext cx="4344874" cy="16847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9408" y="1746455"/>
              <a:ext cx="14849474" cy="75152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7088" y="488981"/>
            <a:ext cx="9916795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280"/>
              <a:t>T</a:t>
            </a:r>
            <a:r>
              <a:rPr dirty="0" sz="5500" spc="-135"/>
              <a:t>U</a:t>
            </a:r>
            <a:r>
              <a:rPr dirty="0" sz="5500" spc="-530"/>
              <a:t>R</a:t>
            </a:r>
            <a:r>
              <a:rPr dirty="0" sz="5500" spc="110"/>
              <a:t>N</a:t>
            </a:r>
            <a:r>
              <a:rPr dirty="0" sz="5500" spc="-210"/>
              <a:t> </a:t>
            </a:r>
            <a:r>
              <a:rPr dirty="0" sz="5500" spc="295"/>
              <a:t>W</a:t>
            </a:r>
            <a:r>
              <a:rPr dirty="0" sz="5500" spc="-30"/>
              <a:t>O</a:t>
            </a:r>
            <a:r>
              <a:rPr dirty="0" sz="5500" spc="-530"/>
              <a:t>R</a:t>
            </a:r>
            <a:r>
              <a:rPr dirty="0" sz="5500" spc="-30"/>
              <a:t>D</a:t>
            </a:r>
            <a:r>
              <a:rPr dirty="0" sz="5500" spc="-295"/>
              <a:t>S</a:t>
            </a:r>
            <a:r>
              <a:rPr dirty="0" sz="5500" spc="-210"/>
              <a:t> </a:t>
            </a:r>
            <a:r>
              <a:rPr dirty="0" sz="5500" spc="70"/>
              <a:t>I</a:t>
            </a:r>
            <a:r>
              <a:rPr dirty="0" sz="5500" spc="105"/>
              <a:t>N</a:t>
            </a:r>
            <a:r>
              <a:rPr dirty="0" sz="5500" spc="-280"/>
              <a:t>T</a:t>
            </a:r>
            <a:r>
              <a:rPr dirty="0" sz="5500" spc="-25"/>
              <a:t>O</a:t>
            </a:r>
            <a:r>
              <a:rPr dirty="0" sz="5500" spc="-210"/>
              <a:t> </a:t>
            </a:r>
            <a:r>
              <a:rPr dirty="0" sz="5500" spc="105"/>
              <a:t>N</a:t>
            </a:r>
            <a:r>
              <a:rPr dirty="0" sz="5500" spc="-135"/>
              <a:t>U</a:t>
            </a:r>
            <a:r>
              <a:rPr dirty="0" sz="5500" spc="-65"/>
              <a:t>M</a:t>
            </a:r>
            <a:r>
              <a:rPr dirty="0" sz="5500" spc="-465"/>
              <a:t>B</a:t>
            </a:r>
            <a:r>
              <a:rPr dirty="0" sz="5500" spc="-545"/>
              <a:t>E</a:t>
            </a:r>
            <a:r>
              <a:rPr dirty="0" sz="5500" spc="-530"/>
              <a:t>R</a:t>
            </a:r>
            <a:r>
              <a:rPr dirty="0" sz="5500" spc="-295"/>
              <a:t>S</a:t>
            </a:r>
            <a:endParaRPr sz="5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6298" y="0"/>
            <a:ext cx="7401700" cy="256166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585923"/>
            <a:ext cx="16998950" cy="7701280"/>
            <a:chOff x="0" y="2585923"/>
            <a:chExt cx="16998950" cy="77012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602268"/>
              <a:ext cx="4344874" cy="16847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324" y="2585923"/>
              <a:ext cx="16297274" cy="66770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7088" y="0"/>
            <a:ext cx="17064990" cy="2008505"/>
          </a:xfrm>
          <a:prstGeom prst="rect"/>
        </p:spPr>
        <p:txBody>
          <a:bodyPr wrap="square" lIns="0" tIns="236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dirty="0" sz="5500" spc="-280"/>
              <a:t>T</a:t>
            </a:r>
            <a:r>
              <a:rPr dirty="0" sz="5500" spc="-30"/>
              <a:t>O</a:t>
            </a:r>
            <a:r>
              <a:rPr dirty="0" sz="5500" spc="-275"/>
              <a:t>K</a:t>
            </a:r>
            <a:r>
              <a:rPr dirty="0" sz="5500" spc="-545"/>
              <a:t>E</a:t>
            </a:r>
            <a:r>
              <a:rPr dirty="0" sz="5500" spc="105"/>
              <a:t>N</a:t>
            </a:r>
            <a:r>
              <a:rPr dirty="0" sz="5500" spc="70"/>
              <a:t>I</a:t>
            </a:r>
            <a:r>
              <a:rPr dirty="0" sz="5500" spc="30"/>
              <a:t>Z</a:t>
            </a:r>
            <a:r>
              <a:rPr dirty="0" sz="5500" spc="-540"/>
              <a:t>E</a:t>
            </a:r>
            <a:r>
              <a:rPr dirty="0" sz="5500" spc="-210"/>
              <a:t> </a:t>
            </a:r>
            <a:r>
              <a:rPr dirty="0" sz="5500" spc="-280"/>
              <a:t>T</a:t>
            </a:r>
            <a:r>
              <a:rPr dirty="0" sz="5500" spc="70"/>
              <a:t>H</a:t>
            </a:r>
            <a:r>
              <a:rPr dirty="0" sz="5500" spc="-540"/>
              <a:t>E</a:t>
            </a:r>
            <a:r>
              <a:rPr dirty="0" sz="5500" spc="-210"/>
              <a:t> </a:t>
            </a:r>
            <a:r>
              <a:rPr dirty="0" sz="5500" spc="295"/>
              <a:t>W</a:t>
            </a:r>
            <a:r>
              <a:rPr dirty="0" sz="5500" spc="-30"/>
              <a:t>O</a:t>
            </a:r>
            <a:r>
              <a:rPr dirty="0" sz="5500" spc="-530"/>
              <a:t>R</a:t>
            </a:r>
            <a:r>
              <a:rPr dirty="0" sz="5500" spc="-30"/>
              <a:t>D</a:t>
            </a:r>
            <a:r>
              <a:rPr dirty="0" sz="5500" spc="-295"/>
              <a:t>S</a:t>
            </a:r>
            <a:endParaRPr sz="5500"/>
          </a:p>
          <a:p>
            <a:pPr marL="104139" marR="5080">
              <a:lnSpc>
                <a:spcPct val="114999"/>
              </a:lnSpc>
              <a:spcBef>
                <a:spcPts val="350"/>
              </a:spcBef>
            </a:pPr>
            <a:r>
              <a:rPr dirty="0" sz="2500" spc="-45" b="0">
                <a:latin typeface="Lucida Sans Unicode"/>
                <a:cs typeface="Lucida Sans Unicode"/>
              </a:rPr>
              <a:t>Langkah</a:t>
            </a:r>
            <a:r>
              <a:rPr dirty="0" sz="2500" spc="-175" b="0">
                <a:latin typeface="Lucida Sans Unicode"/>
                <a:cs typeface="Lucida Sans Unicode"/>
              </a:rPr>
              <a:t> </a:t>
            </a:r>
            <a:r>
              <a:rPr dirty="0" sz="2500" spc="15" b="0">
                <a:latin typeface="Lucida Sans Unicode"/>
                <a:cs typeface="Lucida Sans Unicode"/>
              </a:rPr>
              <a:t>pertama</a:t>
            </a:r>
            <a:r>
              <a:rPr dirty="0" sz="2500" spc="-170" b="0">
                <a:latin typeface="Lucida Sans Unicode"/>
                <a:cs typeface="Lucida Sans Unicode"/>
              </a:rPr>
              <a:t> </a:t>
            </a:r>
            <a:r>
              <a:rPr dirty="0" sz="2500" spc="-40" b="0">
                <a:latin typeface="Lucida Sans Unicode"/>
                <a:cs typeface="Lucida Sans Unicode"/>
              </a:rPr>
              <a:t>untuk</a:t>
            </a:r>
            <a:r>
              <a:rPr dirty="0" sz="2500" spc="-175" b="0">
                <a:latin typeface="Lucida Sans Unicode"/>
                <a:cs typeface="Lucida Sans Unicode"/>
              </a:rPr>
              <a:t> </a:t>
            </a:r>
            <a:r>
              <a:rPr dirty="0" sz="2500" spc="-20" b="0">
                <a:latin typeface="Lucida Sans Unicode"/>
                <a:cs typeface="Lucida Sans Unicode"/>
              </a:rPr>
              <a:t>mempersiapkan</a:t>
            </a:r>
            <a:r>
              <a:rPr dirty="0" sz="2500" spc="-170" b="0">
                <a:latin typeface="Lucida Sans Unicode"/>
                <a:cs typeface="Lucida Sans Unicode"/>
              </a:rPr>
              <a:t> </a:t>
            </a:r>
            <a:r>
              <a:rPr dirty="0" sz="2500" spc="-30" b="0">
                <a:latin typeface="Lucida Sans Unicode"/>
                <a:cs typeface="Lucida Sans Unicode"/>
              </a:rPr>
              <a:t>teks</a:t>
            </a:r>
            <a:r>
              <a:rPr dirty="0" sz="2500" spc="-175" b="0">
                <a:latin typeface="Lucida Sans Unicode"/>
                <a:cs typeface="Lucida Sans Unicode"/>
              </a:rPr>
              <a:t> </a:t>
            </a:r>
            <a:r>
              <a:rPr dirty="0" sz="2500" spc="-20" b="0">
                <a:latin typeface="Lucida Sans Unicode"/>
                <a:cs typeface="Lucida Sans Unicode"/>
              </a:rPr>
              <a:t>yang</a:t>
            </a:r>
            <a:r>
              <a:rPr dirty="0" sz="2500" spc="-170" b="0">
                <a:latin typeface="Lucida Sans Unicode"/>
                <a:cs typeface="Lucida Sans Unicode"/>
              </a:rPr>
              <a:t> </a:t>
            </a:r>
            <a:r>
              <a:rPr dirty="0" sz="2500" spc="-55" b="0">
                <a:latin typeface="Lucida Sans Unicode"/>
                <a:cs typeface="Lucida Sans Unicode"/>
              </a:rPr>
              <a:t>akan</a:t>
            </a:r>
            <a:r>
              <a:rPr dirty="0" sz="2500" spc="-175" b="0">
                <a:latin typeface="Lucida Sans Unicode"/>
                <a:cs typeface="Lucida Sans Unicode"/>
              </a:rPr>
              <a:t> </a:t>
            </a:r>
            <a:r>
              <a:rPr dirty="0" sz="2500" spc="-50" b="0">
                <a:latin typeface="Lucida Sans Unicode"/>
                <a:cs typeface="Lucida Sans Unicode"/>
              </a:rPr>
              <a:t>digunakan</a:t>
            </a:r>
            <a:r>
              <a:rPr dirty="0" sz="2500" spc="-170" b="0">
                <a:latin typeface="Lucida Sans Unicode"/>
                <a:cs typeface="Lucida Sans Unicode"/>
              </a:rPr>
              <a:t> </a:t>
            </a:r>
            <a:r>
              <a:rPr dirty="0" sz="2500" b="0">
                <a:latin typeface="Lucida Sans Unicode"/>
                <a:cs typeface="Lucida Sans Unicode"/>
              </a:rPr>
              <a:t>dalam</a:t>
            </a:r>
            <a:r>
              <a:rPr dirty="0" sz="2500" spc="-175" b="0">
                <a:latin typeface="Lucida Sans Unicode"/>
                <a:cs typeface="Lucida Sans Unicode"/>
              </a:rPr>
              <a:t> </a:t>
            </a:r>
            <a:r>
              <a:rPr dirty="0" sz="2500" spc="5" b="0">
                <a:latin typeface="Lucida Sans Unicode"/>
                <a:cs typeface="Lucida Sans Unicode"/>
              </a:rPr>
              <a:t>model</a:t>
            </a:r>
            <a:r>
              <a:rPr dirty="0" sz="2500" spc="-170" b="0">
                <a:latin typeface="Lucida Sans Unicode"/>
                <a:cs typeface="Lucida Sans Unicode"/>
              </a:rPr>
              <a:t> </a:t>
            </a:r>
            <a:r>
              <a:rPr dirty="0" sz="2500" spc="25" b="0">
                <a:latin typeface="Lucida Sans Unicode"/>
                <a:cs typeface="Lucida Sans Unicode"/>
              </a:rPr>
              <a:t>Machine</a:t>
            </a:r>
            <a:r>
              <a:rPr dirty="0" sz="2500" spc="-175" b="0">
                <a:latin typeface="Lucida Sans Unicode"/>
                <a:cs typeface="Lucida Sans Unicode"/>
              </a:rPr>
              <a:t> </a:t>
            </a:r>
            <a:r>
              <a:rPr dirty="0" sz="2500" spc="-15" b="0">
                <a:latin typeface="Lucida Sans Unicode"/>
                <a:cs typeface="Lucida Sans Unicode"/>
              </a:rPr>
              <a:t>Learning</a:t>
            </a:r>
            <a:r>
              <a:rPr dirty="0" sz="2500" spc="-170" b="0">
                <a:latin typeface="Lucida Sans Unicode"/>
                <a:cs typeface="Lucida Sans Unicode"/>
              </a:rPr>
              <a:t> </a:t>
            </a:r>
            <a:r>
              <a:rPr dirty="0" sz="2500" spc="5" b="0">
                <a:latin typeface="Lucida Sans Unicode"/>
                <a:cs typeface="Lucida Sans Unicode"/>
              </a:rPr>
              <a:t>adalah</a:t>
            </a:r>
            <a:r>
              <a:rPr dirty="0" sz="2500" spc="-175" b="0">
                <a:latin typeface="Lucida Sans Unicode"/>
                <a:cs typeface="Lucida Sans Unicode"/>
              </a:rPr>
              <a:t> </a:t>
            </a:r>
            <a:r>
              <a:rPr dirty="0" sz="2500" spc="-40" b="0">
                <a:latin typeface="Lucida Sans Unicode"/>
                <a:cs typeface="Lucida Sans Unicode"/>
              </a:rPr>
              <a:t>untuk </a:t>
            </a:r>
            <a:r>
              <a:rPr dirty="0" sz="2500" spc="-775" b="0">
                <a:latin typeface="Lucida Sans Unicode"/>
                <a:cs typeface="Lucida Sans Unicode"/>
              </a:rPr>
              <a:t> </a:t>
            </a:r>
            <a:r>
              <a:rPr dirty="0" sz="2500" spc="-5" b="0">
                <a:latin typeface="Lucida Sans Unicode"/>
                <a:cs typeface="Lucida Sans Unicode"/>
              </a:rPr>
              <a:t>menandai</a:t>
            </a:r>
            <a:r>
              <a:rPr dirty="0" sz="2500" spc="-180" b="0">
                <a:latin typeface="Lucida Sans Unicode"/>
                <a:cs typeface="Lucida Sans Unicode"/>
              </a:rPr>
              <a:t> </a:t>
            </a:r>
            <a:r>
              <a:rPr dirty="0" sz="2500" spc="-55" b="0">
                <a:latin typeface="Lucida Sans Unicode"/>
                <a:cs typeface="Lucida Sans Unicode"/>
              </a:rPr>
              <a:t>teks,</a:t>
            </a:r>
            <a:r>
              <a:rPr dirty="0" sz="2500" spc="-180" b="0">
                <a:latin typeface="Lucida Sans Unicode"/>
                <a:cs typeface="Lucida Sans Unicode"/>
              </a:rPr>
              <a:t> </a:t>
            </a:r>
            <a:r>
              <a:rPr dirty="0" sz="2500" spc="-20" b="0">
                <a:latin typeface="Lucida Sans Unicode"/>
                <a:cs typeface="Lucida Sans Unicode"/>
              </a:rPr>
              <a:t>dengan</a:t>
            </a:r>
            <a:r>
              <a:rPr dirty="0" sz="2500" spc="-180" b="0">
                <a:latin typeface="Lucida Sans Unicode"/>
                <a:cs typeface="Lucida Sans Unicode"/>
              </a:rPr>
              <a:t> </a:t>
            </a:r>
            <a:r>
              <a:rPr dirty="0" sz="2500" spc="-30" b="0">
                <a:latin typeface="Lucida Sans Unicode"/>
                <a:cs typeface="Lucida Sans Unicode"/>
              </a:rPr>
              <a:t>kata</a:t>
            </a:r>
            <a:r>
              <a:rPr dirty="0" sz="2500" spc="-180" b="0">
                <a:latin typeface="Lucida Sans Unicode"/>
                <a:cs typeface="Lucida Sans Unicode"/>
              </a:rPr>
              <a:t> </a:t>
            </a:r>
            <a:r>
              <a:rPr dirty="0" sz="2500" spc="-35" b="0">
                <a:latin typeface="Lucida Sans Unicode"/>
                <a:cs typeface="Lucida Sans Unicode"/>
              </a:rPr>
              <a:t>lain,</a:t>
            </a:r>
            <a:r>
              <a:rPr dirty="0" sz="2500" spc="-175" b="0">
                <a:latin typeface="Lucida Sans Unicode"/>
                <a:cs typeface="Lucida Sans Unicode"/>
              </a:rPr>
              <a:t> </a:t>
            </a:r>
            <a:r>
              <a:rPr dirty="0" sz="2500" spc="-40" b="0">
                <a:latin typeface="Lucida Sans Unicode"/>
                <a:cs typeface="Lucida Sans Unicode"/>
              </a:rPr>
              <a:t>untuk</a:t>
            </a:r>
            <a:r>
              <a:rPr dirty="0" sz="2500" spc="-180" b="0">
                <a:latin typeface="Lucida Sans Unicode"/>
                <a:cs typeface="Lucida Sans Unicode"/>
              </a:rPr>
              <a:t> </a:t>
            </a:r>
            <a:r>
              <a:rPr dirty="0" sz="2500" spc="-45" b="0">
                <a:latin typeface="Lucida Sans Unicode"/>
                <a:cs typeface="Lucida Sans Unicode"/>
              </a:rPr>
              <a:t>menghasilkan</a:t>
            </a:r>
            <a:r>
              <a:rPr dirty="0" sz="2500" spc="-180" b="0">
                <a:latin typeface="Lucida Sans Unicode"/>
                <a:cs typeface="Lucida Sans Unicode"/>
              </a:rPr>
              <a:t> </a:t>
            </a:r>
            <a:r>
              <a:rPr dirty="0" sz="2500" spc="-80" b="0">
                <a:latin typeface="Lucida Sans Unicode"/>
                <a:cs typeface="Lucida Sans Unicode"/>
              </a:rPr>
              <a:t>angka</a:t>
            </a:r>
            <a:r>
              <a:rPr dirty="0" sz="2500" spc="-180" b="0">
                <a:latin typeface="Lucida Sans Unicode"/>
                <a:cs typeface="Lucida Sans Unicode"/>
              </a:rPr>
              <a:t> </a:t>
            </a:r>
            <a:r>
              <a:rPr dirty="0" sz="2500" spc="-40" b="0">
                <a:latin typeface="Lucida Sans Unicode"/>
                <a:cs typeface="Lucida Sans Unicode"/>
              </a:rPr>
              <a:t>untuk</a:t>
            </a:r>
            <a:r>
              <a:rPr dirty="0" sz="2500" spc="-175" b="0">
                <a:latin typeface="Lucida Sans Unicode"/>
                <a:cs typeface="Lucida Sans Unicode"/>
              </a:rPr>
              <a:t> </a:t>
            </a:r>
            <a:r>
              <a:rPr dirty="0" sz="2500" spc="-85" b="0">
                <a:latin typeface="Lucida Sans Unicode"/>
                <a:cs typeface="Lucida Sans Unicode"/>
              </a:rPr>
              <a:t>kata-kata</a:t>
            </a:r>
            <a:endParaRPr sz="2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87705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WORD</a:t>
            </a:r>
            <a:r>
              <a:rPr dirty="0" spc="-285"/>
              <a:t> </a:t>
            </a:r>
            <a:r>
              <a:rPr dirty="0" spc="-220"/>
              <a:t>EMBEDDINGS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1600" y="1151983"/>
            <a:ext cx="13444219" cy="1263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dirty="0" sz="3500" spc="-10">
                <a:solidFill>
                  <a:srgbClr val="151F26"/>
                </a:solidFill>
                <a:latin typeface="Lucida Sans Unicode"/>
                <a:cs typeface="Lucida Sans Unicode"/>
              </a:rPr>
              <a:t>Embeddings</a:t>
            </a:r>
            <a:r>
              <a:rPr dirty="0" sz="3500" spc="-245">
                <a:solidFill>
                  <a:srgbClr val="151F26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30">
                <a:solidFill>
                  <a:srgbClr val="151F26"/>
                </a:solidFill>
                <a:latin typeface="Lucida Sans Unicode"/>
                <a:cs typeface="Lucida Sans Unicode"/>
              </a:rPr>
              <a:t>are</a:t>
            </a:r>
            <a:r>
              <a:rPr dirty="0" sz="3500" spc="-240">
                <a:solidFill>
                  <a:srgbClr val="151F26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25">
                <a:solidFill>
                  <a:srgbClr val="151F26"/>
                </a:solidFill>
                <a:latin typeface="Lucida Sans Unicode"/>
                <a:cs typeface="Lucida Sans Unicode"/>
              </a:rPr>
              <a:t>clusters</a:t>
            </a:r>
            <a:r>
              <a:rPr dirty="0" sz="3500" spc="-240">
                <a:solidFill>
                  <a:srgbClr val="151F26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30">
                <a:solidFill>
                  <a:srgbClr val="151F26"/>
                </a:solidFill>
                <a:latin typeface="Lucida Sans Unicode"/>
                <a:cs typeface="Lucida Sans Unicode"/>
              </a:rPr>
              <a:t>of</a:t>
            </a:r>
            <a:r>
              <a:rPr dirty="0" sz="3500" spc="-245">
                <a:solidFill>
                  <a:srgbClr val="151F26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65">
                <a:solidFill>
                  <a:srgbClr val="151F26"/>
                </a:solidFill>
                <a:latin typeface="Lucida Sans Unicode"/>
                <a:cs typeface="Lucida Sans Unicode"/>
              </a:rPr>
              <a:t>vectors</a:t>
            </a:r>
            <a:r>
              <a:rPr dirty="0" sz="3500" spc="-240">
                <a:solidFill>
                  <a:srgbClr val="151F26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-45">
                <a:solidFill>
                  <a:srgbClr val="151F26"/>
                </a:solidFill>
                <a:latin typeface="Lucida Sans Unicode"/>
                <a:cs typeface="Lucida Sans Unicode"/>
              </a:rPr>
              <a:t>in</a:t>
            </a:r>
            <a:r>
              <a:rPr dirty="0" sz="3500" spc="-240">
                <a:solidFill>
                  <a:srgbClr val="151F26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-55">
                <a:solidFill>
                  <a:srgbClr val="151F26"/>
                </a:solidFill>
                <a:latin typeface="Lucida Sans Unicode"/>
                <a:cs typeface="Lucida Sans Unicode"/>
              </a:rPr>
              <a:t>multi-dimensional</a:t>
            </a:r>
            <a:r>
              <a:rPr dirty="0" sz="3500" spc="-240">
                <a:solidFill>
                  <a:srgbClr val="151F26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40">
                <a:solidFill>
                  <a:srgbClr val="151F26"/>
                </a:solidFill>
                <a:latin typeface="Lucida Sans Unicode"/>
                <a:cs typeface="Lucida Sans Unicode"/>
              </a:rPr>
              <a:t>space </a:t>
            </a:r>
            <a:r>
              <a:rPr dirty="0" sz="3500" spc="-1095">
                <a:solidFill>
                  <a:srgbClr val="151F26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90">
                <a:solidFill>
                  <a:srgbClr val="151F26"/>
                </a:solidFill>
                <a:latin typeface="Lucida Sans Unicode"/>
                <a:cs typeface="Lucida Sans Unicode"/>
              </a:rPr>
              <a:t>Each</a:t>
            </a:r>
            <a:r>
              <a:rPr dirty="0" sz="3500" spc="-250">
                <a:solidFill>
                  <a:srgbClr val="151F26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85">
                <a:solidFill>
                  <a:srgbClr val="151F26"/>
                </a:solidFill>
                <a:latin typeface="Lucida Sans Unicode"/>
                <a:cs typeface="Lucida Sans Unicode"/>
              </a:rPr>
              <a:t>vector</a:t>
            </a:r>
            <a:r>
              <a:rPr dirty="0" sz="3500" spc="-250">
                <a:solidFill>
                  <a:srgbClr val="151F26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25">
                <a:solidFill>
                  <a:srgbClr val="151F26"/>
                </a:solidFill>
                <a:latin typeface="Lucida Sans Unicode"/>
                <a:cs typeface="Lucida Sans Unicode"/>
              </a:rPr>
              <a:t>represents</a:t>
            </a:r>
            <a:r>
              <a:rPr dirty="0" sz="3500" spc="-250">
                <a:solidFill>
                  <a:srgbClr val="151F26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5">
                <a:solidFill>
                  <a:srgbClr val="151F26"/>
                </a:solidFill>
                <a:latin typeface="Lucida Sans Unicode"/>
                <a:cs typeface="Lucida Sans Unicode"/>
              </a:rPr>
              <a:t>a</a:t>
            </a:r>
            <a:r>
              <a:rPr dirty="0" sz="3500" spc="-245">
                <a:solidFill>
                  <a:srgbClr val="151F26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-25">
                <a:solidFill>
                  <a:srgbClr val="151F26"/>
                </a:solidFill>
                <a:latin typeface="Lucida Sans Unicode"/>
                <a:cs typeface="Lucida Sans Unicode"/>
              </a:rPr>
              <a:t>given</a:t>
            </a:r>
            <a:r>
              <a:rPr dirty="0" sz="3500" spc="-250">
                <a:solidFill>
                  <a:srgbClr val="151F26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30">
                <a:solidFill>
                  <a:srgbClr val="151F26"/>
                </a:solidFill>
                <a:latin typeface="Lucida Sans Unicode"/>
                <a:cs typeface="Lucida Sans Unicode"/>
              </a:rPr>
              <a:t>word</a:t>
            </a:r>
            <a:r>
              <a:rPr dirty="0" sz="3500" spc="-250">
                <a:solidFill>
                  <a:srgbClr val="151F26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-45">
                <a:solidFill>
                  <a:srgbClr val="151F26"/>
                </a:solidFill>
                <a:latin typeface="Lucida Sans Unicode"/>
                <a:cs typeface="Lucida Sans Unicode"/>
              </a:rPr>
              <a:t>in</a:t>
            </a:r>
            <a:r>
              <a:rPr dirty="0" sz="3500" spc="-250">
                <a:solidFill>
                  <a:srgbClr val="151F26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25">
                <a:solidFill>
                  <a:srgbClr val="151F26"/>
                </a:solidFill>
                <a:latin typeface="Lucida Sans Unicode"/>
                <a:cs typeface="Lucida Sans Unicode"/>
              </a:rPr>
              <a:t>those</a:t>
            </a:r>
            <a:r>
              <a:rPr dirty="0" sz="3500" spc="-245">
                <a:solidFill>
                  <a:srgbClr val="151F26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-25">
                <a:solidFill>
                  <a:srgbClr val="151F26"/>
                </a:solidFill>
                <a:latin typeface="Lucida Sans Unicode"/>
                <a:cs typeface="Lucida Sans Unicode"/>
              </a:rPr>
              <a:t>dimensions</a:t>
            </a:r>
            <a:endParaRPr sz="3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89252" y="6693693"/>
            <a:ext cx="2199005" cy="3593465"/>
            <a:chOff x="16089252" y="6693693"/>
            <a:chExt cx="2199005" cy="35934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36577" y="6693693"/>
              <a:ext cx="451421" cy="28906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89252" y="9159973"/>
              <a:ext cx="2198746" cy="1127025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0" y="0"/>
            <a:ext cx="17254855" cy="8288655"/>
            <a:chOff x="0" y="0"/>
            <a:chExt cx="17254855" cy="828865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153635" cy="17637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2790825" cy="3823970"/>
            </a:xfrm>
            <a:custGeom>
              <a:avLst/>
              <a:gdLst/>
              <a:ahLst/>
              <a:cxnLst/>
              <a:rect l="l" t="t" r="r" b="b"/>
              <a:pathLst>
                <a:path w="2790825" h="3823970">
                  <a:moveTo>
                    <a:pt x="1064647" y="1077729"/>
                  </a:moveTo>
                  <a:lnTo>
                    <a:pt x="1064647" y="0"/>
                  </a:lnTo>
                  <a:lnTo>
                    <a:pt x="2790208" y="0"/>
                  </a:lnTo>
                  <a:lnTo>
                    <a:pt x="2790208" y="209892"/>
                  </a:lnTo>
                  <a:lnTo>
                    <a:pt x="1064647" y="1077729"/>
                  </a:lnTo>
                  <a:close/>
                </a:path>
                <a:path w="2790825" h="3823970">
                  <a:moveTo>
                    <a:pt x="0" y="3823702"/>
                  </a:moveTo>
                  <a:lnTo>
                    <a:pt x="0" y="1613173"/>
                  </a:lnTo>
                  <a:lnTo>
                    <a:pt x="1064647" y="1077729"/>
                  </a:lnTo>
                  <a:lnTo>
                    <a:pt x="1064647" y="3288258"/>
                  </a:lnTo>
                  <a:lnTo>
                    <a:pt x="0" y="3823702"/>
                  </a:lnTo>
                  <a:close/>
                </a:path>
              </a:pathLst>
            </a:custGeom>
            <a:solidFill>
              <a:srgbClr val="0494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8471" y="3173703"/>
              <a:ext cx="15916274" cy="51149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0174" y="1653527"/>
              <a:ext cx="161925" cy="1619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0174" y="2272652"/>
              <a:ext cx="161925" cy="16192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577487" y="92075"/>
            <a:ext cx="1033716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315">
                <a:solidFill>
                  <a:srgbClr val="151F26"/>
                </a:solidFill>
              </a:rPr>
              <a:t>RECURRENT</a:t>
            </a:r>
            <a:r>
              <a:rPr dirty="0" sz="5400" spc="-204">
                <a:solidFill>
                  <a:srgbClr val="151F26"/>
                </a:solidFill>
              </a:rPr>
              <a:t> </a:t>
            </a:r>
            <a:r>
              <a:rPr dirty="0" sz="5400" spc="-285">
                <a:solidFill>
                  <a:srgbClr val="151F26"/>
                </a:solidFill>
              </a:rPr>
              <a:t>NEURAL</a:t>
            </a:r>
            <a:r>
              <a:rPr dirty="0" sz="5400" spc="-204">
                <a:solidFill>
                  <a:srgbClr val="151F26"/>
                </a:solidFill>
              </a:rPr>
              <a:t> </a:t>
            </a:r>
            <a:r>
              <a:rPr dirty="0" sz="5400" spc="-175">
                <a:solidFill>
                  <a:srgbClr val="151F26"/>
                </a:solidFill>
              </a:rPr>
              <a:t>NETWORK</a:t>
            </a:r>
            <a:endParaRPr sz="5400"/>
          </a:p>
        </p:txBody>
      </p:sp>
      <p:sp>
        <p:nvSpPr>
          <p:cNvPr id="12" name="object 12"/>
          <p:cNvSpPr txBox="1"/>
          <p:nvPr/>
        </p:nvSpPr>
        <p:spPr>
          <a:xfrm>
            <a:off x="1771600" y="1348715"/>
            <a:ext cx="14932660" cy="126365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3500" spc="80">
                <a:solidFill>
                  <a:srgbClr val="151F26"/>
                </a:solidFill>
                <a:latin typeface="Lucida Sans Unicode"/>
                <a:cs typeface="Lucida Sans Unicode"/>
              </a:rPr>
              <a:t>RNN</a:t>
            </a:r>
            <a:r>
              <a:rPr dirty="0" sz="3500" spc="-250">
                <a:solidFill>
                  <a:srgbClr val="151F26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-25">
                <a:solidFill>
                  <a:srgbClr val="151F26"/>
                </a:solidFill>
                <a:latin typeface="Lucida Sans Unicode"/>
                <a:cs typeface="Lucida Sans Unicode"/>
              </a:rPr>
              <a:t>memodelkan</a:t>
            </a:r>
            <a:r>
              <a:rPr dirty="0" sz="3500" spc="-250">
                <a:solidFill>
                  <a:srgbClr val="151F26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0">
                <a:solidFill>
                  <a:srgbClr val="151F26"/>
                </a:solidFill>
                <a:latin typeface="Lucida Sans Unicode"/>
                <a:cs typeface="Lucida Sans Unicode"/>
              </a:rPr>
              <a:t>urutan</a:t>
            </a:r>
            <a:r>
              <a:rPr dirty="0" sz="3500" spc="-245">
                <a:solidFill>
                  <a:srgbClr val="151F26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45">
                <a:solidFill>
                  <a:srgbClr val="151F26"/>
                </a:solidFill>
                <a:latin typeface="Lucida Sans Unicode"/>
                <a:cs typeface="Lucida Sans Unicode"/>
              </a:rPr>
              <a:t>data</a:t>
            </a:r>
            <a:r>
              <a:rPr dirty="0" sz="3500" spc="-250">
                <a:solidFill>
                  <a:srgbClr val="151F26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30">
                <a:solidFill>
                  <a:srgbClr val="151F26"/>
                </a:solidFill>
                <a:latin typeface="Lucida Sans Unicode"/>
                <a:cs typeface="Lucida Sans Unicode"/>
              </a:rPr>
              <a:t>secara</a:t>
            </a:r>
            <a:r>
              <a:rPr dirty="0" sz="3500" spc="-245">
                <a:solidFill>
                  <a:srgbClr val="151F26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-40">
                <a:solidFill>
                  <a:srgbClr val="151F26"/>
                </a:solidFill>
                <a:latin typeface="Lucida Sans Unicode"/>
                <a:cs typeface="Lucida Sans Unicode"/>
              </a:rPr>
              <a:t>eksplisit</a:t>
            </a:r>
            <a:endParaRPr sz="3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3500" spc="10">
                <a:solidFill>
                  <a:srgbClr val="151F26"/>
                </a:solidFill>
                <a:latin typeface="Lucida Sans Unicode"/>
                <a:cs typeface="Lucida Sans Unicode"/>
              </a:rPr>
              <a:t>model</a:t>
            </a:r>
            <a:r>
              <a:rPr dirty="0" sz="3500" spc="-250">
                <a:solidFill>
                  <a:srgbClr val="151F26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-55">
                <a:solidFill>
                  <a:srgbClr val="151F26"/>
                </a:solidFill>
                <a:latin typeface="Lucida Sans Unicode"/>
                <a:cs typeface="Lucida Sans Unicode"/>
              </a:rPr>
              <a:t>jaringan</a:t>
            </a:r>
            <a:r>
              <a:rPr dirty="0" sz="3500" spc="-245">
                <a:solidFill>
                  <a:srgbClr val="151F26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-65">
                <a:solidFill>
                  <a:srgbClr val="151F26"/>
                </a:solidFill>
                <a:latin typeface="Lucida Sans Unicode"/>
                <a:cs typeface="Lucida Sans Unicode"/>
              </a:rPr>
              <a:t>long</a:t>
            </a:r>
            <a:r>
              <a:rPr dirty="0" sz="3500" spc="-250">
                <a:solidFill>
                  <a:srgbClr val="151F26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-50">
                <a:solidFill>
                  <a:srgbClr val="151F26"/>
                </a:solidFill>
                <a:latin typeface="Lucida Sans Unicode"/>
                <a:cs typeface="Lucida Sans Unicode"/>
              </a:rPr>
              <a:t>short-term</a:t>
            </a:r>
            <a:r>
              <a:rPr dirty="0" sz="3500" spc="-245">
                <a:solidFill>
                  <a:srgbClr val="151F26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20">
                <a:solidFill>
                  <a:srgbClr val="151F26"/>
                </a:solidFill>
                <a:latin typeface="Lucida Sans Unicode"/>
                <a:cs typeface="Lucida Sans Unicode"/>
              </a:rPr>
              <a:t>memory</a:t>
            </a:r>
            <a:r>
              <a:rPr dirty="0" sz="3500" spc="-245">
                <a:solidFill>
                  <a:srgbClr val="151F26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50">
                <a:solidFill>
                  <a:srgbClr val="151F26"/>
                </a:solidFill>
                <a:latin typeface="Lucida Sans Unicode"/>
                <a:cs typeface="Lucida Sans Unicode"/>
              </a:rPr>
              <a:t>(LSTM)</a:t>
            </a:r>
            <a:r>
              <a:rPr dirty="0" sz="3500" spc="-250">
                <a:solidFill>
                  <a:srgbClr val="151F26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5">
                <a:solidFill>
                  <a:srgbClr val="151F26"/>
                </a:solidFill>
                <a:latin typeface="Lucida Sans Unicode"/>
                <a:cs typeface="Lucida Sans Unicode"/>
              </a:rPr>
              <a:t>dependensi</a:t>
            </a:r>
            <a:r>
              <a:rPr dirty="0" sz="3500" spc="-245">
                <a:solidFill>
                  <a:srgbClr val="151F26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-80">
                <a:solidFill>
                  <a:srgbClr val="151F26"/>
                </a:solidFill>
                <a:latin typeface="Lucida Sans Unicode"/>
                <a:cs typeface="Lucida Sans Unicode"/>
              </a:rPr>
              <a:t>jarak</a:t>
            </a:r>
            <a:r>
              <a:rPr dirty="0" sz="3500" spc="-245">
                <a:solidFill>
                  <a:srgbClr val="151F26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-45">
                <a:solidFill>
                  <a:srgbClr val="151F26"/>
                </a:solidFill>
                <a:latin typeface="Lucida Sans Unicode"/>
                <a:cs typeface="Lucida Sans Unicode"/>
              </a:rPr>
              <a:t>jauh</a:t>
            </a:r>
            <a:endParaRPr sz="3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18427" y="3"/>
            <a:ext cx="6369573" cy="342457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089252" y="6693696"/>
            <a:ext cx="2199005" cy="3593465"/>
            <a:chOff x="16089252" y="6693696"/>
            <a:chExt cx="2199005" cy="35934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6577" y="6693696"/>
              <a:ext cx="451421" cy="28906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89252" y="9159976"/>
              <a:ext cx="2198746" cy="112702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4"/>
            <a:ext cx="17257395" cy="10045700"/>
            <a:chOff x="0" y="4"/>
            <a:chExt cx="17257395" cy="1004570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"/>
              <a:ext cx="1153635" cy="176373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4"/>
              <a:ext cx="2790825" cy="3823970"/>
            </a:xfrm>
            <a:custGeom>
              <a:avLst/>
              <a:gdLst/>
              <a:ahLst/>
              <a:cxnLst/>
              <a:rect l="l" t="t" r="r" b="b"/>
              <a:pathLst>
                <a:path w="2790825" h="3823970">
                  <a:moveTo>
                    <a:pt x="1064647" y="1077727"/>
                  </a:moveTo>
                  <a:lnTo>
                    <a:pt x="1064647" y="0"/>
                  </a:lnTo>
                  <a:lnTo>
                    <a:pt x="2790208" y="0"/>
                  </a:lnTo>
                  <a:lnTo>
                    <a:pt x="2790208" y="209890"/>
                  </a:lnTo>
                  <a:lnTo>
                    <a:pt x="1064647" y="1077727"/>
                  </a:lnTo>
                  <a:close/>
                </a:path>
                <a:path w="2790825" h="3823970">
                  <a:moveTo>
                    <a:pt x="0" y="3823700"/>
                  </a:moveTo>
                  <a:lnTo>
                    <a:pt x="0" y="1613171"/>
                  </a:lnTo>
                  <a:lnTo>
                    <a:pt x="1064647" y="1077727"/>
                  </a:lnTo>
                  <a:lnTo>
                    <a:pt x="1064647" y="3288257"/>
                  </a:lnTo>
                  <a:lnTo>
                    <a:pt x="0" y="3823700"/>
                  </a:lnTo>
                  <a:close/>
                </a:path>
              </a:pathLst>
            </a:custGeom>
            <a:solidFill>
              <a:srgbClr val="0494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7711" y="1933890"/>
              <a:ext cx="15859124" cy="72675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7977" y="8919093"/>
              <a:ext cx="1223417" cy="1126093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183413" y="501653"/>
            <a:ext cx="615696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235">
                <a:solidFill>
                  <a:srgbClr val="151F26"/>
                </a:solidFill>
              </a:rPr>
              <a:t>TEXT</a:t>
            </a:r>
            <a:r>
              <a:rPr dirty="0" sz="5400" spc="-204">
                <a:solidFill>
                  <a:srgbClr val="151F26"/>
                </a:solidFill>
              </a:rPr>
              <a:t> </a:t>
            </a:r>
            <a:r>
              <a:rPr dirty="0" sz="5400" spc="-190">
                <a:solidFill>
                  <a:srgbClr val="151F26"/>
                </a:solidFill>
              </a:rPr>
              <a:t>GENERATION</a:t>
            </a:r>
            <a:endParaRPr sz="5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889668" y="7891510"/>
            <a:ext cx="2398395" cy="2395855"/>
            <a:chOff x="15889668" y="7891510"/>
            <a:chExt cx="2398395" cy="23958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64237" y="8271420"/>
              <a:ext cx="1723761" cy="20155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10668" y="7891510"/>
              <a:ext cx="77330" cy="234170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25060" y="8271420"/>
              <a:ext cx="981608" cy="201557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89668" y="9555608"/>
              <a:ext cx="731391" cy="73139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99776" y="6253931"/>
            <a:ext cx="16221075" cy="466725"/>
            <a:chOff x="799776" y="6253931"/>
            <a:chExt cx="16221075" cy="466725"/>
          </a:xfrm>
        </p:grpSpPr>
        <p:sp>
          <p:nvSpPr>
            <p:cNvPr id="8" name="object 8"/>
            <p:cNvSpPr/>
            <p:nvPr/>
          </p:nvSpPr>
          <p:spPr>
            <a:xfrm>
              <a:off x="809301" y="6486632"/>
              <a:ext cx="16211550" cy="0"/>
            </a:xfrm>
            <a:custGeom>
              <a:avLst/>
              <a:gdLst/>
              <a:ahLst/>
              <a:cxnLst/>
              <a:rect l="l" t="t" r="r" b="b"/>
              <a:pathLst>
                <a:path w="16211550" h="0">
                  <a:moveTo>
                    <a:pt x="0" y="0"/>
                  </a:moveTo>
                  <a:lnTo>
                    <a:pt x="16211548" y="0"/>
                  </a:lnTo>
                </a:path>
              </a:pathLst>
            </a:custGeom>
            <a:ln w="19049">
              <a:solidFill>
                <a:srgbClr val="0445F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776" y="6253931"/>
              <a:ext cx="466724" cy="4667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88335" y="6253931"/>
              <a:ext cx="466724" cy="4667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76893" y="6253931"/>
              <a:ext cx="466724" cy="4667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61820" y="6253931"/>
              <a:ext cx="466724" cy="4667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2815667" y="0"/>
            <a:ext cx="3808729" cy="1005205"/>
            <a:chOff x="12815667" y="0"/>
            <a:chExt cx="3808729" cy="100520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0943" y="0"/>
              <a:ext cx="2253223" cy="100493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15667" y="0"/>
              <a:ext cx="1529554" cy="66457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8130387" y="0"/>
            <a:ext cx="105629" cy="10327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9779224" y="0"/>
            <a:ext cx="8496300" cy="1263650"/>
            <a:chOff x="9779224" y="0"/>
            <a:chExt cx="8496300" cy="1263650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79224" y="0"/>
              <a:ext cx="6211787" cy="9239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054325" y="0"/>
              <a:ext cx="3221101" cy="1263123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472112" y="3609837"/>
            <a:ext cx="8815070" cy="1938020"/>
          </a:xfrm>
          <a:prstGeom prst="rect"/>
        </p:spPr>
        <p:txBody>
          <a:bodyPr wrap="square" lIns="0" tIns="33019" rIns="0" bIns="0" rtlCol="0" vert="horz">
            <a:spAutoFit/>
          </a:bodyPr>
          <a:lstStyle/>
          <a:p>
            <a:pPr marL="12700" marR="5080" indent="1625600">
              <a:lnSpc>
                <a:spcPts val="7500"/>
              </a:lnSpc>
              <a:spcBef>
                <a:spcPts val="259"/>
              </a:spcBef>
            </a:pPr>
            <a:r>
              <a:rPr dirty="0" sz="6300" spc="254" b="0">
                <a:solidFill>
                  <a:srgbClr val="81CCFA"/>
                </a:solidFill>
                <a:latin typeface="Trebuchet MS"/>
                <a:cs typeface="Trebuchet MS"/>
              </a:rPr>
              <a:t>TERIMA </a:t>
            </a:r>
            <a:r>
              <a:rPr dirty="0" sz="6300" spc="400" b="0">
                <a:solidFill>
                  <a:srgbClr val="81CCFA"/>
                </a:solidFill>
                <a:latin typeface="Trebuchet MS"/>
                <a:cs typeface="Trebuchet MS"/>
              </a:rPr>
              <a:t>KASIH </a:t>
            </a:r>
            <a:r>
              <a:rPr dirty="0" sz="6300" spc="405" b="0">
                <a:solidFill>
                  <a:srgbClr val="81CCFA"/>
                </a:solidFill>
                <a:latin typeface="Trebuchet MS"/>
                <a:cs typeface="Trebuchet MS"/>
              </a:rPr>
              <a:t> </a:t>
            </a:r>
            <a:r>
              <a:rPr dirty="0" sz="6300" spc="570" b="0">
                <a:solidFill>
                  <a:srgbClr val="81CCFA"/>
                </a:solidFill>
                <a:latin typeface="Trebuchet MS"/>
                <a:cs typeface="Trebuchet MS"/>
              </a:rPr>
              <a:t>SEMOGA</a:t>
            </a:r>
            <a:r>
              <a:rPr dirty="0" sz="6300" spc="-425" b="0">
                <a:solidFill>
                  <a:srgbClr val="81CCFA"/>
                </a:solidFill>
                <a:latin typeface="Trebuchet MS"/>
                <a:cs typeface="Trebuchet MS"/>
              </a:rPr>
              <a:t> </a:t>
            </a:r>
            <a:r>
              <a:rPr dirty="0" sz="6300" spc="385" b="0">
                <a:solidFill>
                  <a:srgbClr val="81CCFA"/>
                </a:solidFill>
                <a:latin typeface="Trebuchet MS"/>
                <a:cs typeface="Trebuchet MS"/>
              </a:rPr>
              <a:t>BERMANFAAT</a:t>
            </a:r>
            <a:endParaRPr sz="6300">
              <a:latin typeface="Trebuchet MS"/>
              <a:cs typeface="Trebuchet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33623" y="9199862"/>
            <a:ext cx="5124523" cy="108713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003769" y="6244406"/>
            <a:ext cx="466724" cy="466724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0" y="0"/>
            <a:ext cx="2790825" cy="3823970"/>
            <a:chOff x="0" y="0"/>
            <a:chExt cx="2790825" cy="3823970"/>
          </a:xfrm>
        </p:grpSpPr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0"/>
              <a:ext cx="1153635" cy="176373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0" y="0"/>
              <a:ext cx="2790825" cy="3823970"/>
            </a:xfrm>
            <a:custGeom>
              <a:avLst/>
              <a:gdLst/>
              <a:ahLst/>
              <a:cxnLst/>
              <a:rect l="l" t="t" r="r" b="b"/>
              <a:pathLst>
                <a:path w="2790825" h="3823970">
                  <a:moveTo>
                    <a:pt x="1064647" y="1077728"/>
                  </a:moveTo>
                  <a:lnTo>
                    <a:pt x="1064647" y="0"/>
                  </a:lnTo>
                  <a:lnTo>
                    <a:pt x="2790208" y="0"/>
                  </a:lnTo>
                  <a:lnTo>
                    <a:pt x="2790208" y="209891"/>
                  </a:lnTo>
                  <a:lnTo>
                    <a:pt x="1064647" y="1077728"/>
                  </a:lnTo>
                  <a:close/>
                </a:path>
                <a:path w="2790825" h="3823970">
                  <a:moveTo>
                    <a:pt x="0" y="3823700"/>
                  </a:moveTo>
                  <a:lnTo>
                    <a:pt x="0" y="1613171"/>
                  </a:lnTo>
                  <a:lnTo>
                    <a:pt x="1064647" y="1077728"/>
                  </a:lnTo>
                  <a:lnTo>
                    <a:pt x="1064647" y="3288257"/>
                  </a:lnTo>
                  <a:lnTo>
                    <a:pt x="0" y="3823700"/>
                  </a:lnTo>
                  <a:close/>
                </a:path>
              </a:pathLst>
            </a:custGeom>
            <a:solidFill>
              <a:srgbClr val="0494F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7469" y="1408922"/>
            <a:ext cx="12848590" cy="772096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>
              <a:lnSpc>
                <a:spcPts val="3570"/>
              </a:lnSpc>
              <a:spcBef>
                <a:spcPts val="80"/>
              </a:spcBef>
            </a:pPr>
            <a:r>
              <a:rPr dirty="0" sz="2800" spc="180" b="1">
                <a:solidFill>
                  <a:srgbClr val="FFFFFF"/>
                </a:solidFill>
                <a:latin typeface="Arial"/>
                <a:cs typeface="Arial"/>
              </a:rPr>
              <a:t>Pembuat </a:t>
            </a:r>
            <a:r>
              <a:rPr dirty="0" sz="2800" spc="40" b="1">
                <a:solidFill>
                  <a:srgbClr val="FFFFFF"/>
                </a:solidFill>
                <a:latin typeface="Arial"/>
                <a:cs typeface="Arial"/>
              </a:rPr>
              <a:t>Lirik</a:t>
            </a:r>
            <a:r>
              <a:rPr dirty="0" sz="28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40" b="1">
                <a:solidFill>
                  <a:srgbClr val="FFFFFF"/>
                </a:solidFill>
                <a:latin typeface="Arial"/>
                <a:cs typeface="Arial"/>
              </a:rPr>
              <a:t>lagu</a:t>
            </a:r>
            <a:r>
              <a:rPr dirty="0" sz="2800" spc="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75" b="1">
                <a:solidFill>
                  <a:srgbClr val="FFFFFF"/>
                </a:solidFill>
                <a:latin typeface="Arial"/>
                <a:cs typeface="Arial"/>
              </a:rPr>
              <a:t>otomatis </a:t>
            </a:r>
            <a:r>
              <a:rPr dirty="0" sz="2800" spc="215" b="1">
                <a:solidFill>
                  <a:srgbClr val="FFFFFF"/>
                </a:solidFill>
                <a:latin typeface="Arial"/>
                <a:cs typeface="Arial"/>
              </a:rPr>
              <a:t>adalah </a:t>
            </a:r>
            <a:r>
              <a:rPr dirty="0" sz="2800" spc="135" b="1">
                <a:solidFill>
                  <a:srgbClr val="FFFFFF"/>
                </a:solidFill>
                <a:latin typeface="Arial"/>
                <a:cs typeface="Arial"/>
              </a:rPr>
              <a:t>aplikasi</a:t>
            </a:r>
            <a:r>
              <a:rPr dirty="0" sz="2800" spc="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65" b="1">
                <a:solidFill>
                  <a:srgbClr val="FFFFFF"/>
                </a:solidFill>
                <a:latin typeface="Arial"/>
                <a:cs typeface="Arial"/>
              </a:rPr>
              <a:t>yang </a:t>
            </a:r>
            <a:r>
              <a:rPr dirty="0" sz="2800" spc="180" b="1">
                <a:solidFill>
                  <a:srgbClr val="FFFFFF"/>
                </a:solidFill>
                <a:latin typeface="Arial"/>
                <a:cs typeface="Arial"/>
              </a:rPr>
              <a:t>menggunakan </a:t>
            </a:r>
            <a:r>
              <a:rPr dirty="0" sz="2800" spc="1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55" b="1">
                <a:solidFill>
                  <a:srgbClr val="FFFFFF"/>
                </a:solidFill>
                <a:latin typeface="Arial"/>
                <a:cs typeface="Arial"/>
              </a:rPr>
              <a:t>Kecerdasan </a:t>
            </a:r>
            <a:r>
              <a:rPr dirty="0" sz="2800" spc="170" b="1">
                <a:solidFill>
                  <a:srgbClr val="FFFFFF"/>
                </a:solidFill>
                <a:latin typeface="Arial"/>
                <a:cs typeface="Arial"/>
              </a:rPr>
              <a:t>Buatan </a:t>
            </a:r>
            <a:r>
              <a:rPr dirty="0" sz="2800" spc="130" b="1">
                <a:solidFill>
                  <a:srgbClr val="FFFFFF"/>
                </a:solidFill>
                <a:latin typeface="Arial"/>
                <a:cs typeface="Arial"/>
              </a:rPr>
              <a:t>(AI) </a:t>
            </a:r>
            <a:r>
              <a:rPr dirty="0" sz="2800" spc="135" b="1">
                <a:solidFill>
                  <a:srgbClr val="FFFFFF"/>
                </a:solidFill>
                <a:latin typeface="Arial"/>
                <a:cs typeface="Arial"/>
              </a:rPr>
              <a:t>untuk </a:t>
            </a:r>
            <a:r>
              <a:rPr dirty="0" sz="2800" spc="210" b="1">
                <a:solidFill>
                  <a:srgbClr val="FFFFFF"/>
                </a:solidFill>
                <a:latin typeface="Arial"/>
                <a:cs typeface="Arial"/>
              </a:rPr>
              <a:t>membantu </a:t>
            </a:r>
            <a:r>
              <a:rPr dirty="0" sz="2800" spc="195" b="1">
                <a:solidFill>
                  <a:srgbClr val="FFFFFF"/>
                </a:solidFill>
                <a:latin typeface="Arial"/>
                <a:cs typeface="Arial"/>
              </a:rPr>
              <a:t>kita </a:t>
            </a:r>
            <a:r>
              <a:rPr dirty="0" sz="2800" spc="215" b="1">
                <a:solidFill>
                  <a:srgbClr val="FFFFFF"/>
                </a:solidFill>
                <a:latin typeface="Arial"/>
                <a:cs typeface="Arial"/>
              </a:rPr>
              <a:t>agar </a:t>
            </a:r>
            <a:r>
              <a:rPr dirty="0" sz="2800" spc="250" b="1">
                <a:solidFill>
                  <a:srgbClr val="FFFFFF"/>
                </a:solidFill>
                <a:latin typeface="Arial"/>
                <a:cs typeface="Arial"/>
              </a:rPr>
              <a:t>dapat </a:t>
            </a:r>
            <a:r>
              <a:rPr dirty="0" sz="2800" spc="100" b="1">
                <a:solidFill>
                  <a:srgbClr val="FFFFFF"/>
                </a:solidFill>
                <a:latin typeface="Arial"/>
                <a:cs typeface="Arial"/>
              </a:rPr>
              <a:t>menulis </a:t>
            </a:r>
            <a:r>
              <a:rPr dirty="0" sz="28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80" b="1">
                <a:solidFill>
                  <a:srgbClr val="FFFFFF"/>
                </a:solidFill>
                <a:latin typeface="Arial"/>
                <a:cs typeface="Arial"/>
              </a:rPr>
              <a:t>lirik</a:t>
            </a:r>
            <a:r>
              <a:rPr dirty="0" sz="2800" spc="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95" b="1">
                <a:solidFill>
                  <a:srgbClr val="FFFFFF"/>
                </a:solidFill>
                <a:latin typeface="Arial"/>
                <a:cs typeface="Arial"/>
              </a:rPr>
              <a:t>sendiri</a:t>
            </a:r>
            <a:r>
              <a:rPr dirty="0" sz="2800" spc="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35" b="1">
                <a:solidFill>
                  <a:srgbClr val="FFFFFF"/>
                </a:solidFill>
                <a:latin typeface="Arial"/>
                <a:cs typeface="Arial"/>
              </a:rPr>
              <a:t>untuk</a:t>
            </a:r>
            <a:r>
              <a:rPr dirty="0" sz="2800" spc="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35" b="1">
                <a:solidFill>
                  <a:srgbClr val="FFFFFF"/>
                </a:solidFill>
                <a:latin typeface="Arial"/>
                <a:cs typeface="Arial"/>
              </a:rPr>
              <a:t>lagu.</a:t>
            </a:r>
            <a:r>
              <a:rPr dirty="0" sz="2800" spc="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70" b="1">
                <a:solidFill>
                  <a:srgbClr val="FFFFFF"/>
                </a:solidFill>
                <a:latin typeface="Arial"/>
                <a:cs typeface="Arial"/>
              </a:rPr>
              <a:t>Menggunakan</a:t>
            </a:r>
            <a:r>
              <a:rPr dirty="0" sz="2800" spc="1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210" b="1">
                <a:solidFill>
                  <a:srgbClr val="FFFFFF"/>
                </a:solidFill>
                <a:latin typeface="Arial"/>
                <a:cs typeface="Arial"/>
              </a:rPr>
              <a:t>pembuat</a:t>
            </a:r>
            <a:r>
              <a:rPr dirty="0" sz="2800" spc="2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80" b="1">
                <a:solidFill>
                  <a:srgbClr val="FFFFFF"/>
                </a:solidFill>
                <a:latin typeface="Arial"/>
                <a:cs typeface="Arial"/>
              </a:rPr>
              <a:t>lirik</a:t>
            </a:r>
            <a:r>
              <a:rPr dirty="0" sz="2800" spc="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25" b="1">
                <a:solidFill>
                  <a:srgbClr val="FFFFFF"/>
                </a:solidFill>
                <a:latin typeface="Arial"/>
                <a:cs typeface="Arial"/>
              </a:rPr>
              <a:t>berbasis</a:t>
            </a:r>
            <a:r>
              <a:rPr dirty="0" sz="2800" spc="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0" b="1">
                <a:solidFill>
                  <a:srgbClr val="FFFFFF"/>
                </a:solidFill>
                <a:latin typeface="Arial"/>
                <a:cs typeface="Arial"/>
              </a:rPr>
              <a:t>AI </a:t>
            </a:r>
            <a:r>
              <a:rPr dirty="0" sz="28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215" b="1">
                <a:solidFill>
                  <a:srgbClr val="FFFFFF"/>
                </a:solidFill>
                <a:latin typeface="Arial"/>
                <a:cs typeface="Arial"/>
              </a:rPr>
              <a:t>adalah cara </a:t>
            </a:r>
            <a:r>
              <a:rPr dirty="0" sz="2800" spc="130" b="1">
                <a:solidFill>
                  <a:srgbClr val="FFFFFF"/>
                </a:solidFill>
                <a:latin typeface="Arial"/>
                <a:cs typeface="Arial"/>
              </a:rPr>
              <a:t>luar </a:t>
            </a:r>
            <a:r>
              <a:rPr dirty="0" sz="2800" spc="165" b="1">
                <a:solidFill>
                  <a:srgbClr val="FFFFFF"/>
                </a:solidFill>
                <a:latin typeface="Arial"/>
                <a:cs typeface="Arial"/>
              </a:rPr>
              <a:t>biasa </a:t>
            </a:r>
            <a:r>
              <a:rPr dirty="0" sz="2800" spc="135" b="1">
                <a:solidFill>
                  <a:srgbClr val="FFFFFF"/>
                </a:solidFill>
                <a:latin typeface="Arial"/>
                <a:cs typeface="Arial"/>
              </a:rPr>
              <a:t>untuk </a:t>
            </a:r>
            <a:r>
              <a:rPr dirty="0" sz="2800" spc="165" b="1">
                <a:solidFill>
                  <a:srgbClr val="FFFFFF"/>
                </a:solidFill>
                <a:latin typeface="Arial"/>
                <a:cs typeface="Arial"/>
              </a:rPr>
              <a:t>memulai </a:t>
            </a:r>
            <a:r>
              <a:rPr dirty="0" sz="2800" spc="220" b="1">
                <a:solidFill>
                  <a:srgbClr val="FFFFFF"/>
                </a:solidFill>
                <a:latin typeface="Arial"/>
                <a:cs typeface="Arial"/>
              </a:rPr>
              <a:t>membuat </a:t>
            </a:r>
            <a:r>
              <a:rPr dirty="0" sz="2800" spc="185" b="1">
                <a:solidFill>
                  <a:srgbClr val="FFFFFF"/>
                </a:solidFill>
                <a:latin typeface="Arial"/>
                <a:cs typeface="Arial"/>
              </a:rPr>
              <a:t>dan </a:t>
            </a:r>
            <a:r>
              <a:rPr dirty="0" sz="2800" spc="195" b="1">
                <a:solidFill>
                  <a:srgbClr val="FFFFFF"/>
                </a:solidFill>
                <a:latin typeface="Arial"/>
                <a:cs typeface="Arial"/>
              </a:rPr>
              <a:t>mengarang </a:t>
            </a:r>
            <a:r>
              <a:rPr dirty="0" sz="2800" spc="2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40" b="1">
                <a:solidFill>
                  <a:srgbClr val="FFFFFF"/>
                </a:solidFill>
                <a:latin typeface="Arial"/>
                <a:cs typeface="Arial"/>
              </a:rPr>
              <a:t>lagu </a:t>
            </a:r>
            <a:r>
              <a:rPr dirty="0" sz="2800" spc="100" b="1">
                <a:solidFill>
                  <a:srgbClr val="FFFFFF"/>
                </a:solidFill>
                <a:latin typeface="Arial"/>
                <a:cs typeface="Arial"/>
              </a:rPr>
              <a:t>sendiri. </a:t>
            </a:r>
            <a:r>
              <a:rPr dirty="0" sz="2800" spc="160" b="1">
                <a:solidFill>
                  <a:srgbClr val="FFFFFF"/>
                </a:solidFill>
                <a:latin typeface="Arial"/>
                <a:cs typeface="Arial"/>
              </a:rPr>
              <a:t>Mereka umumnya </a:t>
            </a:r>
            <a:r>
              <a:rPr dirty="0" sz="2800" spc="130" b="1">
                <a:solidFill>
                  <a:srgbClr val="FFFFFF"/>
                </a:solidFill>
                <a:latin typeface="Arial"/>
                <a:cs typeface="Arial"/>
              </a:rPr>
              <a:t>memiliki </a:t>
            </a:r>
            <a:r>
              <a:rPr dirty="0" sz="2800" spc="220" b="1">
                <a:solidFill>
                  <a:srgbClr val="FFFFFF"/>
                </a:solidFill>
                <a:latin typeface="Arial"/>
                <a:cs typeface="Arial"/>
              </a:rPr>
              <a:t>database kata, </a:t>
            </a:r>
            <a:r>
              <a:rPr dirty="0" sz="2800" spc="180" b="1">
                <a:solidFill>
                  <a:srgbClr val="FFFFFF"/>
                </a:solidFill>
                <a:latin typeface="Arial"/>
                <a:cs typeface="Arial"/>
              </a:rPr>
              <a:t>frasa </a:t>
            </a:r>
            <a:r>
              <a:rPr dirty="0" sz="2800" spc="165" b="1">
                <a:solidFill>
                  <a:srgbClr val="FFFFFF"/>
                </a:solidFill>
                <a:latin typeface="Arial"/>
                <a:cs typeface="Arial"/>
              </a:rPr>
              <a:t>yang </a:t>
            </a:r>
            <a:r>
              <a:rPr dirty="0" sz="2800" spc="1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35" b="1">
                <a:solidFill>
                  <a:srgbClr val="FFFFFF"/>
                </a:solidFill>
                <a:latin typeface="Arial"/>
                <a:cs typeface="Arial"/>
              </a:rPr>
              <a:t>besar,</a:t>
            </a:r>
            <a:r>
              <a:rPr dirty="0" sz="2800" spc="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85" b="1">
                <a:solidFill>
                  <a:srgbClr val="FFFFFF"/>
                </a:solidFill>
                <a:latin typeface="Arial"/>
                <a:cs typeface="Arial"/>
              </a:rPr>
              <a:t>dll.</a:t>
            </a:r>
            <a:r>
              <a:rPr dirty="0" sz="2800" spc="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65" b="1">
                <a:solidFill>
                  <a:srgbClr val="FFFFFF"/>
                </a:solidFill>
                <a:latin typeface="Arial"/>
                <a:cs typeface="Arial"/>
              </a:rPr>
              <a:t>yang</a:t>
            </a:r>
            <a:r>
              <a:rPr dirty="0" sz="2800" spc="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250" b="1">
                <a:solidFill>
                  <a:srgbClr val="FFFFFF"/>
                </a:solidFill>
                <a:latin typeface="Arial"/>
                <a:cs typeface="Arial"/>
              </a:rPr>
              <a:t>dapat</a:t>
            </a:r>
            <a:r>
              <a:rPr dirty="0" sz="2800" spc="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95" b="1">
                <a:solidFill>
                  <a:srgbClr val="FFFFFF"/>
                </a:solidFill>
                <a:latin typeface="Arial"/>
                <a:cs typeface="Arial"/>
              </a:rPr>
              <a:t>kita</a:t>
            </a:r>
            <a:r>
              <a:rPr dirty="0" sz="2800" spc="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75" b="1">
                <a:solidFill>
                  <a:srgbClr val="FFFFFF"/>
                </a:solidFill>
                <a:latin typeface="Arial"/>
                <a:cs typeface="Arial"/>
              </a:rPr>
              <a:t>gunakan</a:t>
            </a:r>
            <a:r>
              <a:rPr dirty="0" sz="2800" spc="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35" b="1">
                <a:solidFill>
                  <a:srgbClr val="FFFFFF"/>
                </a:solidFill>
                <a:latin typeface="Arial"/>
                <a:cs typeface="Arial"/>
              </a:rPr>
              <a:t>untuk</a:t>
            </a:r>
            <a:r>
              <a:rPr dirty="0" sz="2800" spc="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220" b="1">
                <a:solidFill>
                  <a:srgbClr val="FFFFFF"/>
                </a:solidFill>
                <a:latin typeface="Arial"/>
                <a:cs typeface="Arial"/>
              </a:rPr>
              <a:t>membuat</a:t>
            </a:r>
            <a:r>
              <a:rPr dirty="0" sz="2800" spc="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80" b="1">
                <a:solidFill>
                  <a:srgbClr val="FFFFFF"/>
                </a:solidFill>
                <a:latin typeface="Arial"/>
                <a:cs typeface="Arial"/>
              </a:rPr>
              <a:t>lirik</a:t>
            </a:r>
            <a:r>
              <a:rPr dirty="0" sz="2800" spc="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35" b="1">
                <a:solidFill>
                  <a:srgbClr val="FFFFFF"/>
                </a:solidFill>
                <a:latin typeface="Arial"/>
                <a:cs typeface="Arial"/>
              </a:rPr>
              <a:t>lagu.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Arial"/>
              <a:cs typeface="Arial"/>
            </a:endParaRPr>
          </a:p>
          <a:p>
            <a:pPr algn="just" marL="12700" marR="5080">
              <a:lnSpc>
                <a:spcPct val="106400"/>
              </a:lnSpc>
              <a:spcBef>
                <a:spcPts val="5"/>
              </a:spcBef>
            </a:pPr>
            <a:r>
              <a:rPr dirty="0" sz="2800" spc="120" b="1">
                <a:solidFill>
                  <a:srgbClr val="FFFFFF"/>
                </a:solidFill>
                <a:latin typeface="Arial"/>
                <a:cs typeface="Arial"/>
              </a:rPr>
              <a:t>Selain</a:t>
            </a:r>
            <a:r>
              <a:rPr dirty="0" sz="2800" spc="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20" b="1">
                <a:solidFill>
                  <a:srgbClr val="FFFFFF"/>
                </a:solidFill>
                <a:latin typeface="Arial"/>
                <a:cs typeface="Arial"/>
              </a:rPr>
              <a:t>itu,</a:t>
            </a:r>
            <a:r>
              <a:rPr dirty="0" sz="2800" spc="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0" b="1">
                <a:solidFill>
                  <a:srgbClr val="FFFFFF"/>
                </a:solidFill>
                <a:latin typeface="Arial"/>
                <a:cs typeface="Arial"/>
              </a:rPr>
              <a:t>AI</a:t>
            </a:r>
            <a:r>
              <a:rPr dirty="0" sz="28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250" b="1">
                <a:solidFill>
                  <a:srgbClr val="FFFFFF"/>
                </a:solidFill>
                <a:latin typeface="Arial"/>
                <a:cs typeface="Arial"/>
              </a:rPr>
              <a:t>dapat</a:t>
            </a:r>
            <a:r>
              <a:rPr dirty="0" sz="2800" spc="25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75" b="1">
                <a:solidFill>
                  <a:srgbClr val="FFFFFF"/>
                </a:solidFill>
                <a:latin typeface="Arial"/>
                <a:cs typeface="Arial"/>
              </a:rPr>
              <a:t>menghilangkan</a:t>
            </a:r>
            <a:r>
              <a:rPr dirty="0" sz="2800" spc="1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60" b="1">
                <a:solidFill>
                  <a:srgbClr val="FFFFFF"/>
                </a:solidFill>
                <a:latin typeface="Arial"/>
                <a:cs typeface="Arial"/>
              </a:rPr>
              <a:t>elemen</a:t>
            </a:r>
            <a:r>
              <a:rPr dirty="0" sz="2800" spc="1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25" b="1">
                <a:solidFill>
                  <a:srgbClr val="FFFFFF"/>
                </a:solidFill>
                <a:latin typeface="Arial"/>
                <a:cs typeface="Arial"/>
              </a:rPr>
              <a:t>emosional</a:t>
            </a:r>
            <a:r>
              <a:rPr dirty="0" sz="2800" spc="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50" b="1">
                <a:solidFill>
                  <a:srgbClr val="FFFFFF"/>
                </a:solidFill>
                <a:latin typeface="Arial"/>
                <a:cs typeface="Arial"/>
              </a:rPr>
              <a:t>manusia </a:t>
            </a:r>
            <a:r>
              <a:rPr dirty="0" sz="2800" spc="1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210" b="1">
                <a:solidFill>
                  <a:srgbClr val="FFFFFF"/>
                </a:solidFill>
                <a:latin typeface="Arial"/>
                <a:cs typeface="Arial"/>
              </a:rPr>
              <a:t>dalam </a:t>
            </a:r>
            <a:r>
              <a:rPr dirty="0" sz="2800" spc="70" b="1">
                <a:solidFill>
                  <a:srgbClr val="FFFFFF"/>
                </a:solidFill>
                <a:latin typeface="Arial"/>
                <a:cs typeface="Arial"/>
              </a:rPr>
              <a:t>seni</a:t>
            </a:r>
            <a:r>
              <a:rPr dirty="0" sz="2800" spc="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25" b="1">
                <a:solidFill>
                  <a:srgbClr val="FFFFFF"/>
                </a:solidFill>
                <a:latin typeface="Arial"/>
                <a:cs typeface="Arial"/>
              </a:rPr>
              <a:t>penulisan</a:t>
            </a:r>
            <a:r>
              <a:rPr dirty="0" sz="2800" spc="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40" b="1">
                <a:solidFill>
                  <a:srgbClr val="FFFFFF"/>
                </a:solidFill>
                <a:latin typeface="Arial"/>
                <a:cs typeface="Arial"/>
              </a:rPr>
              <a:t>lagu </a:t>
            </a:r>
            <a:r>
              <a:rPr dirty="0" sz="2800" spc="190" b="1">
                <a:solidFill>
                  <a:srgbClr val="FFFFFF"/>
                </a:solidFill>
                <a:latin typeface="Arial"/>
                <a:cs typeface="Arial"/>
              </a:rPr>
              <a:t>karena </a:t>
            </a:r>
            <a:r>
              <a:rPr dirty="0" sz="2800" spc="105" b="1">
                <a:solidFill>
                  <a:srgbClr val="FFFFFF"/>
                </a:solidFill>
                <a:latin typeface="Arial"/>
                <a:cs typeface="Arial"/>
              </a:rPr>
              <a:t>mesin</a:t>
            </a:r>
            <a:r>
              <a:rPr dirty="0" sz="280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90" b="1">
                <a:solidFill>
                  <a:srgbClr val="FFFFFF"/>
                </a:solidFill>
                <a:latin typeface="Arial"/>
                <a:cs typeface="Arial"/>
              </a:rPr>
              <a:t>tidak </a:t>
            </a:r>
            <a:r>
              <a:rPr dirty="0" sz="2800" spc="250" b="1">
                <a:solidFill>
                  <a:srgbClr val="FFFFFF"/>
                </a:solidFill>
                <a:latin typeface="Arial"/>
                <a:cs typeface="Arial"/>
              </a:rPr>
              <a:t>dapat </a:t>
            </a:r>
            <a:r>
              <a:rPr dirty="0" sz="2800" spc="215" b="1">
                <a:solidFill>
                  <a:srgbClr val="FFFFFF"/>
                </a:solidFill>
                <a:latin typeface="Arial"/>
                <a:cs typeface="Arial"/>
              </a:rPr>
              <a:t>memahami </a:t>
            </a:r>
            <a:r>
              <a:rPr dirty="0" sz="2800" spc="2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95" b="1">
                <a:solidFill>
                  <a:srgbClr val="FFFFFF"/>
                </a:solidFill>
                <a:latin typeface="Arial"/>
                <a:cs typeface="Arial"/>
              </a:rPr>
              <a:t>emosi</a:t>
            </a:r>
            <a:r>
              <a:rPr dirty="0" sz="2800" spc="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45" b="1">
                <a:solidFill>
                  <a:srgbClr val="FFFFFF"/>
                </a:solidFill>
                <a:latin typeface="Arial"/>
                <a:cs typeface="Arial"/>
              </a:rPr>
              <a:t>manusia.</a:t>
            </a:r>
            <a:r>
              <a:rPr dirty="0" sz="2800" spc="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75" b="1">
                <a:solidFill>
                  <a:srgbClr val="FFFFFF"/>
                </a:solidFill>
                <a:latin typeface="Arial"/>
                <a:cs typeface="Arial"/>
              </a:rPr>
              <a:t>Namun</a:t>
            </a:r>
            <a:r>
              <a:rPr dirty="0" sz="2800" spc="1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215" b="1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dirty="0" sz="2800" spc="2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30" b="1">
                <a:solidFill>
                  <a:srgbClr val="FFFFFF"/>
                </a:solidFill>
                <a:latin typeface="Arial"/>
                <a:cs typeface="Arial"/>
              </a:rPr>
              <a:t>pendukung</a:t>
            </a:r>
            <a:r>
              <a:rPr dirty="0" sz="2800" spc="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210" b="1">
                <a:solidFill>
                  <a:srgbClr val="FFFFFF"/>
                </a:solidFill>
                <a:latin typeface="Arial"/>
                <a:cs typeface="Arial"/>
              </a:rPr>
              <a:t>berpendapat</a:t>
            </a:r>
            <a:r>
              <a:rPr dirty="0" sz="2800" spc="2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220" b="1">
                <a:solidFill>
                  <a:srgbClr val="FFFFFF"/>
                </a:solidFill>
                <a:latin typeface="Arial"/>
                <a:cs typeface="Arial"/>
              </a:rPr>
              <a:t>bahwa </a:t>
            </a:r>
            <a:r>
              <a:rPr dirty="0" sz="2800" spc="2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25" b="1">
                <a:solidFill>
                  <a:srgbClr val="FFFFFF"/>
                </a:solidFill>
                <a:latin typeface="Arial"/>
                <a:cs typeface="Arial"/>
              </a:rPr>
              <a:t>penulisan </a:t>
            </a:r>
            <a:r>
              <a:rPr dirty="0" sz="2800" spc="140" b="1">
                <a:solidFill>
                  <a:srgbClr val="FFFFFF"/>
                </a:solidFill>
                <a:latin typeface="Arial"/>
                <a:cs typeface="Arial"/>
              </a:rPr>
              <a:t>lagu </a:t>
            </a:r>
            <a:r>
              <a:rPr dirty="0" sz="2800" spc="50" b="1">
                <a:solidFill>
                  <a:srgbClr val="FFFFFF"/>
                </a:solidFill>
                <a:latin typeface="Arial"/>
                <a:cs typeface="Arial"/>
              </a:rPr>
              <a:t>AI </a:t>
            </a:r>
            <a:r>
              <a:rPr dirty="0" sz="2800" spc="250" b="1">
                <a:solidFill>
                  <a:srgbClr val="FFFFFF"/>
                </a:solidFill>
                <a:latin typeface="Arial"/>
                <a:cs typeface="Arial"/>
              </a:rPr>
              <a:t>dapat </a:t>
            </a:r>
            <a:r>
              <a:rPr dirty="0" sz="2800" spc="160" b="1">
                <a:solidFill>
                  <a:srgbClr val="FFFFFF"/>
                </a:solidFill>
                <a:latin typeface="Arial"/>
                <a:cs typeface="Arial"/>
              </a:rPr>
              <a:t>memungkinkan </a:t>
            </a:r>
            <a:r>
              <a:rPr dirty="0" sz="2800" spc="195" b="1">
                <a:solidFill>
                  <a:srgbClr val="FFFFFF"/>
                </a:solidFill>
                <a:latin typeface="Arial"/>
                <a:cs typeface="Arial"/>
              </a:rPr>
              <a:t>peningkatan </a:t>
            </a:r>
            <a:r>
              <a:rPr dirty="0" sz="2800" spc="155" b="1">
                <a:solidFill>
                  <a:srgbClr val="FFFFFF"/>
                </a:solidFill>
                <a:latin typeface="Arial"/>
                <a:cs typeface="Arial"/>
              </a:rPr>
              <a:t>kualitas </a:t>
            </a:r>
            <a:r>
              <a:rPr dirty="0" sz="2800" spc="75" b="1">
                <a:solidFill>
                  <a:srgbClr val="FFFFFF"/>
                </a:solidFill>
                <a:latin typeface="Arial"/>
                <a:cs typeface="Arial"/>
              </a:rPr>
              <a:t>musik </a:t>
            </a:r>
            <a:r>
              <a:rPr dirty="0" sz="280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90" b="1">
                <a:solidFill>
                  <a:srgbClr val="FFFFFF"/>
                </a:solidFill>
                <a:latin typeface="Arial"/>
                <a:cs typeface="Arial"/>
              </a:rPr>
              <a:t>karena </a:t>
            </a:r>
            <a:r>
              <a:rPr dirty="0" sz="2800" spc="160" b="1">
                <a:solidFill>
                  <a:srgbClr val="FFFFFF"/>
                </a:solidFill>
                <a:latin typeface="Arial"/>
                <a:cs typeface="Arial"/>
              </a:rPr>
              <a:t>memungkinkan </a:t>
            </a:r>
            <a:r>
              <a:rPr dirty="0" sz="2800" spc="90" b="1">
                <a:solidFill>
                  <a:srgbClr val="FFFFFF"/>
                </a:solidFill>
                <a:latin typeface="Arial"/>
                <a:cs typeface="Arial"/>
              </a:rPr>
              <a:t>penulis </a:t>
            </a:r>
            <a:r>
              <a:rPr dirty="0" sz="2800" spc="190" b="1">
                <a:solidFill>
                  <a:srgbClr val="FFFFFF"/>
                </a:solidFill>
                <a:latin typeface="Arial"/>
                <a:cs typeface="Arial"/>
              </a:rPr>
              <a:t>memusatkan </a:t>
            </a:r>
            <a:r>
              <a:rPr dirty="0" sz="2800" spc="200" b="1">
                <a:solidFill>
                  <a:srgbClr val="FFFFFF"/>
                </a:solidFill>
                <a:latin typeface="Arial"/>
                <a:cs typeface="Arial"/>
              </a:rPr>
              <a:t>perhatian </a:t>
            </a:r>
            <a:r>
              <a:rPr dirty="0" sz="2800" spc="185" b="1">
                <a:solidFill>
                  <a:srgbClr val="FFFFFF"/>
                </a:solidFill>
                <a:latin typeface="Arial"/>
                <a:cs typeface="Arial"/>
              </a:rPr>
              <a:t>mereka </a:t>
            </a:r>
            <a:r>
              <a:rPr dirty="0" sz="2800" spc="225" b="1">
                <a:solidFill>
                  <a:srgbClr val="FFFFFF"/>
                </a:solidFill>
                <a:latin typeface="Arial"/>
                <a:cs typeface="Arial"/>
              </a:rPr>
              <a:t>pada </a:t>
            </a:r>
            <a:r>
              <a:rPr dirty="0" sz="2800" spc="-7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35" b="1">
                <a:solidFill>
                  <a:srgbClr val="FFFFFF"/>
                </a:solidFill>
                <a:latin typeface="Arial"/>
                <a:cs typeface="Arial"/>
              </a:rPr>
              <a:t>aspek lain </a:t>
            </a:r>
            <a:r>
              <a:rPr dirty="0" sz="2800" spc="155" b="1">
                <a:solidFill>
                  <a:srgbClr val="FFFFFF"/>
                </a:solidFill>
                <a:latin typeface="Arial"/>
                <a:cs typeface="Arial"/>
              </a:rPr>
              <a:t>dari </a:t>
            </a:r>
            <a:r>
              <a:rPr dirty="0" sz="2800" spc="200" b="1">
                <a:solidFill>
                  <a:srgbClr val="FFFFFF"/>
                </a:solidFill>
                <a:latin typeface="Arial"/>
                <a:cs typeface="Arial"/>
              </a:rPr>
              <a:t>penciptaan </a:t>
            </a:r>
            <a:r>
              <a:rPr dirty="0" sz="2800" spc="140" b="1">
                <a:solidFill>
                  <a:srgbClr val="FFFFFF"/>
                </a:solidFill>
                <a:latin typeface="Arial"/>
                <a:cs typeface="Arial"/>
              </a:rPr>
              <a:t>lagu seperti </a:t>
            </a:r>
            <a:r>
              <a:rPr dirty="0" sz="2800" spc="120" b="1">
                <a:solidFill>
                  <a:srgbClr val="FFFFFF"/>
                </a:solidFill>
                <a:latin typeface="Arial"/>
                <a:cs typeface="Arial"/>
              </a:rPr>
              <a:t>melodi, </a:t>
            </a:r>
            <a:r>
              <a:rPr dirty="0" sz="2800" spc="190" b="1">
                <a:solidFill>
                  <a:srgbClr val="FFFFFF"/>
                </a:solidFill>
                <a:latin typeface="Arial"/>
                <a:cs typeface="Arial"/>
              </a:rPr>
              <a:t>nada, </a:t>
            </a:r>
            <a:r>
              <a:rPr dirty="0" sz="2800" spc="165" b="1">
                <a:solidFill>
                  <a:srgbClr val="FFFFFF"/>
                </a:solidFill>
                <a:latin typeface="Arial"/>
                <a:cs typeface="Arial"/>
              </a:rPr>
              <a:t>aransemen, </a:t>
            </a:r>
            <a:r>
              <a:rPr dirty="0" sz="2800" spc="1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85" b="1">
                <a:solidFill>
                  <a:srgbClr val="FFFFFF"/>
                </a:solidFill>
                <a:latin typeface="Arial"/>
                <a:cs typeface="Arial"/>
              </a:rPr>
              <a:t>dan </a:t>
            </a:r>
            <a:r>
              <a:rPr dirty="0" sz="2800" spc="150" b="1">
                <a:solidFill>
                  <a:srgbClr val="FFFFFF"/>
                </a:solidFill>
                <a:latin typeface="Arial"/>
                <a:cs typeface="Arial"/>
              </a:rPr>
              <a:t>lainnya, </a:t>
            </a:r>
            <a:r>
              <a:rPr dirty="0" sz="2800" spc="170" b="1">
                <a:solidFill>
                  <a:srgbClr val="FFFFFF"/>
                </a:solidFill>
                <a:latin typeface="Arial"/>
                <a:cs typeface="Arial"/>
              </a:rPr>
              <a:t>serta </a:t>
            </a:r>
            <a:r>
              <a:rPr dirty="0" sz="2800" spc="180" b="1">
                <a:solidFill>
                  <a:srgbClr val="FFFFFF"/>
                </a:solidFill>
                <a:latin typeface="Arial"/>
                <a:cs typeface="Arial"/>
              </a:rPr>
              <a:t>menghadirkan </a:t>
            </a:r>
            <a:r>
              <a:rPr dirty="0" sz="2800" spc="170" b="1">
                <a:solidFill>
                  <a:srgbClr val="FFFFFF"/>
                </a:solidFill>
                <a:latin typeface="Arial"/>
                <a:cs typeface="Arial"/>
              </a:rPr>
              <a:t>bentuk </a:t>
            </a:r>
            <a:r>
              <a:rPr dirty="0" sz="2800" spc="75" b="1">
                <a:solidFill>
                  <a:srgbClr val="FFFFFF"/>
                </a:solidFill>
                <a:latin typeface="Arial"/>
                <a:cs typeface="Arial"/>
              </a:rPr>
              <a:t>musik </a:t>
            </a:r>
            <a:r>
              <a:rPr dirty="0" sz="2800" spc="165" b="1">
                <a:solidFill>
                  <a:srgbClr val="FFFFFF"/>
                </a:solidFill>
                <a:latin typeface="Arial"/>
                <a:cs typeface="Arial"/>
              </a:rPr>
              <a:t>yang </a:t>
            </a:r>
            <a:r>
              <a:rPr dirty="0" sz="2800" spc="160" b="1">
                <a:solidFill>
                  <a:srgbClr val="FFFFFF"/>
                </a:solidFill>
                <a:latin typeface="Arial"/>
                <a:cs typeface="Arial"/>
              </a:rPr>
              <a:t>inovatif. </a:t>
            </a:r>
            <a:r>
              <a:rPr dirty="0" sz="2800" spc="70" b="1">
                <a:solidFill>
                  <a:srgbClr val="FFFFFF"/>
                </a:solidFill>
                <a:latin typeface="Arial"/>
                <a:cs typeface="Arial"/>
              </a:rPr>
              <a:t>Jadi, </a:t>
            </a:r>
            <a:r>
              <a:rPr dirty="0" sz="2800" spc="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20" b="1">
                <a:solidFill>
                  <a:srgbClr val="FFFFFF"/>
                </a:solidFill>
                <a:latin typeface="Arial"/>
                <a:cs typeface="Arial"/>
              </a:rPr>
              <a:t>projek</a:t>
            </a:r>
            <a:r>
              <a:rPr dirty="0" sz="2800" spc="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70" b="1">
                <a:solidFill>
                  <a:srgbClr val="FFFFFF"/>
                </a:solidFill>
                <a:latin typeface="Arial"/>
                <a:cs typeface="Arial"/>
              </a:rPr>
              <a:t>tersebut</a:t>
            </a:r>
            <a:r>
              <a:rPr dirty="0" sz="2800" spc="1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90" b="1">
                <a:solidFill>
                  <a:srgbClr val="FFFFFF"/>
                </a:solidFill>
                <a:latin typeface="Arial"/>
                <a:cs typeface="Arial"/>
              </a:rPr>
              <a:t>dibuat</a:t>
            </a:r>
            <a:r>
              <a:rPr dirty="0" sz="2800" spc="1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35" b="1">
                <a:solidFill>
                  <a:srgbClr val="FFFFFF"/>
                </a:solidFill>
                <a:latin typeface="Arial"/>
                <a:cs typeface="Arial"/>
              </a:rPr>
              <a:t>untuk</a:t>
            </a:r>
            <a:r>
              <a:rPr dirty="0" sz="2800" spc="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250" b="1">
                <a:solidFill>
                  <a:srgbClr val="FFFFFF"/>
                </a:solidFill>
                <a:latin typeface="Arial"/>
                <a:cs typeface="Arial"/>
              </a:rPr>
              <a:t>dapat</a:t>
            </a:r>
            <a:r>
              <a:rPr dirty="0" sz="2800" spc="25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80" b="1">
                <a:solidFill>
                  <a:srgbClr val="FFFFFF"/>
                </a:solidFill>
                <a:latin typeface="Arial"/>
                <a:cs typeface="Arial"/>
              </a:rPr>
              <a:t>memberikan</a:t>
            </a:r>
            <a:r>
              <a:rPr dirty="0" sz="2800" spc="1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0" b="1">
                <a:solidFill>
                  <a:srgbClr val="FFFFFF"/>
                </a:solidFill>
                <a:latin typeface="Arial"/>
                <a:cs typeface="Arial"/>
              </a:rPr>
              <a:t>inovasi</a:t>
            </a:r>
            <a:r>
              <a:rPr dirty="0" sz="28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85" b="1">
                <a:solidFill>
                  <a:srgbClr val="FFFFFF"/>
                </a:solidFill>
                <a:latin typeface="Arial"/>
                <a:cs typeface="Arial"/>
              </a:rPr>
              <a:t>dan </a:t>
            </a:r>
            <a:r>
              <a:rPr dirty="0" sz="2800" spc="190" b="1">
                <a:solidFill>
                  <a:srgbClr val="FFFFFF"/>
                </a:solidFill>
                <a:latin typeface="Arial"/>
                <a:cs typeface="Arial"/>
              </a:rPr>
              <a:t> kreatifitas</a:t>
            </a:r>
            <a:r>
              <a:rPr dirty="0" sz="2800" spc="1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20" b="1">
                <a:solidFill>
                  <a:srgbClr val="FFFFFF"/>
                </a:solidFill>
                <a:latin typeface="Arial"/>
                <a:cs typeface="Arial"/>
              </a:rPr>
              <a:t>seseorang</a:t>
            </a:r>
            <a:r>
              <a:rPr dirty="0" sz="2800" spc="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210" b="1">
                <a:solidFill>
                  <a:srgbClr val="FFFFFF"/>
                </a:solidFill>
                <a:latin typeface="Arial"/>
                <a:cs typeface="Arial"/>
              </a:rPr>
              <a:t>dalam</a:t>
            </a:r>
            <a:r>
              <a:rPr dirty="0" sz="2800" spc="2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85" b="1">
                <a:solidFill>
                  <a:srgbClr val="FFFFFF"/>
                </a:solidFill>
                <a:latin typeface="Arial"/>
                <a:cs typeface="Arial"/>
              </a:rPr>
              <a:t>menentukan</a:t>
            </a:r>
            <a:r>
              <a:rPr dirty="0" sz="2800" spc="1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35" b="1">
                <a:solidFill>
                  <a:srgbClr val="FFFFFF"/>
                </a:solidFill>
                <a:latin typeface="Arial"/>
                <a:cs typeface="Arial"/>
              </a:rPr>
              <a:t>sebuah</a:t>
            </a:r>
            <a:r>
              <a:rPr dirty="0" sz="2800" spc="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254" b="1">
                <a:solidFill>
                  <a:srgbClr val="FFFFFF"/>
                </a:solidFill>
                <a:latin typeface="Arial"/>
                <a:cs typeface="Arial"/>
              </a:rPr>
              <a:t>kata</a:t>
            </a:r>
            <a:r>
              <a:rPr dirty="0" sz="2800" spc="2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35" b="1">
                <a:solidFill>
                  <a:srgbClr val="FFFFFF"/>
                </a:solidFill>
                <a:latin typeface="Arial"/>
                <a:cs typeface="Arial"/>
              </a:rPr>
              <a:t>untuk </a:t>
            </a:r>
            <a:r>
              <a:rPr dirty="0" sz="2800" spc="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60" b="1">
                <a:solidFill>
                  <a:srgbClr val="FFFFFF"/>
                </a:solidFill>
                <a:latin typeface="Arial"/>
                <a:cs typeface="Arial"/>
              </a:rPr>
              <a:t>dijadikan</a:t>
            </a:r>
            <a:r>
              <a:rPr dirty="0" sz="2800" spc="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210" b="1">
                <a:solidFill>
                  <a:srgbClr val="FFFFFF"/>
                </a:solidFill>
                <a:latin typeface="Arial"/>
                <a:cs typeface="Arial"/>
              </a:rPr>
              <a:t>dalam</a:t>
            </a:r>
            <a:r>
              <a:rPr dirty="0" sz="2800" spc="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35" b="1">
                <a:solidFill>
                  <a:srgbClr val="FFFFFF"/>
                </a:solidFill>
                <a:latin typeface="Arial"/>
                <a:cs typeface="Arial"/>
              </a:rPr>
              <a:t>sebuah</a:t>
            </a:r>
            <a:r>
              <a:rPr dirty="0" sz="2800" spc="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35" b="1">
                <a:solidFill>
                  <a:srgbClr val="FFFFFF"/>
                </a:solidFill>
                <a:latin typeface="Arial"/>
                <a:cs typeface="Arial"/>
              </a:rPr>
              <a:t>lagu.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6510" y="317118"/>
            <a:ext cx="4050029" cy="65278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100" spc="-5"/>
              <a:t>PENDAHULUAN</a:t>
            </a:r>
            <a:endParaRPr sz="4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51F2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5594116" y="7595957"/>
            <a:ext cx="2694305" cy="2691130"/>
            <a:chOff x="15594116" y="7595957"/>
            <a:chExt cx="2694305" cy="26911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02762" y="8437343"/>
              <a:ext cx="2185237" cy="18496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49193" y="7595957"/>
              <a:ext cx="538806" cy="26910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63584" y="8437343"/>
              <a:ext cx="981608" cy="18496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94116" y="9721531"/>
              <a:ext cx="565468" cy="565468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038225" y="2486026"/>
            <a:ext cx="16211550" cy="0"/>
          </a:xfrm>
          <a:custGeom>
            <a:avLst/>
            <a:gdLst/>
            <a:ahLst/>
            <a:cxnLst/>
            <a:rect l="l" t="t" r="r" b="b"/>
            <a:pathLst>
              <a:path w="16211550" h="0">
                <a:moveTo>
                  <a:pt x="0" y="0"/>
                </a:moveTo>
                <a:lnTo>
                  <a:pt x="16211548" y="0"/>
                </a:lnTo>
              </a:path>
            </a:pathLst>
          </a:custGeom>
          <a:ln w="19049">
            <a:solidFill>
              <a:srgbClr val="0445F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7571" y="197675"/>
            <a:ext cx="466724" cy="4667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61400" y="254825"/>
            <a:ext cx="466724" cy="4667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8548" y="829102"/>
            <a:ext cx="466724" cy="4667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07354" y="1"/>
            <a:ext cx="1713048" cy="75778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7498522" y="1"/>
            <a:ext cx="6482080" cy="1016000"/>
            <a:chOff x="7498522" y="1"/>
            <a:chExt cx="6482080" cy="101600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52078" y="1"/>
              <a:ext cx="998265" cy="41741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98522" y="1"/>
              <a:ext cx="6482027" cy="101597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94871" y="2593324"/>
            <a:ext cx="13290550" cy="6502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3000" spc="-25">
                <a:solidFill>
                  <a:srgbClr val="81CCFA"/>
                </a:solidFill>
                <a:latin typeface="Microsoft Sans Serif"/>
                <a:cs typeface="Microsoft Sans Serif"/>
              </a:rPr>
              <a:t>KECERDASAN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25">
                <a:solidFill>
                  <a:srgbClr val="81CCFA"/>
                </a:solidFill>
                <a:latin typeface="Microsoft Sans Serif"/>
                <a:cs typeface="Microsoft Sans Serif"/>
              </a:rPr>
              <a:t>BUATAN</a:t>
            </a:r>
            <a:r>
              <a:rPr dirty="0" sz="3000" spc="13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5">
                <a:solidFill>
                  <a:srgbClr val="81CCFA"/>
                </a:solidFill>
                <a:latin typeface="Microsoft Sans Serif"/>
                <a:cs typeface="Microsoft Sans Serif"/>
              </a:rPr>
              <a:t>ATAU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>
                <a:solidFill>
                  <a:srgbClr val="81CCFA"/>
                </a:solidFill>
                <a:latin typeface="Microsoft Sans Serif"/>
                <a:cs typeface="Microsoft Sans Serif"/>
              </a:rPr>
              <a:t>ARTIFICIAL</a:t>
            </a:r>
            <a:r>
              <a:rPr dirty="0" sz="3000" spc="13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15">
                <a:solidFill>
                  <a:srgbClr val="81CCFA"/>
                </a:solidFill>
                <a:latin typeface="Microsoft Sans Serif"/>
                <a:cs typeface="Microsoft Sans Serif"/>
              </a:rPr>
              <a:t>INTELLIGENCE</a:t>
            </a:r>
            <a:r>
              <a:rPr dirty="0" sz="3000" spc="13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60">
                <a:solidFill>
                  <a:srgbClr val="81CCFA"/>
                </a:solidFill>
                <a:latin typeface="Microsoft Sans Serif"/>
                <a:cs typeface="Microsoft Sans Serif"/>
              </a:rPr>
              <a:t>(AI)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50">
                <a:solidFill>
                  <a:srgbClr val="81CCFA"/>
                </a:solidFill>
                <a:latin typeface="Microsoft Sans Serif"/>
                <a:cs typeface="Microsoft Sans Serif"/>
              </a:rPr>
              <a:t>ADALAH </a:t>
            </a:r>
            <a:r>
              <a:rPr dirty="0" sz="3000" spc="5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10">
                <a:solidFill>
                  <a:srgbClr val="81CCFA"/>
                </a:solidFill>
                <a:latin typeface="Microsoft Sans Serif"/>
                <a:cs typeface="Microsoft Sans Serif"/>
              </a:rPr>
              <a:t>SIMULASI</a:t>
            </a:r>
            <a:r>
              <a:rPr dirty="0" sz="3000" spc="13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15">
                <a:solidFill>
                  <a:srgbClr val="81CCFA"/>
                </a:solidFill>
                <a:latin typeface="Microsoft Sans Serif"/>
                <a:cs typeface="Microsoft Sans Serif"/>
              </a:rPr>
              <a:t>DARI</a:t>
            </a:r>
            <a:r>
              <a:rPr dirty="0" sz="3000" spc="13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25">
                <a:solidFill>
                  <a:srgbClr val="81CCFA"/>
                </a:solidFill>
                <a:latin typeface="Microsoft Sans Serif"/>
                <a:cs typeface="Microsoft Sans Serif"/>
              </a:rPr>
              <a:t>KECERDASAN</a:t>
            </a:r>
            <a:r>
              <a:rPr dirty="0" sz="3000" spc="13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50">
                <a:solidFill>
                  <a:srgbClr val="81CCFA"/>
                </a:solidFill>
                <a:latin typeface="Microsoft Sans Serif"/>
                <a:cs typeface="Microsoft Sans Serif"/>
              </a:rPr>
              <a:t>YANG</a:t>
            </a:r>
            <a:r>
              <a:rPr dirty="0" sz="3000" spc="13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40">
                <a:solidFill>
                  <a:srgbClr val="81CCFA"/>
                </a:solidFill>
                <a:latin typeface="Microsoft Sans Serif"/>
                <a:cs typeface="Microsoft Sans Serif"/>
              </a:rPr>
              <a:t>DIMILIKI</a:t>
            </a:r>
            <a:r>
              <a:rPr dirty="0" sz="3000" spc="13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15">
                <a:solidFill>
                  <a:srgbClr val="81CCFA"/>
                </a:solidFill>
                <a:latin typeface="Microsoft Sans Serif"/>
                <a:cs typeface="Microsoft Sans Serif"/>
              </a:rPr>
              <a:t>OLEH</a:t>
            </a:r>
            <a:r>
              <a:rPr dirty="0" sz="3000" spc="13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35">
                <a:solidFill>
                  <a:srgbClr val="81CCFA"/>
                </a:solidFill>
                <a:latin typeface="Microsoft Sans Serif"/>
                <a:cs typeface="Microsoft Sans Serif"/>
              </a:rPr>
              <a:t>MANUSIA</a:t>
            </a:r>
            <a:r>
              <a:rPr dirty="0" sz="3000" spc="13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50">
                <a:solidFill>
                  <a:srgbClr val="81CCFA"/>
                </a:solidFill>
                <a:latin typeface="Microsoft Sans Serif"/>
                <a:cs typeface="Microsoft Sans Serif"/>
              </a:rPr>
              <a:t>YANG </a:t>
            </a:r>
            <a:r>
              <a:rPr dirty="0" sz="3000" spc="5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40">
                <a:solidFill>
                  <a:srgbClr val="81CCFA"/>
                </a:solidFill>
                <a:latin typeface="Microsoft Sans Serif"/>
                <a:cs typeface="Microsoft Sans Serif"/>
              </a:rPr>
              <a:t>DIMODELKAN</a:t>
            </a:r>
            <a:r>
              <a:rPr dirty="0" sz="3000" spc="12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30">
                <a:solidFill>
                  <a:srgbClr val="81CCFA"/>
                </a:solidFill>
                <a:latin typeface="Microsoft Sans Serif"/>
                <a:cs typeface="Microsoft Sans Serif"/>
              </a:rPr>
              <a:t>DI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40">
                <a:solidFill>
                  <a:srgbClr val="81CCFA"/>
                </a:solidFill>
                <a:latin typeface="Microsoft Sans Serif"/>
                <a:cs typeface="Microsoft Sans Serif"/>
              </a:rPr>
              <a:t>DALAM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20">
                <a:solidFill>
                  <a:srgbClr val="81CCFA"/>
                </a:solidFill>
                <a:latin typeface="Microsoft Sans Serif"/>
                <a:cs typeface="Microsoft Sans Serif"/>
              </a:rPr>
              <a:t>MESIN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75">
                <a:solidFill>
                  <a:srgbClr val="81CCFA"/>
                </a:solidFill>
                <a:latin typeface="Microsoft Sans Serif"/>
                <a:cs typeface="Microsoft Sans Serif"/>
              </a:rPr>
              <a:t>DAN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5">
                <a:solidFill>
                  <a:srgbClr val="81CCFA"/>
                </a:solidFill>
                <a:latin typeface="Microsoft Sans Serif"/>
                <a:cs typeface="Microsoft Sans Serif"/>
              </a:rPr>
              <a:t>DIPROGRAM</a:t>
            </a:r>
            <a:r>
              <a:rPr dirty="0" sz="3000" spc="12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20">
                <a:solidFill>
                  <a:srgbClr val="81CCFA"/>
                </a:solidFill>
                <a:latin typeface="Microsoft Sans Serif"/>
                <a:cs typeface="Microsoft Sans Serif"/>
              </a:rPr>
              <a:t>AGAR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25">
                <a:solidFill>
                  <a:srgbClr val="81CCFA"/>
                </a:solidFill>
                <a:latin typeface="Microsoft Sans Serif"/>
                <a:cs typeface="Microsoft Sans Serif"/>
              </a:rPr>
              <a:t>BISA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70">
                <a:solidFill>
                  <a:srgbClr val="81CCFA"/>
                </a:solidFill>
                <a:latin typeface="Microsoft Sans Serif"/>
                <a:cs typeface="Microsoft Sans Serif"/>
              </a:rPr>
              <a:t>BERPIKIR </a:t>
            </a:r>
            <a:r>
              <a:rPr dirty="0" sz="3000" spc="-78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130">
                <a:solidFill>
                  <a:srgbClr val="81CCFA"/>
                </a:solidFill>
                <a:latin typeface="Microsoft Sans Serif"/>
                <a:cs typeface="Microsoft Sans Serif"/>
              </a:rPr>
              <a:t>SEPERTI</a:t>
            </a:r>
            <a:r>
              <a:rPr dirty="0" sz="3000" spc="12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55">
                <a:solidFill>
                  <a:srgbClr val="81CCFA"/>
                </a:solidFill>
                <a:latin typeface="Microsoft Sans Serif"/>
                <a:cs typeface="Microsoft Sans Serif"/>
              </a:rPr>
              <a:t>HALNYA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35">
                <a:solidFill>
                  <a:srgbClr val="81CCFA"/>
                </a:solidFill>
                <a:latin typeface="Microsoft Sans Serif"/>
                <a:cs typeface="Microsoft Sans Serif"/>
              </a:rPr>
              <a:t>MANUSIA.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25">
                <a:solidFill>
                  <a:srgbClr val="81CCFA"/>
                </a:solidFill>
                <a:latin typeface="Microsoft Sans Serif"/>
                <a:cs typeface="Microsoft Sans Serif"/>
              </a:rPr>
              <a:t>SEDANGKAN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30">
                <a:solidFill>
                  <a:srgbClr val="81CCFA"/>
                </a:solidFill>
                <a:latin typeface="Microsoft Sans Serif"/>
                <a:cs typeface="Microsoft Sans Serif"/>
              </a:rPr>
              <a:t>MENURUT</a:t>
            </a:r>
            <a:r>
              <a:rPr dirty="0" sz="3000" spc="12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70">
                <a:solidFill>
                  <a:srgbClr val="81CCFA"/>
                </a:solidFill>
                <a:latin typeface="Microsoft Sans Serif"/>
                <a:cs typeface="Microsoft Sans Serif"/>
              </a:rPr>
              <a:t>MC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25">
                <a:solidFill>
                  <a:srgbClr val="81CCFA"/>
                </a:solidFill>
                <a:latin typeface="Microsoft Sans Serif"/>
                <a:cs typeface="Microsoft Sans Serif"/>
              </a:rPr>
              <a:t>LEOD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75">
                <a:solidFill>
                  <a:srgbClr val="81CCFA"/>
                </a:solidFill>
                <a:latin typeface="Microsoft Sans Serif"/>
                <a:cs typeface="Microsoft Sans Serif"/>
              </a:rPr>
              <a:t>DAN </a:t>
            </a:r>
            <a:r>
              <a:rPr dirty="0" sz="3000" spc="8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35">
                <a:solidFill>
                  <a:srgbClr val="81CCFA"/>
                </a:solidFill>
                <a:latin typeface="Microsoft Sans Serif"/>
                <a:cs typeface="Microsoft Sans Serif"/>
              </a:rPr>
              <a:t>SCHELL,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25">
                <a:solidFill>
                  <a:srgbClr val="81CCFA"/>
                </a:solidFill>
                <a:latin typeface="Microsoft Sans Serif"/>
                <a:cs typeface="Microsoft Sans Serif"/>
              </a:rPr>
              <a:t>KECERDASAN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25">
                <a:solidFill>
                  <a:srgbClr val="81CCFA"/>
                </a:solidFill>
                <a:latin typeface="Microsoft Sans Serif"/>
                <a:cs typeface="Microsoft Sans Serif"/>
              </a:rPr>
              <a:t>BUATAN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50">
                <a:solidFill>
                  <a:srgbClr val="81CCFA"/>
                </a:solidFill>
                <a:latin typeface="Microsoft Sans Serif"/>
                <a:cs typeface="Microsoft Sans Serif"/>
              </a:rPr>
              <a:t>ADALAH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5">
                <a:solidFill>
                  <a:srgbClr val="81CCFA"/>
                </a:solidFill>
                <a:latin typeface="Microsoft Sans Serif"/>
                <a:cs typeface="Microsoft Sans Serif"/>
              </a:rPr>
              <a:t>AKTIVITAS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5">
                <a:solidFill>
                  <a:srgbClr val="81CCFA"/>
                </a:solidFill>
                <a:latin typeface="Microsoft Sans Serif"/>
                <a:cs typeface="Microsoft Sans Serif"/>
              </a:rPr>
              <a:t>PENYEDIAAN </a:t>
            </a:r>
            <a:r>
              <a:rPr dirty="0" sz="3000" spc="1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20">
                <a:solidFill>
                  <a:srgbClr val="81CCFA"/>
                </a:solidFill>
                <a:latin typeface="Microsoft Sans Serif"/>
                <a:cs typeface="Microsoft Sans Serif"/>
              </a:rPr>
              <a:t>MESIN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130">
                <a:solidFill>
                  <a:srgbClr val="81CCFA"/>
                </a:solidFill>
                <a:latin typeface="Microsoft Sans Serif"/>
                <a:cs typeface="Microsoft Sans Serif"/>
              </a:rPr>
              <a:t>SEPERTI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45">
                <a:solidFill>
                  <a:srgbClr val="81CCFA"/>
                </a:solidFill>
                <a:latin typeface="Microsoft Sans Serif"/>
                <a:cs typeface="Microsoft Sans Serif"/>
              </a:rPr>
              <a:t>KOMPUTER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40">
                <a:solidFill>
                  <a:srgbClr val="81CCFA"/>
                </a:solidFill>
                <a:latin typeface="Microsoft Sans Serif"/>
                <a:cs typeface="Microsoft Sans Serif"/>
              </a:rPr>
              <a:t>DENGAN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15">
                <a:solidFill>
                  <a:srgbClr val="81CCFA"/>
                </a:solidFill>
                <a:latin typeface="Microsoft Sans Serif"/>
                <a:cs typeface="Microsoft Sans Serif"/>
              </a:rPr>
              <a:t>KEMAMPUAN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20">
                <a:solidFill>
                  <a:srgbClr val="81CCFA"/>
                </a:solidFill>
                <a:latin typeface="Microsoft Sans Serif"/>
                <a:cs typeface="Microsoft Sans Serif"/>
              </a:rPr>
              <a:t>UNTUK </a:t>
            </a:r>
            <a:r>
              <a:rPr dirty="0" sz="3000" spc="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30">
                <a:solidFill>
                  <a:srgbClr val="81CCFA"/>
                </a:solidFill>
                <a:latin typeface="Microsoft Sans Serif"/>
                <a:cs typeface="Microsoft Sans Serif"/>
              </a:rPr>
              <a:t>MENAMPILKAN</a:t>
            </a:r>
            <a:r>
              <a:rPr dirty="0" sz="3000" spc="12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50">
                <a:solidFill>
                  <a:srgbClr val="81CCFA"/>
                </a:solidFill>
                <a:latin typeface="Microsoft Sans Serif"/>
                <a:cs typeface="Microsoft Sans Serif"/>
              </a:rPr>
              <a:t>PERILAKU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50">
                <a:solidFill>
                  <a:srgbClr val="81CCFA"/>
                </a:solidFill>
                <a:latin typeface="Microsoft Sans Serif"/>
                <a:cs typeface="Microsoft Sans Serif"/>
              </a:rPr>
              <a:t>YANG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45">
                <a:solidFill>
                  <a:srgbClr val="81CCFA"/>
                </a:solidFill>
                <a:latin typeface="Microsoft Sans Serif"/>
                <a:cs typeface="Microsoft Sans Serif"/>
              </a:rPr>
              <a:t>DIANGGAP</a:t>
            </a:r>
            <a:r>
              <a:rPr dirty="0" sz="3000" spc="12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>
                <a:solidFill>
                  <a:srgbClr val="81CCFA"/>
                </a:solidFill>
                <a:latin typeface="Microsoft Sans Serif"/>
                <a:cs typeface="Microsoft Sans Serif"/>
              </a:rPr>
              <a:t>SAMA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5">
                <a:solidFill>
                  <a:srgbClr val="81CCFA"/>
                </a:solidFill>
                <a:latin typeface="Microsoft Sans Serif"/>
                <a:cs typeface="Microsoft Sans Serif"/>
              </a:rPr>
              <a:t>CERDASNYA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25">
                <a:solidFill>
                  <a:srgbClr val="81CCFA"/>
                </a:solidFill>
                <a:latin typeface="Microsoft Sans Serif"/>
                <a:cs typeface="Microsoft Sans Serif"/>
              </a:rPr>
              <a:t>JIKA </a:t>
            </a:r>
            <a:r>
              <a:rPr dirty="0" sz="3000" spc="-2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15">
                <a:solidFill>
                  <a:srgbClr val="81CCFA"/>
                </a:solidFill>
                <a:latin typeface="Microsoft Sans Serif"/>
                <a:cs typeface="Microsoft Sans Serif"/>
              </a:rPr>
              <a:t>KEMAMPUAN</a:t>
            </a:r>
            <a:r>
              <a:rPr dirty="0" sz="3000" spc="12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110">
                <a:solidFill>
                  <a:srgbClr val="81CCFA"/>
                </a:solidFill>
                <a:latin typeface="Microsoft Sans Serif"/>
                <a:cs typeface="Microsoft Sans Serif"/>
              </a:rPr>
              <a:t>TERSEBUT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30">
                <a:solidFill>
                  <a:srgbClr val="81CCFA"/>
                </a:solidFill>
                <a:latin typeface="Microsoft Sans Serif"/>
                <a:cs typeface="Microsoft Sans Serif"/>
              </a:rPr>
              <a:t>DITAMPILKAN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15">
                <a:solidFill>
                  <a:srgbClr val="81CCFA"/>
                </a:solidFill>
                <a:latin typeface="Microsoft Sans Serif"/>
                <a:cs typeface="Microsoft Sans Serif"/>
              </a:rPr>
              <a:t>OLEH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35">
                <a:solidFill>
                  <a:srgbClr val="81CCFA"/>
                </a:solidFill>
                <a:latin typeface="Microsoft Sans Serif"/>
                <a:cs typeface="Microsoft Sans Serif"/>
              </a:rPr>
              <a:t>MANUSIA.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00">
              <a:latin typeface="Microsoft Sans Serif"/>
              <a:cs typeface="Microsoft Sans Serif"/>
            </a:endParaRPr>
          </a:p>
          <a:p>
            <a:pPr marL="12700" marR="40640">
              <a:lnSpc>
                <a:spcPct val="108300"/>
              </a:lnSpc>
              <a:spcBef>
                <a:spcPts val="5"/>
              </a:spcBef>
            </a:pPr>
            <a:r>
              <a:rPr dirty="0" sz="3000" spc="40">
                <a:solidFill>
                  <a:srgbClr val="81CCFA"/>
                </a:solidFill>
                <a:latin typeface="Microsoft Sans Serif"/>
                <a:cs typeface="Microsoft Sans Serif"/>
              </a:rPr>
              <a:t>DENGAN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5">
                <a:solidFill>
                  <a:srgbClr val="81CCFA"/>
                </a:solidFill>
                <a:latin typeface="Microsoft Sans Serif"/>
                <a:cs typeface="Microsoft Sans Serif"/>
              </a:rPr>
              <a:t>KATA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40">
                <a:solidFill>
                  <a:srgbClr val="81CCFA"/>
                </a:solidFill>
                <a:latin typeface="Microsoft Sans Serif"/>
                <a:cs typeface="Microsoft Sans Serif"/>
              </a:rPr>
              <a:t>LAIN</a:t>
            </a:r>
            <a:r>
              <a:rPr dirty="0" sz="3000" spc="13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15">
                <a:solidFill>
                  <a:srgbClr val="81CCFA"/>
                </a:solidFill>
                <a:latin typeface="Microsoft Sans Serif"/>
                <a:cs typeface="Microsoft Sans Serif"/>
              </a:rPr>
              <a:t>AI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10">
                <a:solidFill>
                  <a:srgbClr val="81CCFA"/>
                </a:solidFill>
                <a:latin typeface="Microsoft Sans Serif"/>
                <a:cs typeface="Microsoft Sans Serif"/>
              </a:rPr>
              <a:t>MERUPAKAN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80">
                <a:solidFill>
                  <a:srgbClr val="81CCFA"/>
                </a:solidFill>
                <a:latin typeface="Microsoft Sans Serif"/>
                <a:cs typeface="Microsoft Sans Serif"/>
              </a:rPr>
              <a:t>SISTEM</a:t>
            </a:r>
            <a:r>
              <a:rPr dirty="0" sz="3000" spc="13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45">
                <a:solidFill>
                  <a:srgbClr val="81CCFA"/>
                </a:solidFill>
                <a:latin typeface="Microsoft Sans Serif"/>
                <a:cs typeface="Microsoft Sans Serif"/>
              </a:rPr>
              <a:t>KOMPUTER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50">
                <a:solidFill>
                  <a:srgbClr val="81CCFA"/>
                </a:solidFill>
                <a:latin typeface="Microsoft Sans Serif"/>
                <a:cs typeface="Microsoft Sans Serif"/>
              </a:rPr>
              <a:t>YANG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25">
                <a:solidFill>
                  <a:srgbClr val="81CCFA"/>
                </a:solidFill>
                <a:latin typeface="Microsoft Sans Serif"/>
                <a:cs typeface="Microsoft Sans Serif"/>
              </a:rPr>
              <a:t>BISA </a:t>
            </a:r>
            <a:r>
              <a:rPr dirty="0" sz="3000" spc="-2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20">
                <a:solidFill>
                  <a:srgbClr val="81CCFA"/>
                </a:solidFill>
                <a:latin typeface="Microsoft Sans Serif"/>
                <a:cs typeface="Microsoft Sans Serif"/>
              </a:rPr>
              <a:t>MELAKUKAN</a:t>
            </a:r>
            <a:r>
              <a:rPr dirty="0" sz="3000" spc="114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35">
                <a:solidFill>
                  <a:srgbClr val="81CCFA"/>
                </a:solidFill>
                <a:latin typeface="Microsoft Sans Serif"/>
                <a:cs typeface="Microsoft Sans Serif"/>
              </a:rPr>
              <a:t>PEKERJAAN-PEKERJAAN</a:t>
            </a:r>
            <a:r>
              <a:rPr dirty="0" sz="3000" spc="12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50">
                <a:solidFill>
                  <a:srgbClr val="81CCFA"/>
                </a:solidFill>
                <a:latin typeface="Microsoft Sans Serif"/>
                <a:cs typeface="Microsoft Sans Serif"/>
              </a:rPr>
              <a:t>YANG</a:t>
            </a:r>
            <a:r>
              <a:rPr dirty="0" sz="3000" spc="12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60">
                <a:solidFill>
                  <a:srgbClr val="81CCFA"/>
                </a:solidFill>
                <a:latin typeface="Microsoft Sans Serif"/>
                <a:cs typeface="Microsoft Sans Serif"/>
              </a:rPr>
              <a:t>UMUMNYA</a:t>
            </a:r>
            <a:r>
              <a:rPr dirty="0" sz="3000" spc="12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20">
                <a:solidFill>
                  <a:srgbClr val="81CCFA"/>
                </a:solidFill>
                <a:latin typeface="Microsoft Sans Serif"/>
                <a:cs typeface="Microsoft Sans Serif"/>
              </a:rPr>
              <a:t>MEMERLUKAN </a:t>
            </a:r>
            <a:r>
              <a:rPr dirty="0" sz="3000" spc="-78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5">
                <a:solidFill>
                  <a:srgbClr val="81CCFA"/>
                </a:solidFill>
                <a:latin typeface="Microsoft Sans Serif"/>
                <a:cs typeface="Microsoft Sans Serif"/>
              </a:rPr>
              <a:t>TENAGA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35">
                <a:solidFill>
                  <a:srgbClr val="81CCFA"/>
                </a:solidFill>
                <a:latin typeface="Microsoft Sans Serif"/>
                <a:cs typeface="Microsoft Sans Serif"/>
              </a:rPr>
              <a:t>MANUSIA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5">
                <a:solidFill>
                  <a:srgbClr val="81CCFA"/>
                </a:solidFill>
                <a:latin typeface="Microsoft Sans Serif"/>
                <a:cs typeface="Microsoft Sans Serif"/>
              </a:rPr>
              <a:t>ATAU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25">
                <a:solidFill>
                  <a:srgbClr val="81CCFA"/>
                </a:solidFill>
                <a:latin typeface="Microsoft Sans Serif"/>
                <a:cs typeface="Microsoft Sans Serif"/>
              </a:rPr>
              <a:t>KECERDASAN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35">
                <a:solidFill>
                  <a:srgbClr val="81CCFA"/>
                </a:solidFill>
                <a:latin typeface="Microsoft Sans Serif"/>
                <a:cs typeface="Microsoft Sans Serif"/>
              </a:rPr>
              <a:t>MANUSIA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20">
                <a:solidFill>
                  <a:srgbClr val="81CCFA"/>
                </a:solidFill>
                <a:latin typeface="Microsoft Sans Serif"/>
                <a:cs typeface="Microsoft Sans Serif"/>
              </a:rPr>
              <a:t>UNTUK </a:t>
            </a:r>
            <a:r>
              <a:rPr dirty="0" sz="3000" spc="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15">
                <a:solidFill>
                  <a:srgbClr val="81CCFA"/>
                </a:solidFill>
                <a:latin typeface="Microsoft Sans Serif"/>
                <a:cs typeface="Microsoft Sans Serif"/>
              </a:rPr>
              <a:t>MENYELESAIKAN</a:t>
            </a:r>
            <a:r>
              <a:rPr dirty="0" sz="3000" spc="12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65">
                <a:solidFill>
                  <a:srgbClr val="81CCFA"/>
                </a:solidFill>
                <a:latin typeface="Microsoft Sans Serif"/>
                <a:cs typeface="Microsoft Sans Serif"/>
              </a:rPr>
              <a:t>PEKERJAAN</a:t>
            </a:r>
            <a:r>
              <a:rPr dirty="0" sz="3000" spc="12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100">
                <a:solidFill>
                  <a:srgbClr val="81CCFA"/>
                </a:solidFill>
                <a:latin typeface="Microsoft Sans Serif"/>
                <a:cs typeface="Microsoft Sans Serif"/>
              </a:rPr>
              <a:t>TERSEBUT.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48700" y="734797"/>
            <a:ext cx="10354945" cy="1608455"/>
          </a:xfrm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6230"/>
              </a:lnSpc>
              <a:spcBef>
                <a:spcPts val="204"/>
              </a:spcBef>
            </a:pPr>
            <a:r>
              <a:rPr dirty="0" sz="5200" spc="-150"/>
              <a:t>A</a:t>
            </a:r>
            <a:r>
              <a:rPr dirty="0" sz="5200" spc="-325"/>
              <a:t>P</a:t>
            </a:r>
            <a:r>
              <a:rPr dirty="0" sz="5200" spc="-145"/>
              <a:t>A</a:t>
            </a:r>
            <a:r>
              <a:rPr dirty="0" sz="5200" spc="-200"/>
              <a:t> </a:t>
            </a:r>
            <a:r>
              <a:rPr dirty="0" sz="5200" spc="65"/>
              <a:t>I</a:t>
            </a:r>
            <a:r>
              <a:rPr dirty="0" sz="5200" spc="-265"/>
              <a:t>T</a:t>
            </a:r>
            <a:r>
              <a:rPr dirty="0" sz="5200" spc="-125"/>
              <a:t>U</a:t>
            </a:r>
            <a:r>
              <a:rPr dirty="0" sz="5200" spc="-200"/>
              <a:t> </a:t>
            </a:r>
            <a:r>
              <a:rPr dirty="0" sz="5200" spc="-150"/>
              <a:t>A</a:t>
            </a:r>
            <a:r>
              <a:rPr dirty="0" sz="5200" spc="-505"/>
              <a:t>R</a:t>
            </a:r>
            <a:r>
              <a:rPr dirty="0" sz="5200" spc="-265"/>
              <a:t>T</a:t>
            </a:r>
            <a:r>
              <a:rPr dirty="0" sz="5200" spc="65"/>
              <a:t>I</a:t>
            </a:r>
            <a:r>
              <a:rPr dirty="0" sz="5200" spc="-250"/>
              <a:t>F</a:t>
            </a:r>
            <a:r>
              <a:rPr dirty="0" sz="5200" spc="65"/>
              <a:t>I</a:t>
            </a:r>
            <a:r>
              <a:rPr dirty="0" sz="5200" spc="60"/>
              <a:t>C</a:t>
            </a:r>
            <a:r>
              <a:rPr dirty="0" sz="5200" spc="-150"/>
              <a:t>A</a:t>
            </a:r>
            <a:r>
              <a:rPr dirty="0" sz="5200" spc="-470"/>
              <a:t>L</a:t>
            </a:r>
            <a:r>
              <a:rPr dirty="0" sz="5200" spc="-200"/>
              <a:t> </a:t>
            </a:r>
            <a:r>
              <a:rPr dirty="0" sz="5200" spc="65"/>
              <a:t>I</a:t>
            </a:r>
            <a:r>
              <a:rPr dirty="0" sz="5200" spc="95"/>
              <a:t>N</a:t>
            </a:r>
            <a:r>
              <a:rPr dirty="0" sz="5200" spc="-265"/>
              <a:t>T</a:t>
            </a:r>
            <a:r>
              <a:rPr dirty="0" sz="5200" spc="-515"/>
              <a:t>E</a:t>
            </a:r>
            <a:r>
              <a:rPr dirty="0" sz="5200" spc="-475"/>
              <a:t>LL</a:t>
            </a:r>
            <a:r>
              <a:rPr dirty="0" sz="5200" spc="-515"/>
              <a:t>E</a:t>
            </a:r>
            <a:r>
              <a:rPr dirty="0" sz="5200" spc="-170"/>
              <a:t>G</a:t>
            </a:r>
            <a:r>
              <a:rPr dirty="0" sz="5200" spc="-515"/>
              <a:t>E</a:t>
            </a:r>
            <a:r>
              <a:rPr dirty="0" sz="5200" spc="95"/>
              <a:t>N</a:t>
            </a:r>
            <a:r>
              <a:rPr dirty="0" sz="5200" spc="-165"/>
              <a:t>T  </a:t>
            </a:r>
            <a:r>
              <a:rPr dirty="0" sz="5200" spc="55"/>
              <a:t>(AI)</a:t>
            </a:r>
            <a:r>
              <a:rPr dirty="0" sz="5200" spc="-204"/>
              <a:t> </a:t>
            </a:r>
            <a:r>
              <a:rPr dirty="0" sz="5200" spc="-635"/>
              <a:t>?</a:t>
            </a:r>
            <a:endParaRPr sz="5200"/>
          </a:p>
        </p:txBody>
      </p:sp>
      <p:grpSp>
        <p:nvGrpSpPr>
          <p:cNvPr id="18" name="object 18"/>
          <p:cNvGrpSpPr/>
          <p:nvPr/>
        </p:nvGrpSpPr>
        <p:grpSpPr>
          <a:xfrm>
            <a:off x="2559635" y="9598072"/>
            <a:ext cx="3492500" cy="688975"/>
            <a:chOff x="2559635" y="9598072"/>
            <a:chExt cx="3492500" cy="688975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53462" y="9598072"/>
              <a:ext cx="2798546" cy="6889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59635" y="10152024"/>
              <a:ext cx="683584" cy="1349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51F2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5594113" y="7595955"/>
            <a:ext cx="2694305" cy="2691130"/>
            <a:chOff x="15594113" y="7595955"/>
            <a:chExt cx="2694305" cy="26911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02760" y="8437342"/>
              <a:ext cx="2185237" cy="184965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49191" y="7595955"/>
              <a:ext cx="538806" cy="26910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63583" y="8437342"/>
              <a:ext cx="981608" cy="184965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94113" y="9721530"/>
              <a:ext cx="565470" cy="56546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7594" y="314920"/>
            <a:ext cx="466724" cy="4667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8700" y="547619"/>
            <a:ext cx="466724" cy="4667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7594" y="1013022"/>
            <a:ext cx="466724" cy="4667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07355" y="0"/>
            <a:ext cx="1713046" cy="757783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7498522" y="0"/>
            <a:ext cx="6482080" cy="1016000"/>
            <a:chOff x="7498522" y="0"/>
            <a:chExt cx="6482080" cy="101600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52079" y="0"/>
              <a:ext cx="998263" cy="4174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98522" y="0"/>
              <a:ext cx="6482024" cy="101596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57595" y="2362653"/>
            <a:ext cx="12805410" cy="6494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4650"/>
              </a:lnSpc>
            </a:pPr>
            <a:r>
              <a:rPr dirty="0" sz="3700" spc="-5">
                <a:solidFill>
                  <a:srgbClr val="81CCFA"/>
                </a:solidFill>
                <a:latin typeface="Microsoft Sans Serif"/>
                <a:cs typeface="Microsoft Sans Serif"/>
              </a:rPr>
              <a:t>D</a:t>
            </a:r>
            <a:r>
              <a:rPr dirty="0" sz="3700" spc="-360">
                <a:solidFill>
                  <a:srgbClr val="81CCFA"/>
                </a:solidFill>
                <a:latin typeface="Microsoft Sans Serif"/>
                <a:cs typeface="Microsoft Sans Serif"/>
              </a:rPr>
              <a:t>EE</a:t>
            </a:r>
            <a:r>
              <a:rPr dirty="0" sz="3700" spc="-235">
                <a:solidFill>
                  <a:srgbClr val="81CCFA"/>
                </a:solidFill>
                <a:latin typeface="Microsoft Sans Serif"/>
                <a:cs typeface="Microsoft Sans Serif"/>
              </a:rPr>
              <a:t>P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145">
                <a:solidFill>
                  <a:srgbClr val="81CCFA"/>
                </a:solidFill>
                <a:latin typeface="Microsoft Sans Serif"/>
                <a:cs typeface="Microsoft Sans Serif"/>
              </a:rPr>
              <a:t>L</a:t>
            </a:r>
            <a:r>
              <a:rPr dirty="0" sz="3700" spc="-360">
                <a:solidFill>
                  <a:srgbClr val="81CCFA"/>
                </a:solidFill>
                <a:latin typeface="Microsoft Sans Serif"/>
                <a:cs typeface="Microsoft Sans Serif"/>
              </a:rPr>
              <a:t>E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A</a:t>
            </a:r>
            <a:r>
              <a:rPr dirty="0" sz="3700" spc="-320">
                <a:solidFill>
                  <a:srgbClr val="81CCFA"/>
                </a:solidFill>
                <a:latin typeface="Microsoft Sans Serif"/>
                <a:cs typeface="Microsoft Sans Serif"/>
              </a:rPr>
              <a:t>R</a:t>
            </a:r>
            <a:r>
              <a:rPr dirty="0" sz="3700" spc="90">
                <a:solidFill>
                  <a:srgbClr val="81CCFA"/>
                </a:solidFill>
                <a:latin typeface="Microsoft Sans Serif"/>
                <a:cs typeface="Microsoft Sans Serif"/>
              </a:rPr>
              <a:t>N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I</a:t>
            </a:r>
            <a:r>
              <a:rPr dirty="0" sz="3700" spc="90">
                <a:solidFill>
                  <a:srgbClr val="81CCFA"/>
                </a:solidFill>
                <a:latin typeface="Microsoft Sans Serif"/>
                <a:cs typeface="Microsoft Sans Serif"/>
              </a:rPr>
              <a:t>N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G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5">
                <a:solidFill>
                  <a:srgbClr val="81CCFA"/>
                </a:solidFill>
                <a:latin typeface="Microsoft Sans Serif"/>
                <a:cs typeface="Microsoft Sans Serif"/>
              </a:rPr>
              <a:t>M</a:t>
            </a:r>
            <a:r>
              <a:rPr dirty="0" sz="3700" spc="-360">
                <a:solidFill>
                  <a:srgbClr val="81CCFA"/>
                </a:solidFill>
                <a:latin typeface="Microsoft Sans Serif"/>
                <a:cs typeface="Microsoft Sans Serif"/>
              </a:rPr>
              <a:t>E</a:t>
            </a:r>
            <a:r>
              <a:rPr dirty="0" sz="3700" spc="-320">
                <a:solidFill>
                  <a:srgbClr val="81CCFA"/>
                </a:solidFill>
                <a:latin typeface="Microsoft Sans Serif"/>
                <a:cs typeface="Microsoft Sans Serif"/>
              </a:rPr>
              <a:t>R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U</a:t>
            </a:r>
            <a:r>
              <a:rPr dirty="0" sz="3700" spc="-240">
                <a:solidFill>
                  <a:srgbClr val="81CCFA"/>
                </a:solidFill>
                <a:latin typeface="Microsoft Sans Serif"/>
                <a:cs typeface="Microsoft Sans Serif"/>
              </a:rPr>
              <a:t>P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A</a:t>
            </a:r>
            <a:r>
              <a:rPr dirty="0" sz="3700" spc="-85">
                <a:solidFill>
                  <a:srgbClr val="81CCFA"/>
                </a:solidFill>
                <a:latin typeface="Microsoft Sans Serif"/>
                <a:cs typeface="Microsoft Sans Serif"/>
              </a:rPr>
              <a:t>K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A</a:t>
            </a:r>
            <a:r>
              <a:rPr dirty="0" sz="3700" spc="95">
                <a:solidFill>
                  <a:srgbClr val="81CCFA"/>
                </a:solidFill>
                <a:latin typeface="Microsoft Sans Serif"/>
                <a:cs typeface="Microsoft Sans Serif"/>
              </a:rPr>
              <a:t>N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275">
                <a:solidFill>
                  <a:srgbClr val="81CCFA"/>
                </a:solidFill>
                <a:latin typeface="Microsoft Sans Serif"/>
                <a:cs typeface="Microsoft Sans Serif"/>
              </a:rPr>
              <a:t>S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U</a:t>
            </a:r>
            <a:r>
              <a:rPr dirty="0" sz="3700" spc="-105">
                <a:solidFill>
                  <a:srgbClr val="81CCFA"/>
                </a:solidFill>
                <a:latin typeface="Microsoft Sans Serif"/>
                <a:cs typeface="Microsoft Sans Serif"/>
              </a:rPr>
              <a:t>BB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I</a:t>
            </a:r>
            <a:r>
              <a:rPr dirty="0" sz="3700" spc="-5">
                <a:solidFill>
                  <a:srgbClr val="81CCFA"/>
                </a:solidFill>
                <a:latin typeface="Microsoft Sans Serif"/>
                <a:cs typeface="Microsoft Sans Serif"/>
              </a:rPr>
              <a:t>D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A</a:t>
            </a:r>
            <a:r>
              <a:rPr dirty="0" sz="3700" spc="90">
                <a:solidFill>
                  <a:srgbClr val="81CCFA"/>
                </a:solidFill>
                <a:latin typeface="Microsoft Sans Serif"/>
                <a:cs typeface="Microsoft Sans Serif"/>
              </a:rPr>
              <a:t>N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G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5">
                <a:solidFill>
                  <a:srgbClr val="81CCFA"/>
                </a:solidFill>
                <a:latin typeface="Microsoft Sans Serif"/>
                <a:cs typeface="Microsoft Sans Serif"/>
              </a:rPr>
              <a:t>M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A</a:t>
            </a:r>
            <a:r>
              <a:rPr dirty="0" sz="3700" spc="45">
                <a:solidFill>
                  <a:srgbClr val="81CCFA"/>
                </a:solidFill>
                <a:latin typeface="Microsoft Sans Serif"/>
                <a:cs typeface="Microsoft Sans Serif"/>
              </a:rPr>
              <a:t>C</a:t>
            </a:r>
            <a:r>
              <a:rPr dirty="0" sz="3700" spc="50">
                <a:solidFill>
                  <a:srgbClr val="81CCFA"/>
                </a:solidFill>
                <a:latin typeface="Microsoft Sans Serif"/>
                <a:cs typeface="Microsoft Sans Serif"/>
              </a:rPr>
              <a:t>H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I</a:t>
            </a:r>
            <a:r>
              <a:rPr dirty="0" sz="3700" spc="90">
                <a:solidFill>
                  <a:srgbClr val="81CCFA"/>
                </a:solidFill>
                <a:latin typeface="Microsoft Sans Serif"/>
                <a:cs typeface="Microsoft Sans Serif"/>
              </a:rPr>
              <a:t>N</a:t>
            </a:r>
            <a:r>
              <a:rPr dirty="0" sz="3700" spc="-215">
                <a:solidFill>
                  <a:srgbClr val="81CCFA"/>
                </a:solidFill>
                <a:latin typeface="Microsoft Sans Serif"/>
                <a:cs typeface="Microsoft Sans Serif"/>
              </a:rPr>
              <a:t>E  </a:t>
            </a:r>
            <a:r>
              <a:rPr dirty="0" sz="3700" spc="-145">
                <a:solidFill>
                  <a:srgbClr val="81CCFA"/>
                </a:solidFill>
                <a:latin typeface="Microsoft Sans Serif"/>
                <a:cs typeface="Microsoft Sans Serif"/>
              </a:rPr>
              <a:t>L</a:t>
            </a:r>
            <a:r>
              <a:rPr dirty="0" sz="3700" spc="-360">
                <a:solidFill>
                  <a:srgbClr val="81CCFA"/>
                </a:solidFill>
                <a:latin typeface="Microsoft Sans Serif"/>
                <a:cs typeface="Microsoft Sans Serif"/>
              </a:rPr>
              <a:t>E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A</a:t>
            </a:r>
            <a:r>
              <a:rPr dirty="0" sz="3700" spc="-320">
                <a:solidFill>
                  <a:srgbClr val="81CCFA"/>
                </a:solidFill>
                <a:latin typeface="Microsoft Sans Serif"/>
                <a:cs typeface="Microsoft Sans Serif"/>
              </a:rPr>
              <a:t>R</a:t>
            </a:r>
            <a:r>
              <a:rPr dirty="0" sz="3700" spc="90">
                <a:solidFill>
                  <a:srgbClr val="81CCFA"/>
                </a:solidFill>
                <a:latin typeface="Microsoft Sans Serif"/>
                <a:cs typeface="Microsoft Sans Serif"/>
              </a:rPr>
              <a:t>N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I</a:t>
            </a:r>
            <a:r>
              <a:rPr dirty="0" sz="3700" spc="90">
                <a:solidFill>
                  <a:srgbClr val="81CCFA"/>
                </a:solidFill>
                <a:latin typeface="Microsoft Sans Serif"/>
                <a:cs typeface="Microsoft Sans Serif"/>
              </a:rPr>
              <a:t>N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G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95">
                <a:solidFill>
                  <a:srgbClr val="81CCFA"/>
                </a:solidFill>
                <a:latin typeface="Microsoft Sans Serif"/>
                <a:cs typeface="Microsoft Sans Serif"/>
              </a:rPr>
              <a:t>Y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A</a:t>
            </a:r>
            <a:r>
              <a:rPr dirty="0" sz="3700" spc="90">
                <a:solidFill>
                  <a:srgbClr val="81CCFA"/>
                </a:solidFill>
                <a:latin typeface="Microsoft Sans Serif"/>
                <a:cs typeface="Microsoft Sans Serif"/>
              </a:rPr>
              <a:t>N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G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A</a:t>
            </a:r>
            <a:r>
              <a:rPr dirty="0" sz="3700" spc="-145">
                <a:solidFill>
                  <a:srgbClr val="81CCFA"/>
                </a:solidFill>
                <a:latin typeface="Microsoft Sans Serif"/>
                <a:cs typeface="Microsoft Sans Serif"/>
              </a:rPr>
              <a:t>L</a:t>
            </a:r>
            <a:r>
              <a:rPr dirty="0" sz="3700" spc="-45">
                <a:solidFill>
                  <a:srgbClr val="81CCFA"/>
                </a:solidFill>
                <a:latin typeface="Microsoft Sans Serif"/>
                <a:cs typeface="Microsoft Sans Serif"/>
              </a:rPr>
              <a:t>G</a:t>
            </a:r>
            <a:r>
              <a:rPr dirty="0" sz="3700" spc="35">
                <a:solidFill>
                  <a:srgbClr val="81CCFA"/>
                </a:solidFill>
                <a:latin typeface="Microsoft Sans Serif"/>
                <a:cs typeface="Microsoft Sans Serif"/>
              </a:rPr>
              <a:t>O</a:t>
            </a:r>
            <a:r>
              <a:rPr dirty="0" sz="3700" spc="-320">
                <a:solidFill>
                  <a:srgbClr val="81CCFA"/>
                </a:solidFill>
                <a:latin typeface="Microsoft Sans Serif"/>
                <a:cs typeface="Microsoft Sans Serif"/>
              </a:rPr>
              <a:t>R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I</a:t>
            </a:r>
            <a:r>
              <a:rPr dirty="0" sz="3700" spc="-215">
                <a:solidFill>
                  <a:srgbClr val="81CCFA"/>
                </a:solidFill>
                <a:latin typeface="Microsoft Sans Serif"/>
                <a:cs typeface="Microsoft Sans Serif"/>
              </a:rPr>
              <a:t>T</a:t>
            </a:r>
            <a:r>
              <a:rPr dirty="0" sz="3700" spc="5">
                <a:solidFill>
                  <a:srgbClr val="81CCFA"/>
                </a:solidFill>
                <a:latin typeface="Microsoft Sans Serif"/>
                <a:cs typeface="Microsoft Sans Serif"/>
              </a:rPr>
              <a:t>M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A</a:t>
            </a:r>
            <a:r>
              <a:rPr dirty="0" sz="3700" spc="90">
                <a:solidFill>
                  <a:srgbClr val="81CCFA"/>
                </a:solidFill>
                <a:latin typeface="Microsoft Sans Serif"/>
                <a:cs typeface="Microsoft Sans Serif"/>
              </a:rPr>
              <a:t>N</a:t>
            </a:r>
            <a:r>
              <a:rPr dirty="0" sz="3700" spc="-95">
                <a:solidFill>
                  <a:srgbClr val="81CCFA"/>
                </a:solidFill>
                <a:latin typeface="Microsoft Sans Serif"/>
                <a:cs typeface="Microsoft Sans Serif"/>
              </a:rPr>
              <a:t>Y</a:t>
            </a:r>
            <a:r>
              <a:rPr dirty="0" sz="3700" spc="-35">
                <a:solidFill>
                  <a:srgbClr val="81CCFA"/>
                </a:solidFill>
                <a:latin typeface="Microsoft Sans Serif"/>
                <a:cs typeface="Microsoft Sans Serif"/>
              </a:rPr>
              <a:t>A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215">
                <a:solidFill>
                  <a:srgbClr val="81CCFA"/>
                </a:solidFill>
                <a:latin typeface="Microsoft Sans Serif"/>
                <a:cs typeface="Microsoft Sans Serif"/>
              </a:rPr>
              <a:t>T</a:t>
            </a:r>
            <a:r>
              <a:rPr dirty="0" sz="3700" spc="-360">
                <a:solidFill>
                  <a:srgbClr val="81CCFA"/>
                </a:solidFill>
                <a:latin typeface="Microsoft Sans Serif"/>
                <a:cs typeface="Microsoft Sans Serif"/>
              </a:rPr>
              <a:t>E</a:t>
            </a:r>
            <a:r>
              <a:rPr dirty="0" sz="3700" spc="-320">
                <a:solidFill>
                  <a:srgbClr val="81CCFA"/>
                </a:solidFill>
                <a:latin typeface="Microsoft Sans Serif"/>
                <a:cs typeface="Microsoft Sans Serif"/>
              </a:rPr>
              <a:t>R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I</a:t>
            </a:r>
            <a:r>
              <a:rPr dirty="0" sz="3700" spc="90">
                <a:solidFill>
                  <a:srgbClr val="81CCFA"/>
                </a:solidFill>
                <a:latin typeface="Microsoft Sans Serif"/>
                <a:cs typeface="Microsoft Sans Serif"/>
              </a:rPr>
              <a:t>N</a:t>
            </a:r>
            <a:r>
              <a:rPr dirty="0" sz="3700" spc="-275">
                <a:solidFill>
                  <a:srgbClr val="81CCFA"/>
                </a:solidFill>
                <a:latin typeface="Microsoft Sans Serif"/>
                <a:cs typeface="Microsoft Sans Serif"/>
              </a:rPr>
              <a:t>S</a:t>
            </a:r>
            <a:r>
              <a:rPr dirty="0" sz="3700" spc="-240">
                <a:solidFill>
                  <a:srgbClr val="81CCFA"/>
                </a:solidFill>
                <a:latin typeface="Microsoft Sans Serif"/>
                <a:cs typeface="Microsoft Sans Serif"/>
              </a:rPr>
              <a:t>P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I</a:t>
            </a:r>
            <a:r>
              <a:rPr dirty="0" sz="3700" spc="-320">
                <a:solidFill>
                  <a:srgbClr val="81CCFA"/>
                </a:solidFill>
                <a:latin typeface="Microsoft Sans Serif"/>
                <a:cs typeface="Microsoft Sans Serif"/>
              </a:rPr>
              <a:t>R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A</a:t>
            </a:r>
            <a:r>
              <a:rPr dirty="0" sz="3700" spc="-275">
                <a:solidFill>
                  <a:srgbClr val="81CCFA"/>
                </a:solidFill>
                <a:latin typeface="Microsoft Sans Serif"/>
                <a:cs typeface="Microsoft Sans Serif"/>
              </a:rPr>
              <a:t>S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I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5">
                <a:solidFill>
                  <a:srgbClr val="81CCFA"/>
                </a:solidFill>
                <a:latin typeface="Microsoft Sans Serif"/>
                <a:cs typeface="Microsoft Sans Serif"/>
              </a:rPr>
              <a:t>D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A</a:t>
            </a:r>
            <a:r>
              <a:rPr dirty="0" sz="3700" spc="-320">
                <a:solidFill>
                  <a:srgbClr val="81CCFA"/>
                </a:solidFill>
                <a:latin typeface="Microsoft Sans Serif"/>
                <a:cs typeface="Microsoft Sans Serif"/>
              </a:rPr>
              <a:t>R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I  </a:t>
            </a:r>
            <a:r>
              <a:rPr dirty="0" sz="3700" spc="-275">
                <a:solidFill>
                  <a:srgbClr val="81CCFA"/>
                </a:solidFill>
                <a:latin typeface="Microsoft Sans Serif"/>
                <a:cs typeface="Microsoft Sans Serif"/>
              </a:rPr>
              <a:t>S</a:t>
            </a:r>
            <a:r>
              <a:rPr dirty="0" sz="3700" spc="-215">
                <a:solidFill>
                  <a:srgbClr val="81CCFA"/>
                </a:solidFill>
                <a:latin typeface="Microsoft Sans Serif"/>
                <a:cs typeface="Microsoft Sans Serif"/>
              </a:rPr>
              <a:t>T</a:t>
            </a:r>
            <a:r>
              <a:rPr dirty="0" sz="3700" spc="-320">
                <a:solidFill>
                  <a:srgbClr val="81CCFA"/>
                </a:solidFill>
                <a:latin typeface="Microsoft Sans Serif"/>
                <a:cs typeface="Microsoft Sans Serif"/>
              </a:rPr>
              <a:t>R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U</a:t>
            </a:r>
            <a:r>
              <a:rPr dirty="0" sz="3700" spc="-85">
                <a:solidFill>
                  <a:srgbClr val="81CCFA"/>
                </a:solidFill>
                <a:latin typeface="Microsoft Sans Serif"/>
                <a:cs typeface="Microsoft Sans Serif"/>
              </a:rPr>
              <a:t>K</a:t>
            </a:r>
            <a:r>
              <a:rPr dirty="0" sz="3700" spc="-215">
                <a:solidFill>
                  <a:srgbClr val="81CCFA"/>
                </a:solidFill>
                <a:latin typeface="Microsoft Sans Serif"/>
                <a:cs typeface="Microsoft Sans Serif"/>
              </a:rPr>
              <a:t>T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U</a:t>
            </a:r>
            <a:r>
              <a:rPr dirty="0" sz="3700" spc="-315">
                <a:solidFill>
                  <a:srgbClr val="81CCFA"/>
                </a:solidFill>
                <a:latin typeface="Microsoft Sans Serif"/>
                <a:cs typeface="Microsoft Sans Serif"/>
              </a:rPr>
              <a:t>R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35">
                <a:solidFill>
                  <a:srgbClr val="81CCFA"/>
                </a:solidFill>
                <a:latin typeface="Microsoft Sans Serif"/>
                <a:cs typeface="Microsoft Sans Serif"/>
              </a:rPr>
              <a:t>O</a:t>
            </a:r>
            <a:r>
              <a:rPr dirty="0" sz="3700" spc="-215">
                <a:solidFill>
                  <a:srgbClr val="81CCFA"/>
                </a:solidFill>
                <a:latin typeface="Microsoft Sans Serif"/>
                <a:cs typeface="Microsoft Sans Serif"/>
              </a:rPr>
              <a:t>T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A</a:t>
            </a:r>
            <a:r>
              <a:rPr dirty="0" sz="3700" spc="-80">
                <a:solidFill>
                  <a:srgbClr val="81CCFA"/>
                </a:solidFill>
                <a:latin typeface="Microsoft Sans Serif"/>
                <a:cs typeface="Microsoft Sans Serif"/>
              </a:rPr>
              <a:t>K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5">
                <a:solidFill>
                  <a:srgbClr val="81CCFA"/>
                </a:solidFill>
                <a:latin typeface="Microsoft Sans Serif"/>
                <a:cs typeface="Microsoft Sans Serif"/>
              </a:rPr>
              <a:t>M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A</a:t>
            </a:r>
            <a:r>
              <a:rPr dirty="0" sz="3700" spc="90">
                <a:solidFill>
                  <a:srgbClr val="81CCFA"/>
                </a:solidFill>
                <a:latin typeface="Microsoft Sans Serif"/>
                <a:cs typeface="Microsoft Sans Serif"/>
              </a:rPr>
              <a:t>N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U</a:t>
            </a:r>
            <a:r>
              <a:rPr dirty="0" sz="3700" spc="-275">
                <a:solidFill>
                  <a:srgbClr val="81CCFA"/>
                </a:solidFill>
                <a:latin typeface="Microsoft Sans Serif"/>
                <a:cs typeface="Microsoft Sans Serif"/>
              </a:rPr>
              <a:t>S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I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A</a:t>
            </a:r>
            <a:r>
              <a:rPr dirty="0" sz="3700" spc="-95">
                <a:solidFill>
                  <a:srgbClr val="81CCFA"/>
                </a:solidFill>
                <a:latin typeface="Microsoft Sans Serif"/>
                <a:cs typeface="Microsoft Sans Serif"/>
              </a:rPr>
              <a:t>.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275">
                <a:solidFill>
                  <a:srgbClr val="81CCFA"/>
                </a:solidFill>
                <a:latin typeface="Microsoft Sans Serif"/>
                <a:cs typeface="Microsoft Sans Serif"/>
              </a:rPr>
              <a:t>S</a:t>
            </a:r>
            <a:r>
              <a:rPr dirty="0" sz="3700" spc="-215">
                <a:solidFill>
                  <a:srgbClr val="81CCFA"/>
                </a:solidFill>
                <a:latin typeface="Microsoft Sans Serif"/>
                <a:cs typeface="Microsoft Sans Serif"/>
              </a:rPr>
              <a:t>T</a:t>
            </a:r>
            <a:r>
              <a:rPr dirty="0" sz="3700" spc="-320">
                <a:solidFill>
                  <a:srgbClr val="81CCFA"/>
                </a:solidFill>
                <a:latin typeface="Microsoft Sans Serif"/>
                <a:cs typeface="Microsoft Sans Serif"/>
              </a:rPr>
              <a:t>R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U</a:t>
            </a:r>
            <a:r>
              <a:rPr dirty="0" sz="3700" spc="-85">
                <a:solidFill>
                  <a:srgbClr val="81CCFA"/>
                </a:solidFill>
                <a:latin typeface="Microsoft Sans Serif"/>
                <a:cs typeface="Microsoft Sans Serif"/>
              </a:rPr>
              <a:t>K</a:t>
            </a:r>
            <a:r>
              <a:rPr dirty="0" sz="3700" spc="-215">
                <a:solidFill>
                  <a:srgbClr val="81CCFA"/>
                </a:solidFill>
                <a:latin typeface="Microsoft Sans Serif"/>
                <a:cs typeface="Microsoft Sans Serif"/>
              </a:rPr>
              <a:t>T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U</a:t>
            </a:r>
            <a:r>
              <a:rPr dirty="0" sz="3700" spc="-315">
                <a:solidFill>
                  <a:srgbClr val="81CCFA"/>
                </a:solidFill>
                <a:latin typeface="Microsoft Sans Serif"/>
                <a:cs typeface="Microsoft Sans Serif"/>
              </a:rPr>
              <a:t>R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215">
                <a:solidFill>
                  <a:srgbClr val="81CCFA"/>
                </a:solidFill>
                <a:latin typeface="Microsoft Sans Serif"/>
                <a:cs typeface="Microsoft Sans Serif"/>
              </a:rPr>
              <a:t>T</a:t>
            </a:r>
            <a:r>
              <a:rPr dirty="0" sz="3700" spc="-360">
                <a:solidFill>
                  <a:srgbClr val="81CCFA"/>
                </a:solidFill>
                <a:latin typeface="Microsoft Sans Serif"/>
                <a:cs typeface="Microsoft Sans Serif"/>
              </a:rPr>
              <a:t>E</a:t>
            </a:r>
            <a:r>
              <a:rPr dirty="0" sz="3700" spc="-320">
                <a:solidFill>
                  <a:srgbClr val="81CCFA"/>
                </a:solidFill>
                <a:latin typeface="Microsoft Sans Serif"/>
                <a:cs typeface="Microsoft Sans Serif"/>
              </a:rPr>
              <a:t>R</a:t>
            </a:r>
            <a:r>
              <a:rPr dirty="0" sz="3700" spc="-275">
                <a:solidFill>
                  <a:srgbClr val="81CCFA"/>
                </a:solidFill>
                <a:latin typeface="Microsoft Sans Serif"/>
                <a:cs typeface="Microsoft Sans Serif"/>
              </a:rPr>
              <a:t>S</a:t>
            </a:r>
            <a:r>
              <a:rPr dirty="0" sz="3700" spc="-360">
                <a:solidFill>
                  <a:srgbClr val="81CCFA"/>
                </a:solidFill>
                <a:latin typeface="Microsoft Sans Serif"/>
                <a:cs typeface="Microsoft Sans Serif"/>
              </a:rPr>
              <a:t>E</a:t>
            </a:r>
            <a:r>
              <a:rPr dirty="0" sz="3700" spc="-105">
                <a:solidFill>
                  <a:srgbClr val="81CCFA"/>
                </a:solidFill>
                <a:latin typeface="Microsoft Sans Serif"/>
                <a:cs typeface="Microsoft Sans Serif"/>
              </a:rPr>
              <a:t>B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U</a:t>
            </a:r>
            <a:r>
              <a:rPr dirty="0" sz="3700" spc="-130">
                <a:solidFill>
                  <a:srgbClr val="81CCFA"/>
                </a:solidFill>
                <a:latin typeface="Microsoft Sans Serif"/>
                <a:cs typeface="Microsoft Sans Serif"/>
              </a:rPr>
              <a:t>T  </a:t>
            </a:r>
            <a:r>
              <a:rPr dirty="0" sz="3700" spc="-5">
                <a:solidFill>
                  <a:srgbClr val="81CCFA"/>
                </a:solidFill>
                <a:latin typeface="Microsoft Sans Serif"/>
                <a:cs typeface="Microsoft Sans Serif"/>
              </a:rPr>
              <a:t>DINAMAKAN</a:t>
            </a:r>
            <a:r>
              <a:rPr dirty="0" sz="3700" spc="-7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105">
                <a:solidFill>
                  <a:srgbClr val="81CCFA"/>
                </a:solidFill>
                <a:latin typeface="Microsoft Sans Serif"/>
                <a:cs typeface="Microsoft Sans Serif"/>
              </a:rPr>
              <a:t>ARTIFICIAL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140">
                <a:solidFill>
                  <a:srgbClr val="81CCFA"/>
                </a:solidFill>
                <a:latin typeface="Microsoft Sans Serif"/>
                <a:cs typeface="Microsoft Sans Serif"/>
              </a:rPr>
              <a:t>NEURAL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120">
                <a:solidFill>
                  <a:srgbClr val="81CCFA"/>
                </a:solidFill>
                <a:latin typeface="Microsoft Sans Serif"/>
                <a:cs typeface="Microsoft Sans Serif"/>
              </a:rPr>
              <a:t>NETWORKS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90">
                <a:solidFill>
                  <a:srgbClr val="81CCFA"/>
                </a:solidFill>
                <a:latin typeface="Microsoft Sans Serif"/>
                <a:cs typeface="Microsoft Sans Serif"/>
              </a:rPr>
              <a:t>ATAU </a:t>
            </a:r>
            <a:r>
              <a:rPr dirty="0" sz="3700" spc="-8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75">
                <a:solidFill>
                  <a:srgbClr val="81CCFA"/>
                </a:solidFill>
                <a:latin typeface="Microsoft Sans Serif"/>
                <a:cs typeface="Microsoft Sans Serif"/>
              </a:rPr>
              <a:t>DISINGKAT </a:t>
            </a:r>
            <a:r>
              <a:rPr dirty="0" sz="3700" spc="10">
                <a:solidFill>
                  <a:srgbClr val="81CCFA"/>
                </a:solidFill>
                <a:latin typeface="Microsoft Sans Serif"/>
                <a:cs typeface="Microsoft Sans Serif"/>
              </a:rPr>
              <a:t>ANN. </a:t>
            </a:r>
            <a:r>
              <a:rPr dirty="0" sz="3700" spc="-80">
                <a:solidFill>
                  <a:srgbClr val="81CCFA"/>
                </a:solidFill>
                <a:latin typeface="Microsoft Sans Serif"/>
                <a:cs typeface="Microsoft Sans Serif"/>
              </a:rPr>
              <a:t>PADA </a:t>
            </a:r>
            <a:r>
              <a:rPr dirty="0" sz="3700" spc="-100">
                <a:solidFill>
                  <a:srgbClr val="81CCFA"/>
                </a:solidFill>
                <a:latin typeface="Microsoft Sans Serif"/>
                <a:cs typeface="Microsoft Sans Serif"/>
              </a:rPr>
              <a:t>DASARNYA, 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IA </a:t>
            </a:r>
            <a:r>
              <a:rPr dirty="0" sz="3700" spc="-120">
                <a:solidFill>
                  <a:srgbClr val="81CCFA"/>
                </a:solidFill>
                <a:latin typeface="Microsoft Sans Serif"/>
                <a:cs typeface="Microsoft Sans Serif"/>
              </a:rPr>
              <a:t>MERUPAKAN </a:t>
            </a:r>
            <a:r>
              <a:rPr dirty="0" sz="3700" spc="-114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75">
                <a:solidFill>
                  <a:srgbClr val="81CCFA"/>
                </a:solidFill>
                <a:latin typeface="Microsoft Sans Serif"/>
                <a:cs typeface="Microsoft Sans Serif"/>
              </a:rPr>
              <a:t>JARINGAN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175">
                <a:solidFill>
                  <a:srgbClr val="81CCFA"/>
                </a:solidFill>
                <a:latin typeface="Microsoft Sans Serif"/>
                <a:cs typeface="Microsoft Sans Serif"/>
              </a:rPr>
              <a:t>SARAF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20">
                <a:solidFill>
                  <a:srgbClr val="81CCFA"/>
                </a:solidFill>
                <a:latin typeface="Microsoft Sans Serif"/>
                <a:cs typeface="Microsoft Sans Serif"/>
              </a:rPr>
              <a:t>YANG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90">
                <a:solidFill>
                  <a:srgbClr val="81CCFA"/>
                </a:solidFill>
                <a:latin typeface="Microsoft Sans Serif"/>
                <a:cs typeface="Microsoft Sans Serif"/>
              </a:rPr>
              <a:t>MEMILIKI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85">
                <a:solidFill>
                  <a:srgbClr val="81CCFA"/>
                </a:solidFill>
                <a:latin typeface="Microsoft Sans Serif"/>
                <a:cs typeface="Microsoft Sans Serif"/>
              </a:rPr>
              <a:t>TIGA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90">
                <a:solidFill>
                  <a:srgbClr val="81CCFA"/>
                </a:solidFill>
                <a:latin typeface="Microsoft Sans Serif"/>
                <a:cs typeface="Microsoft Sans Serif"/>
              </a:rPr>
              <a:t>ATAU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120">
                <a:solidFill>
                  <a:srgbClr val="81CCFA"/>
                </a:solidFill>
                <a:latin typeface="Microsoft Sans Serif"/>
                <a:cs typeface="Microsoft Sans Serif"/>
              </a:rPr>
              <a:t>LEBIH </a:t>
            </a:r>
            <a:r>
              <a:rPr dirty="0" sz="3700" spc="-114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100">
                <a:solidFill>
                  <a:srgbClr val="81CCFA"/>
                </a:solidFill>
                <a:latin typeface="Microsoft Sans Serif"/>
                <a:cs typeface="Microsoft Sans Serif"/>
              </a:rPr>
              <a:t>LAPISAN </a:t>
            </a:r>
            <a:r>
              <a:rPr dirty="0" sz="3700" spc="10">
                <a:solidFill>
                  <a:srgbClr val="81CCFA"/>
                </a:solidFill>
                <a:latin typeface="Microsoft Sans Serif"/>
                <a:cs typeface="Microsoft Sans Serif"/>
              </a:rPr>
              <a:t>ANN. 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IA 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MAMPU </a:t>
            </a:r>
            <a:r>
              <a:rPr dirty="0" sz="3700" spc="-185">
                <a:solidFill>
                  <a:srgbClr val="81CCFA"/>
                </a:solidFill>
                <a:latin typeface="Microsoft Sans Serif"/>
                <a:cs typeface="Microsoft Sans Serif"/>
              </a:rPr>
              <a:t>BELAJAR </a:t>
            </a:r>
            <a:r>
              <a:rPr dirty="0" sz="3700" spc="15">
                <a:solidFill>
                  <a:srgbClr val="81CCFA"/>
                </a:solidFill>
                <a:latin typeface="Microsoft Sans Serif"/>
                <a:cs typeface="Microsoft Sans Serif"/>
              </a:rPr>
              <a:t>DAN </a:t>
            </a:r>
            <a:r>
              <a:rPr dirty="0" sz="3700" spc="-155">
                <a:solidFill>
                  <a:srgbClr val="81CCFA"/>
                </a:solidFill>
                <a:latin typeface="Microsoft Sans Serif"/>
                <a:cs typeface="Microsoft Sans Serif"/>
              </a:rPr>
              <a:t>BERADAPTASI </a:t>
            </a:r>
            <a:r>
              <a:rPr dirty="0" sz="3700" spc="-15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215">
                <a:solidFill>
                  <a:srgbClr val="81CCFA"/>
                </a:solidFill>
                <a:latin typeface="Microsoft Sans Serif"/>
                <a:cs typeface="Microsoft Sans Serif"/>
              </a:rPr>
              <a:t>T</a:t>
            </a:r>
            <a:r>
              <a:rPr dirty="0" sz="3700" spc="-360">
                <a:solidFill>
                  <a:srgbClr val="81CCFA"/>
                </a:solidFill>
                <a:latin typeface="Microsoft Sans Serif"/>
                <a:cs typeface="Microsoft Sans Serif"/>
              </a:rPr>
              <a:t>E</a:t>
            </a:r>
            <a:r>
              <a:rPr dirty="0" sz="3700" spc="-320">
                <a:solidFill>
                  <a:srgbClr val="81CCFA"/>
                </a:solidFill>
                <a:latin typeface="Microsoft Sans Serif"/>
                <a:cs typeface="Microsoft Sans Serif"/>
              </a:rPr>
              <a:t>R</a:t>
            </a:r>
            <a:r>
              <a:rPr dirty="0" sz="3700" spc="50">
                <a:solidFill>
                  <a:srgbClr val="81CCFA"/>
                </a:solidFill>
                <a:latin typeface="Microsoft Sans Serif"/>
                <a:cs typeface="Microsoft Sans Serif"/>
              </a:rPr>
              <a:t>H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A</a:t>
            </a:r>
            <a:r>
              <a:rPr dirty="0" sz="3700" spc="-5">
                <a:solidFill>
                  <a:srgbClr val="81CCFA"/>
                </a:solidFill>
                <a:latin typeface="Microsoft Sans Serif"/>
                <a:cs typeface="Microsoft Sans Serif"/>
              </a:rPr>
              <a:t>D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A</a:t>
            </a:r>
            <a:r>
              <a:rPr dirty="0" sz="3700" spc="-235">
                <a:solidFill>
                  <a:srgbClr val="81CCFA"/>
                </a:solidFill>
                <a:latin typeface="Microsoft Sans Serif"/>
                <a:cs typeface="Microsoft Sans Serif"/>
              </a:rPr>
              <a:t>P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275">
                <a:solidFill>
                  <a:srgbClr val="81CCFA"/>
                </a:solidFill>
                <a:latin typeface="Microsoft Sans Serif"/>
                <a:cs typeface="Microsoft Sans Serif"/>
              </a:rPr>
              <a:t>S</a:t>
            </a:r>
            <a:r>
              <a:rPr dirty="0" sz="3700" spc="-360">
                <a:solidFill>
                  <a:srgbClr val="81CCFA"/>
                </a:solidFill>
                <a:latin typeface="Microsoft Sans Serif"/>
                <a:cs typeface="Microsoft Sans Serif"/>
              </a:rPr>
              <a:t>E</a:t>
            </a:r>
            <a:r>
              <a:rPr dirty="0" sz="3700" spc="-290">
                <a:solidFill>
                  <a:srgbClr val="81CCFA"/>
                </a:solidFill>
                <a:latin typeface="Microsoft Sans Serif"/>
                <a:cs typeface="Microsoft Sans Serif"/>
              </a:rPr>
              <a:t>J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U</a:t>
            </a:r>
            <a:r>
              <a:rPr dirty="0" sz="3700" spc="5">
                <a:solidFill>
                  <a:srgbClr val="81CCFA"/>
                </a:solidFill>
                <a:latin typeface="Microsoft Sans Serif"/>
                <a:cs typeface="Microsoft Sans Serif"/>
              </a:rPr>
              <a:t>M</a:t>
            </a:r>
            <a:r>
              <a:rPr dirty="0" sz="3700" spc="-145">
                <a:solidFill>
                  <a:srgbClr val="81CCFA"/>
                </a:solidFill>
                <a:latin typeface="Microsoft Sans Serif"/>
                <a:cs typeface="Microsoft Sans Serif"/>
              </a:rPr>
              <a:t>L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A</a:t>
            </a:r>
            <a:r>
              <a:rPr dirty="0" sz="3700" spc="55">
                <a:solidFill>
                  <a:srgbClr val="81CCFA"/>
                </a:solidFill>
                <a:latin typeface="Microsoft Sans Serif"/>
                <a:cs typeface="Microsoft Sans Serif"/>
              </a:rPr>
              <a:t>H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105">
                <a:solidFill>
                  <a:srgbClr val="81CCFA"/>
                </a:solidFill>
                <a:latin typeface="Microsoft Sans Serif"/>
                <a:cs typeface="Microsoft Sans Serif"/>
              </a:rPr>
              <a:t>B</a:t>
            </a:r>
            <a:r>
              <a:rPr dirty="0" sz="3700" spc="-360">
                <a:solidFill>
                  <a:srgbClr val="81CCFA"/>
                </a:solidFill>
                <a:latin typeface="Microsoft Sans Serif"/>
                <a:cs typeface="Microsoft Sans Serif"/>
              </a:rPr>
              <a:t>E</a:t>
            </a:r>
            <a:r>
              <a:rPr dirty="0" sz="3700" spc="-275">
                <a:solidFill>
                  <a:srgbClr val="81CCFA"/>
                </a:solidFill>
                <a:latin typeface="Microsoft Sans Serif"/>
                <a:cs typeface="Microsoft Sans Serif"/>
              </a:rPr>
              <a:t>S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A</a:t>
            </a:r>
            <a:r>
              <a:rPr dirty="0" sz="3700" spc="-315">
                <a:solidFill>
                  <a:srgbClr val="81CCFA"/>
                </a:solidFill>
                <a:latin typeface="Microsoft Sans Serif"/>
                <a:cs typeface="Microsoft Sans Serif"/>
              </a:rPr>
              <a:t>R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5">
                <a:solidFill>
                  <a:srgbClr val="81CCFA"/>
                </a:solidFill>
                <a:latin typeface="Microsoft Sans Serif"/>
                <a:cs typeface="Microsoft Sans Serif"/>
              </a:rPr>
              <a:t>D</a:t>
            </a:r>
            <a:r>
              <a:rPr dirty="0" sz="3700" spc="-40">
                <a:solidFill>
                  <a:srgbClr val="81CCFA"/>
                </a:solidFill>
                <a:latin typeface="Microsoft Sans Serif"/>
                <a:cs typeface="Microsoft Sans Serif"/>
              </a:rPr>
              <a:t>A</a:t>
            </a:r>
            <a:r>
              <a:rPr dirty="0" sz="3700" spc="-215">
                <a:solidFill>
                  <a:srgbClr val="81CCFA"/>
                </a:solidFill>
                <a:latin typeface="Microsoft Sans Serif"/>
                <a:cs typeface="Microsoft Sans Serif"/>
              </a:rPr>
              <a:t>T</a:t>
            </a:r>
            <a:r>
              <a:rPr dirty="0" sz="3700" spc="-35">
                <a:solidFill>
                  <a:srgbClr val="81CCFA"/>
                </a:solidFill>
                <a:latin typeface="Microsoft Sans Serif"/>
                <a:cs typeface="Microsoft Sans Serif"/>
              </a:rPr>
              <a:t>A</a:t>
            </a:r>
            <a:r>
              <a:rPr dirty="0" sz="3700" spc="-7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275">
                <a:solidFill>
                  <a:srgbClr val="81CCFA"/>
                </a:solidFill>
                <a:latin typeface="Microsoft Sans Serif"/>
                <a:cs typeface="Microsoft Sans Serif"/>
              </a:rPr>
              <a:t>S</a:t>
            </a:r>
            <a:r>
              <a:rPr dirty="0" sz="3700" spc="-360">
                <a:solidFill>
                  <a:srgbClr val="81CCFA"/>
                </a:solidFill>
                <a:latin typeface="Microsoft Sans Serif"/>
                <a:cs typeface="Microsoft Sans Serif"/>
              </a:rPr>
              <a:t>E</a:t>
            </a:r>
            <a:r>
              <a:rPr dirty="0" sz="3700" spc="-320">
                <a:solidFill>
                  <a:srgbClr val="81CCFA"/>
                </a:solidFill>
                <a:latin typeface="Microsoft Sans Serif"/>
                <a:cs typeface="Microsoft Sans Serif"/>
              </a:rPr>
              <a:t>R</a:t>
            </a:r>
            <a:r>
              <a:rPr dirty="0" sz="3700" spc="-215">
                <a:solidFill>
                  <a:srgbClr val="81CCFA"/>
                </a:solidFill>
                <a:latin typeface="Microsoft Sans Serif"/>
                <a:cs typeface="Microsoft Sans Serif"/>
              </a:rPr>
              <a:t>T</a:t>
            </a:r>
            <a:r>
              <a:rPr dirty="0" sz="3700" spc="-25">
                <a:solidFill>
                  <a:srgbClr val="81CCFA"/>
                </a:solidFill>
                <a:latin typeface="Microsoft Sans Serif"/>
                <a:cs typeface="Microsoft Sans Serif"/>
              </a:rPr>
              <a:t>A  </a:t>
            </a:r>
            <a:r>
              <a:rPr dirty="0" sz="3700" spc="-125">
                <a:solidFill>
                  <a:srgbClr val="81CCFA"/>
                </a:solidFill>
                <a:latin typeface="Microsoft Sans Serif"/>
                <a:cs typeface="Microsoft Sans Serif"/>
              </a:rPr>
              <a:t>MENYELESAIKAN</a:t>
            </a:r>
            <a:r>
              <a:rPr dirty="0" sz="3700" spc="-6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135">
                <a:solidFill>
                  <a:srgbClr val="81CCFA"/>
                </a:solidFill>
                <a:latin typeface="Microsoft Sans Serif"/>
                <a:cs typeface="Microsoft Sans Serif"/>
              </a:rPr>
              <a:t>BERBAGAI</a:t>
            </a:r>
            <a:r>
              <a:rPr dirty="0" sz="3700" spc="-6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114">
                <a:solidFill>
                  <a:srgbClr val="81CCFA"/>
                </a:solidFill>
                <a:latin typeface="Microsoft Sans Serif"/>
                <a:cs typeface="Microsoft Sans Serif"/>
              </a:rPr>
              <a:t>PERMASALAHAN</a:t>
            </a:r>
            <a:r>
              <a:rPr dirty="0" sz="3700" spc="-6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20">
                <a:solidFill>
                  <a:srgbClr val="81CCFA"/>
                </a:solidFill>
                <a:latin typeface="Microsoft Sans Serif"/>
                <a:cs typeface="Microsoft Sans Serif"/>
              </a:rPr>
              <a:t>YANG</a:t>
            </a:r>
            <a:r>
              <a:rPr dirty="0" sz="3700" spc="-60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150">
                <a:solidFill>
                  <a:srgbClr val="81CCFA"/>
                </a:solidFill>
                <a:latin typeface="Microsoft Sans Serif"/>
                <a:cs typeface="Microsoft Sans Serif"/>
              </a:rPr>
              <a:t>SULIT </a:t>
            </a:r>
            <a:r>
              <a:rPr dirty="0" sz="3700" spc="-965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130">
                <a:solidFill>
                  <a:srgbClr val="81CCFA"/>
                </a:solidFill>
                <a:latin typeface="Microsoft Sans Serif"/>
                <a:cs typeface="Microsoft Sans Serif"/>
              </a:rPr>
              <a:t>DISELESAIKAN </a:t>
            </a:r>
            <a:r>
              <a:rPr dirty="0" sz="3700" spc="-45">
                <a:solidFill>
                  <a:srgbClr val="81CCFA"/>
                </a:solidFill>
                <a:latin typeface="Microsoft Sans Serif"/>
                <a:cs typeface="Microsoft Sans Serif"/>
              </a:rPr>
              <a:t>DENGAN </a:t>
            </a:r>
            <a:r>
              <a:rPr dirty="0" sz="3700" spc="-90">
                <a:solidFill>
                  <a:srgbClr val="81CCFA"/>
                </a:solidFill>
                <a:latin typeface="Microsoft Sans Serif"/>
                <a:cs typeface="Microsoft Sans Serif"/>
              </a:rPr>
              <a:t>ALGORITMA </a:t>
            </a:r>
            <a:r>
              <a:rPr dirty="0" sz="3700" spc="-35">
                <a:solidFill>
                  <a:srgbClr val="81CCFA"/>
                </a:solidFill>
                <a:latin typeface="Microsoft Sans Serif"/>
                <a:cs typeface="Microsoft Sans Serif"/>
              </a:rPr>
              <a:t>MACHINE </a:t>
            </a:r>
            <a:r>
              <a:rPr dirty="0" sz="3700" spc="-95">
                <a:solidFill>
                  <a:srgbClr val="81CCFA"/>
                </a:solidFill>
                <a:latin typeface="Microsoft Sans Serif"/>
                <a:cs typeface="Microsoft Sans Serif"/>
              </a:rPr>
              <a:t>LEARNING </a:t>
            </a:r>
            <a:r>
              <a:rPr dirty="0" sz="3700" spc="-969">
                <a:solidFill>
                  <a:srgbClr val="81CCFA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35">
                <a:solidFill>
                  <a:srgbClr val="81CCFA"/>
                </a:solidFill>
                <a:latin typeface="Microsoft Sans Serif"/>
                <a:cs typeface="Microsoft Sans Serif"/>
              </a:rPr>
              <a:t>LAINNYA.</a:t>
            </a:r>
            <a:endParaRPr sz="37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34426" y="9365782"/>
            <a:ext cx="4669155" cy="921385"/>
            <a:chOff x="1834426" y="9365782"/>
            <a:chExt cx="4669155" cy="921385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33879" y="9365782"/>
              <a:ext cx="3369352" cy="9212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34426" y="9919734"/>
              <a:ext cx="1860016" cy="367264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135955" y="972042"/>
            <a:ext cx="820991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150"/>
              <a:t>A</a:t>
            </a:r>
            <a:r>
              <a:rPr dirty="0" sz="5200" spc="-325"/>
              <a:t>P</a:t>
            </a:r>
            <a:r>
              <a:rPr dirty="0" sz="5200" spc="-145"/>
              <a:t>A</a:t>
            </a:r>
            <a:r>
              <a:rPr dirty="0" sz="5200" spc="-200"/>
              <a:t> </a:t>
            </a:r>
            <a:r>
              <a:rPr dirty="0" sz="5200" spc="65"/>
              <a:t>I</a:t>
            </a:r>
            <a:r>
              <a:rPr dirty="0" sz="5200" spc="-265"/>
              <a:t>T</a:t>
            </a:r>
            <a:r>
              <a:rPr dirty="0" sz="5200" spc="-125"/>
              <a:t>U</a:t>
            </a:r>
            <a:r>
              <a:rPr dirty="0" sz="5200" spc="-200"/>
              <a:t> </a:t>
            </a:r>
            <a:r>
              <a:rPr dirty="0" sz="5200" spc="-30"/>
              <a:t>D</a:t>
            </a:r>
            <a:r>
              <a:rPr dirty="0" sz="5200" spc="-515"/>
              <a:t>EE</a:t>
            </a:r>
            <a:r>
              <a:rPr dirty="0" sz="5200" spc="-320"/>
              <a:t>P</a:t>
            </a:r>
            <a:r>
              <a:rPr dirty="0" sz="5200" spc="-200"/>
              <a:t> </a:t>
            </a:r>
            <a:r>
              <a:rPr dirty="0" sz="5200" spc="-475"/>
              <a:t>L</a:t>
            </a:r>
            <a:r>
              <a:rPr dirty="0" sz="5200" spc="-515"/>
              <a:t>E</a:t>
            </a:r>
            <a:r>
              <a:rPr dirty="0" sz="5200" spc="-150"/>
              <a:t>A</a:t>
            </a:r>
            <a:r>
              <a:rPr dirty="0" sz="5200" spc="-505"/>
              <a:t>R</a:t>
            </a:r>
            <a:r>
              <a:rPr dirty="0" sz="5200" spc="95"/>
              <a:t>N</a:t>
            </a:r>
            <a:r>
              <a:rPr dirty="0" sz="5200" spc="65"/>
              <a:t>I</a:t>
            </a:r>
            <a:r>
              <a:rPr dirty="0" sz="5200" spc="95"/>
              <a:t>N</a:t>
            </a:r>
            <a:r>
              <a:rPr dirty="0" sz="5200" spc="-165"/>
              <a:t>G</a:t>
            </a:r>
            <a:r>
              <a:rPr dirty="0" sz="5200" spc="-200"/>
              <a:t> </a:t>
            </a:r>
            <a:r>
              <a:rPr dirty="0" sz="5200" spc="-635"/>
              <a:t>?</a:t>
            </a:r>
            <a:endParaRPr sz="5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8975" y="534850"/>
            <a:ext cx="8197850" cy="8007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050" spc="-30"/>
              <a:t>M</a:t>
            </a:r>
            <a:r>
              <a:rPr dirty="0" sz="5050" spc="-120"/>
              <a:t>A</a:t>
            </a:r>
            <a:r>
              <a:rPr dirty="0" sz="5050" spc="120"/>
              <a:t>N</a:t>
            </a:r>
            <a:r>
              <a:rPr dirty="0" sz="5050" spc="-225"/>
              <a:t>F</a:t>
            </a:r>
            <a:r>
              <a:rPr dirty="0" sz="5050" spc="-120"/>
              <a:t>AA</a:t>
            </a:r>
            <a:r>
              <a:rPr dirty="0" sz="5050" spc="-229"/>
              <a:t>T</a:t>
            </a:r>
            <a:r>
              <a:rPr dirty="0" sz="5050" spc="-185"/>
              <a:t> </a:t>
            </a:r>
            <a:r>
              <a:rPr dirty="0" sz="5050"/>
              <a:t>D</a:t>
            </a:r>
            <a:r>
              <a:rPr dirty="0" sz="5050" spc="-480"/>
              <a:t>EE</a:t>
            </a:r>
            <a:r>
              <a:rPr dirty="0" sz="5050" spc="-290"/>
              <a:t>P</a:t>
            </a:r>
            <a:r>
              <a:rPr dirty="0" sz="5050" spc="-185"/>
              <a:t> </a:t>
            </a:r>
            <a:r>
              <a:rPr dirty="0" sz="5050" spc="-440"/>
              <a:t>L</a:t>
            </a:r>
            <a:r>
              <a:rPr dirty="0" sz="5050" spc="-480"/>
              <a:t>E</a:t>
            </a:r>
            <a:r>
              <a:rPr dirty="0" sz="5050" spc="-120"/>
              <a:t>A</a:t>
            </a:r>
            <a:r>
              <a:rPr dirty="0" sz="5050" spc="-465"/>
              <a:t>R</a:t>
            </a:r>
            <a:r>
              <a:rPr dirty="0" sz="5050" spc="120"/>
              <a:t>N</a:t>
            </a:r>
            <a:r>
              <a:rPr dirty="0" sz="5050" spc="70"/>
              <a:t>I</a:t>
            </a:r>
            <a:r>
              <a:rPr dirty="0" sz="5050" spc="120"/>
              <a:t>N</a:t>
            </a:r>
            <a:r>
              <a:rPr dirty="0" sz="5050" spc="-135"/>
              <a:t>G</a:t>
            </a:r>
            <a:endParaRPr sz="5050"/>
          </a:p>
        </p:txBody>
      </p:sp>
      <p:sp>
        <p:nvSpPr>
          <p:cNvPr id="4" name="object 4"/>
          <p:cNvSpPr txBox="1"/>
          <p:nvPr/>
        </p:nvSpPr>
        <p:spPr>
          <a:xfrm>
            <a:off x="398958" y="1655738"/>
            <a:ext cx="13208635" cy="697865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513080">
              <a:lnSpc>
                <a:spcPct val="100000"/>
              </a:lnSpc>
              <a:spcBef>
                <a:spcPts val="530"/>
              </a:spcBef>
            </a:pPr>
            <a:r>
              <a:rPr dirty="0" sz="4200" spc="-35" b="1">
                <a:solidFill>
                  <a:srgbClr val="FFFFFF"/>
                </a:solidFill>
                <a:latin typeface="Arial"/>
                <a:cs typeface="Arial"/>
              </a:rPr>
              <a:t>Berikut</a:t>
            </a:r>
            <a:r>
              <a:rPr dirty="0" sz="4200" spc="-1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145" b="1">
                <a:solidFill>
                  <a:srgbClr val="FFFFFF"/>
                </a:solidFill>
                <a:latin typeface="Arial"/>
                <a:cs typeface="Arial"/>
              </a:rPr>
              <a:t>beberapa</a:t>
            </a:r>
            <a:r>
              <a:rPr dirty="0" sz="4200" spc="-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235" b="1">
                <a:solidFill>
                  <a:srgbClr val="FFFFFF"/>
                </a:solidFill>
                <a:latin typeface="Arial"/>
                <a:cs typeface="Arial"/>
              </a:rPr>
              <a:t>manfaat</a:t>
            </a:r>
            <a:r>
              <a:rPr dirty="0" sz="4200" spc="-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110" b="1">
                <a:solidFill>
                  <a:srgbClr val="FFFFFF"/>
                </a:solidFill>
                <a:latin typeface="Arial"/>
                <a:cs typeface="Arial"/>
              </a:rPr>
              <a:t>penerapannya</a:t>
            </a:r>
            <a:r>
              <a:rPr dirty="0" sz="4200" spc="-1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-29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4200">
              <a:latin typeface="Arial"/>
              <a:cs typeface="Arial"/>
            </a:endParaRPr>
          </a:p>
          <a:p>
            <a:pPr marL="510540" marR="5080" indent="-361315">
              <a:lnSpc>
                <a:spcPct val="108600"/>
              </a:lnSpc>
              <a:buFont typeface="Microsoft Sans Serif"/>
              <a:buAutoNum type="arabicPeriod"/>
              <a:tabLst>
                <a:tab pos="511175" algn="l"/>
              </a:tabLst>
            </a:pPr>
            <a:r>
              <a:rPr dirty="0" sz="4200" spc="204" b="1">
                <a:solidFill>
                  <a:srgbClr val="FFFFFF"/>
                </a:solidFill>
                <a:latin typeface="Arial"/>
                <a:cs typeface="Arial"/>
              </a:rPr>
              <a:t>Dapat</a:t>
            </a:r>
            <a:r>
              <a:rPr dirty="0" sz="4200" spc="-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5" b="1">
                <a:solidFill>
                  <a:srgbClr val="FFFFFF"/>
                </a:solidFill>
                <a:latin typeface="Arial"/>
                <a:cs typeface="Arial"/>
              </a:rPr>
              <a:t>memproses</a:t>
            </a:r>
            <a:r>
              <a:rPr dirty="0" sz="4200" spc="-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20" b="1">
                <a:solidFill>
                  <a:srgbClr val="FFFFFF"/>
                </a:solidFill>
                <a:latin typeface="Arial"/>
                <a:cs typeface="Arial"/>
              </a:rPr>
              <a:t>unstructured</a:t>
            </a:r>
            <a:r>
              <a:rPr dirty="0" sz="4200" spc="-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260" b="1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42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20" b="1">
                <a:solidFill>
                  <a:srgbClr val="FFFFFF"/>
                </a:solidFill>
                <a:latin typeface="Arial"/>
                <a:cs typeface="Arial"/>
              </a:rPr>
              <a:t>seperti</a:t>
            </a:r>
            <a:r>
              <a:rPr dirty="0" sz="4200" spc="-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b="1">
                <a:solidFill>
                  <a:srgbClr val="FFFFFF"/>
                </a:solidFill>
                <a:latin typeface="Arial"/>
                <a:cs typeface="Arial"/>
              </a:rPr>
              <a:t>teks </a:t>
            </a:r>
            <a:r>
              <a:rPr dirty="0" sz="4200" spc="-11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150" b="1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dirty="0" sz="4200" spc="-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145" b="1">
                <a:solidFill>
                  <a:srgbClr val="FFFFFF"/>
                </a:solidFill>
                <a:latin typeface="Arial"/>
                <a:cs typeface="Arial"/>
              </a:rPr>
              <a:t>gambar.</a:t>
            </a:r>
            <a:endParaRPr sz="4200">
              <a:latin typeface="Arial"/>
              <a:cs typeface="Arial"/>
            </a:endParaRPr>
          </a:p>
          <a:p>
            <a:pPr marL="510540" marR="296545" indent="-474980">
              <a:lnSpc>
                <a:spcPct val="108600"/>
              </a:lnSpc>
              <a:spcBef>
                <a:spcPts val="5"/>
              </a:spcBef>
              <a:buFont typeface="Microsoft Sans Serif"/>
              <a:buAutoNum type="arabicPeriod"/>
              <a:tabLst>
                <a:tab pos="511175" algn="l"/>
              </a:tabLst>
            </a:pPr>
            <a:r>
              <a:rPr dirty="0" sz="4200" spc="204" b="1">
                <a:solidFill>
                  <a:srgbClr val="FFFFFF"/>
                </a:solidFill>
                <a:latin typeface="Arial"/>
                <a:cs typeface="Arial"/>
              </a:rPr>
              <a:t>Dapat </a:t>
            </a:r>
            <a:r>
              <a:rPr dirty="0" sz="4200" spc="65" b="1">
                <a:solidFill>
                  <a:srgbClr val="FFFFFF"/>
                </a:solidFill>
                <a:latin typeface="Arial"/>
                <a:cs typeface="Arial"/>
              </a:rPr>
              <a:t>mengotomatisasi </a:t>
            </a:r>
            <a:r>
              <a:rPr dirty="0" sz="4200" spc="-80" b="1">
                <a:solidFill>
                  <a:srgbClr val="FFFFFF"/>
                </a:solidFill>
                <a:latin typeface="Arial"/>
                <a:cs typeface="Arial"/>
              </a:rPr>
              <a:t>proses </a:t>
            </a:r>
            <a:r>
              <a:rPr dirty="0" sz="4200" spc="-15" b="1">
                <a:solidFill>
                  <a:srgbClr val="FFFFFF"/>
                </a:solidFill>
                <a:latin typeface="Arial"/>
                <a:cs typeface="Arial"/>
              </a:rPr>
              <a:t>ekstraksi </a:t>
            </a:r>
            <a:r>
              <a:rPr dirty="0" sz="4200" spc="50" b="1">
                <a:solidFill>
                  <a:srgbClr val="FFFFFF"/>
                </a:solidFill>
                <a:latin typeface="Arial"/>
                <a:cs typeface="Arial"/>
              </a:rPr>
              <a:t>fitur </a:t>
            </a:r>
            <a:r>
              <a:rPr dirty="0" sz="42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215" b="1">
                <a:solidFill>
                  <a:srgbClr val="FFFFFF"/>
                </a:solidFill>
                <a:latin typeface="Arial"/>
                <a:cs typeface="Arial"/>
              </a:rPr>
              <a:t>tanpa</a:t>
            </a:r>
            <a:r>
              <a:rPr dirty="0" sz="4200" spc="-1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-5" b="1">
                <a:solidFill>
                  <a:srgbClr val="FFFFFF"/>
                </a:solidFill>
                <a:latin typeface="Arial"/>
                <a:cs typeface="Arial"/>
              </a:rPr>
              <a:t>perlu</a:t>
            </a:r>
            <a:r>
              <a:rPr dirty="0" sz="4200" spc="-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70" b="1">
                <a:solidFill>
                  <a:srgbClr val="FFFFFF"/>
                </a:solidFill>
                <a:latin typeface="Arial"/>
                <a:cs typeface="Arial"/>
              </a:rPr>
              <a:t>melakukan</a:t>
            </a:r>
            <a:r>
              <a:rPr dirty="0" sz="4200" spc="-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-80" b="1">
                <a:solidFill>
                  <a:srgbClr val="FFFFFF"/>
                </a:solidFill>
                <a:latin typeface="Arial"/>
                <a:cs typeface="Arial"/>
              </a:rPr>
              <a:t>proses</a:t>
            </a:r>
            <a:r>
              <a:rPr dirty="0" sz="4200" spc="-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100" b="1">
                <a:solidFill>
                  <a:srgbClr val="FFFFFF"/>
                </a:solidFill>
                <a:latin typeface="Arial"/>
                <a:cs typeface="Arial"/>
              </a:rPr>
              <a:t>pelabelan</a:t>
            </a:r>
            <a:r>
              <a:rPr dirty="0" sz="4200" spc="-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80" b="1">
                <a:solidFill>
                  <a:srgbClr val="FFFFFF"/>
                </a:solidFill>
                <a:latin typeface="Arial"/>
                <a:cs typeface="Arial"/>
              </a:rPr>
              <a:t>secara </a:t>
            </a:r>
            <a:r>
              <a:rPr dirty="0" sz="4200" spc="-1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95" b="1">
                <a:solidFill>
                  <a:srgbClr val="FFFFFF"/>
                </a:solidFill>
                <a:latin typeface="Arial"/>
                <a:cs typeface="Arial"/>
              </a:rPr>
              <a:t>manual.</a:t>
            </a:r>
            <a:endParaRPr sz="4200">
              <a:latin typeface="Arial"/>
              <a:cs typeface="Arial"/>
            </a:endParaRPr>
          </a:p>
          <a:p>
            <a:pPr marL="510540" indent="-473075">
              <a:lnSpc>
                <a:spcPct val="100000"/>
              </a:lnSpc>
              <a:spcBef>
                <a:spcPts val="434"/>
              </a:spcBef>
              <a:buFont typeface="Microsoft Sans Serif"/>
              <a:buAutoNum type="arabicPeriod"/>
              <a:tabLst>
                <a:tab pos="511175" algn="l"/>
              </a:tabLst>
            </a:pPr>
            <a:r>
              <a:rPr dirty="0" sz="4200" spc="65" b="1">
                <a:solidFill>
                  <a:srgbClr val="FFFFFF"/>
                </a:solidFill>
                <a:latin typeface="Arial"/>
                <a:cs typeface="Arial"/>
              </a:rPr>
              <a:t>Memberikan</a:t>
            </a:r>
            <a:r>
              <a:rPr dirty="0" sz="4200" spc="-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-20" b="1">
                <a:solidFill>
                  <a:srgbClr val="FFFFFF"/>
                </a:solidFill>
                <a:latin typeface="Arial"/>
                <a:cs typeface="Arial"/>
              </a:rPr>
              <a:t>hasil</a:t>
            </a:r>
            <a:r>
              <a:rPr dirty="0" sz="4200" spc="-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35" b="1">
                <a:solidFill>
                  <a:srgbClr val="FFFFFF"/>
                </a:solidFill>
                <a:latin typeface="Arial"/>
                <a:cs typeface="Arial"/>
              </a:rPr>
              <a:t>akhir</a:t>
            </a:r>
            <a:r>
              <a:rPr dirty="0" sz="4200" spc="-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85" b="1">
                <a:solidFill>
                  <a:srgbClr val="FFFFFF"/>
                </a:solidFill>
                <a:latin typeface="Arial"/>
                <a:cs typeface="Arial"/>
              </a:rPr>
              <a:t>yang</a:t>
            </a:r>
            <a:r>
              <a:rPr dirty="0" sz="4200" spc="-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35" b="1">
                <a:solidFill>
                  <a:srgbClr val="FFFFFF"/>
                </a:solidFill>
                <a:latin typeface="Arial"/>
                <a:cs typeface="Arial"/>
              </a:rPr>
              <a:t>berkualitas.</a:t>
            </a:r>
            <a:endParaRPr sz="4200">
              <a:latin typeface="Arial"/>
              <a:cs typeface="Arial"/>
            </a:endParaRPr>
          </a:p>
          <a:p>
            <a:pPr marL="510540" indent="-498475">
              <a:lnSpc>
                <a:spcPct val="100000"/>
              </a:lnSpc>
              <a:spcBef>
                <a:spcPts val="434"/>
              </a:spcBef>
              <a:buFont typeface="Microsoft Sans Serif"/>
              <a:buAutoNum type="arabicPeriod"/>
              <a:tabLst>
                <a:tab pos="511175" algn="l"/>
              </a:tabLst>
            </a:pPr>
            <a:r>
              <a:rPr dirty="0" sz="4200" spc="204" b="1">
                <a:solidFill>
                  <a:srgbClr val="FFFFFF"/>
                </a:solidFill>
                <a:latin typeface="Arial"/>
                <a:cs typeface="Arial"/>
              </a:rPr>
              <a:t>Dapat</a:t>
            </a:r>
            <a:r>
              <a:rPr dirty="0" sz="4200" spc="-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65" b="1">
                <a:solidFill>
                  <a:srgbClr val="FFFFFF"/>
                </a:solidFill>
                <a:latin typeface="Arial"/>
                <a:cs typeface="Arial"/>
              </a:rPr>
              <a:t>mengurangi</a:t>
            </a:r>
            <a:r>
              <a:rPr dirty="0" sz="4200" spc="-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120" b="1">
                <a:solidFill>
                  <a:srgbClr val="FFFFFF"/>
                </a:solidFill>
                <a:latin typeface="Arial"/>
                <a:cs typeface="Arial"/>
              </a:rPr>
              <a:t>biaya</a:t>
            </a:r>
            <a:r>
              <a:rPr dirty="0" sz="4200" spc="-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15" b="1">
                <a:solidFill>
                  <a:srgbClr val="FFFFFF"/>
                </a:solidFill>
                <a:latin typeface="Arial"/>
                <a:cs typeface="Arial"/>
              </a:rPr>
              <a:t>operasional.</a:t>
            </a:r>
            <a:endParaRPr sz="4200">
              <a:latin typeface="Arial"/>
              <a:cs typeface="Arial"/>
            </a:endParaRPr>
          </a:p>
          <a:p>
            <a:pPr marL="510540" marR="267335" indent="-491490">
              <a:lnSpc>
                <a:spcPct val="108600"/>
              </a:lnSpc>
              <a:buFont typeface="Microsoft Sans Serif"/>
              <a:buAutoNum type="arabicPeriod"/>
              <a:tabLst>
                <a:tab pos="511175" algn="l"/>
              </a:tabLst>
            </a:pPr>
            <a:r>
              <a:rPr dirty="0" sz="4200" spc="204" b="1">
                <a:solidFill>
                  <a:srgbClr val="FFFFFF"/>
                </a:solidFill>
                <a:latin typeface="Arial"/>
                <a:cs typeface="Arial"/>
              </a:rPr>
              <a:t>Dapat</a:t>
            </a:r>
            <a:r>
              <a:rPr dirty="0" sz="4200" spc="-1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70" b="1">
                <a:solidFill>
                  <a:srgbClr val="FFFFFF"/>
                </a:solidFill>
                <a:latin typeface="Arial"/>
                <a:cs typeface="Arial"/>
              </a:rPr>
              <a:t>melakukan</a:t>
            </a:r>
            <a:r>
              <a:rPr dirty="0" sz="4200" spc="-1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35" b="1">
                <a:solidFill>
                  <a:srgbClr val="FFFFFF"/>
                </a:solidFill>
                <a:latin typeface="Arial"/>
                <a:cs typeface="Arial"/>
              </a:rPr>
              <a:t>manipulasi</a:t>
            </a:r>
            <a:r>
              <a:rPr dirty="0" sz="4200" spc="-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260" b="1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4200" spc="-1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110" b="1">
                <a:solidFill>
                  <a:srgbClr val="FFFFFF"/>
                </a:solidFill>
                <a:latin typeface="Arial"/>
                <a:cs typeface="Arial"/>
              </a:rPr>
              <a:t>dengan</a:t>
            </a:r>
            <a:r>
              <a:rPr dirty="0" sz="4200" spc="-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15" b="1">
                <a:solidFill>
                  <a:srgbClr val="FFFFFF"/>
                </a:solidFill>
                <a:latin typeface="Arial"/>
                <a:cs typeface="Arial"/>
              </a:rPr>
              <a:t>lebih </a:t>
            </a:r>
            <a:r>
              <a:rPr dirty="0" sz="4200" spc="-11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60" b="1">
                <a:solidFill>
                  <a:srgbClr val="FFFFFF"/>
                </a:solidFill>
                <a:latin typeface="Arial"/>
                <a:cs typeface="Arial"/>
              </a:rPr>
              <a:t>efektif.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1675" y="9788321"/>
            <a:ext cx="16907510" cy="0"/>
          </a:xfrm>
          <a:custGeom>
            <a:avLst/>
            <a:gdLst/>
            <a:ahLst/>
            <a:cxnLst/>
            <a:rect l="l" t="t" r="r" b="b"/>
            <a:pathLst>
              <a:path w="16907510" h="0">
                <a:moveTo>
                  <a:pt x="0" y="0"/>
                </a:moveTo>
                <a:lnTo>
                  <a:pt x="16906937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89252" y="6693692"/>
            <a:ext cx="2199005" cy="3593465"/>
            <a:chOff x="16089252" y="6693692"/>
            <a:chExt cx="2199005" cy="35934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36577" y="6693692"/>
              <a:ext cx="451421" cy="28906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89252" y="9159973"/>
              <a:ext cx="2198746" cy="1127025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0" y="0"/>
            <a:ext cx="2120900" cy="3066415"/>
            <a:chOff x="0" y="0"/>
            <a:chExt cx="2120900" cy="306641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66465" cy="128514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2120900" cy="3066415"/>
            </a:xfrm>
            <a:custGeom>
              <a:avLst/>
              <a:gdLst/>
              <a:ahLst/>
              <a:cxnLst/>
              <a:rect l="l" t="t" r="r" b="b"/>
              <a:pathLst>
                <a:path w="2120900" h="3066415">
                  <a:moveTo>
                    <a:pt x="598742" y="815200"/>
                  </a:moveTo>
                  <a:lnTo>
                    <a:pt x="598742" y="0"/>
                  </a:lnTo>
                  <a:lnTo>
                    <a:pt x="2120656" y="0"/>
                  </a:lnTo>
                  <a:lnTo>
                    <a:pt x="2120656" y="49793"/>
                  </a:lnTo>
                  <a:lnTo>
                    <a:pt x="598742" y="815200"/>
                  </a:lnTo>
                  <a:close/>
                </a:path>
                <a:path w="2120900" h="3066415">
                  <a:moveTo>
                    <a:pt x="0" y="3065945"/>
                  </a:moveTo>
                  <a:lnTo>
                    <a:pt x="0" y="1116322"/>
                  </a:lnTo>
                  <a:lnTo>
                    <a:pt x="598742" y="815200"/>
                  </a:lnTo>
                  <a:lnTo>
                    <a:pt x="598742" y="2764823"/>
                  </a:lnTo>
                  <a:lnTo>
                    <a:pt x="0" y="3065945"/>
                  </a:lnTo>
                  <a:close/>
                </a:path>
              </a:pathLst>
            </a:custGeom>
            <a:solidFill>
              <a:srgbClr val="0494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582389"/>
            <a:ext cx="7471409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000" spc="114" b="0">
                <a:solidFill>
                  <a:srgbClr val="151F26"/>
                </a:solidFill>
                <a:latin typeface="Microsoft Sans Serif"/>
                <a:cs typeface="Microsoft Sans Serif"/>
              </a:rPr>
              <a:t>APA</a:t>
            </a:r>
            <a:r>
              <a:rPr dirty="0" sz="4000" spc="-110" b="0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25" b="0">
                <a:solidFill>
                  <a:srgbClr val="151F26"/>
                </a:solidFill>
                <a:latin typeface="Microsoft Sans Serif"/>
                <a:cs typeface="Microsoft Sans Serif"/>
              </a:rPr>
              <a:t>ITU</a:t>
            </a:r>
            <a:r>
              <a:rPr dirty="0" sz="4000" spc="-125" b="0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5" b="0">
                <a:solidFill>
                  <a:srgbClr val="151F26"/>
                </a:solidFill>
                <a:latin typeface="Microsoft Sans Serif"/>
                <a:cs typeface="Microsoft Sans Serif"/>
              </a:rPr>
              <a:t>NATURAL</a:t>
            </a:r>
            <a:r>
              <a:rPr dirty="0" sz="4000" spc="-105" b="0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25" b="0">
                <a:solidFill>
                  <a:srgbClr val="151F26"/>
                </a:solidFill>
                <a:latin typeface="Microsoft Sans Serif"/>
                <a:cs typeface="Microsoft Sans Serif"/>
              </a:rPr>
              <a:t>LANGUAGE </a:t>
            </a:r>
            <a:r>
              <a:rPr dirty="0" sz="4000" spc="-1050" b="0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75" b="0">
                <a:solidFill>
                  <a:srgbClr val="151F26"/>
                </a:solidFill>
                <a:latin typeface="Microsoft Sans Serif"/>
                <a:cs typeface="Microsoft Sans Serif"/>
              </a:rPr>
              <a:t>PROCESSING?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9820" y="2033313"/>
            <a:ext cx="12423140" cy="6626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65810">
              <a:lnSpc>
                <a:spcPct val="106900"/>
              </a:lnSpc>
              <a:spcBef>
                <a:spcPts val="100"/>
              </a:spcBef>
            </a:pPr>
            <a:r>
              <a:rPr dirty="0" sz="4500" spc="250">
                <a:solidFill>
                  <a:srgbClr val="151F26"/>
                </a:solidFill>
                <a:latin typeface="Microsoft Sans Serif"/>
                <a:cs typeface="Microsoft Sans Serif"/>
              </a:rPr>
              <a:t>Natural</a:t>
            </a:r>
            <a:r>
              <a:rPr dirty="0" sz="4500" spc="-100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500" spc="250">
                <a:solidFill>
                  <a:srgbClr val="151F26"/>
                </a:solidFill>
                <a:latin typeface="Microsoft Sans Serif"/>
                <a:cs typeface="Microsoft Sans Serif"/>
              </a:rPr>
              <a:t>language</a:t>
            </a:r>
            <a:r>
              <a:rPr dirty="0" sz="4500" spc="-100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500" spc="160">
                <a:solidFill>
                  <a:srgbClr val="151F26"/>
                </a:solidFill>
                <a:latin typeface="Microsoft Sans Serif"/>
                <a:cs typeface="Microsoft Sans Serif"/>
              </a:rPr>
              <a:t>processing</a:t>
            </a:r>
            <a:r>
              <a:rPr dirty="0" sz="4500" spc="-100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500" spc="-60">
                <a:solidFill>
                  <a:srgbClr val="151F26"/>
                </a:solidFill>
                <a:latin typeface="Microsoft Sans Serif"/>
                <a:cs typeface="Microsoft Sans Serif"/>
              </a:rPr>
              <a:t>(NLP)</a:t>
            </a:r>
            <a:r>
              <a:rPr dirty="0" sz="4500" spc="-95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500" spc="300">
                <a:solidFill>
                  <a:srgbClr val="151F26"/>
                </a:solidFill>
                <a:latin typeface="Microsoft Sans Serif"/>
                <a:cs typeface="Microsoft Sans Serif"/>
              </a:rPr>
              <a:t>adalah </a:t>
            </a:r>
            <a:r>
              <a:rPr dirty="0" sz="4500" spc="-1180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500" spc="340">
                <a:solidFill>
                  <a:srgbClr val="151F26"/>
                </a:solidFill>
                <a:latin typeface="Microsoft Sans Serif"/>
                <a:cs typeface="Microsoft Sans Serif"/>
              </a:rPr>
              <a:t>cabang </a:t>
            </a:r>
            <a:r>
              <a:rPr dirty="0" sz="4500" spc="250">
                <a:solidFill>
                  <a:srgbClr val="151F26"/>
                </a:solidFill>
                <a:latin typeface="Microsoft Sans Serif"/>
                <a:cs typeface="Microsoft Sans Serif"/>
              </a:rPr>
              <a:t>dari </a:t>
            </a:r>
            <a:r>
              <a:rPr dirty="0" sz="4500" spc="190">
                <a:solidFill>
                  <a:srgbClr val="151F26"/>
                </a:solidFill>
                <a:latin typeface="Microsoft Sans Serif"/>
                <a:cs typeface="Microsoft Sans Serif"/>
                <a:hlinkClick r:id="rId5"/>
              </a:rPr>
              <a:t>kecerdasan </a:t>
            </a:r>
            <a:r>
              <a:rPr dirty="0" sz="4500" spc="345">
                <a:solidFill>
                  <a:srgbClr val="151F26"/>
                </a:solidFill>
                <a:latin typeface="Microsoft Sans Serif"/>
                <a:cs typeface="Microsoft Sans Serif"/>
                <a:hlinkClick r:id="rId5"/>
              </a:rPr>
              <a:t>buatan </a:t>
            </a:r>
            <a:r>
              <a:rPr dirty="0" sz="4500" spc="265">
                <a:solidFill>
                  <a:srgbClr val="151F26"/>
                </a:solidFill>
                <a:latin typeface="Microsoft Sans Serif"/>
                <a:cs typeface="Microsoft Sans Serif"/>
              </a:rPr>
              <a:t>yang </a:t>
            </a:r>
            <a:r>
              <a:rPr dirty="0" sz="4500" spc="270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500" spc="265">
                <a:solidFill>
                  <a:srgbClr val="151F26"/>
                </a:solidFill>
                <a:latin typeface="Microsoft Sans Serif"/>
                <a:cs typeface="Microsoft Sans Serif"/>
              </a:rPr>
              <a:t>berhubungan </a:t>
            </a:r>
            <a:r>
              <a:rPr dirty="0" sz="4500" spc="285">
                <a:solidFill>
                  <a:srgbClr val="151F26"/>
                </a:solidFill>
                <a:latin typeface="Microsoft Sans Serif"/>
                <a:cs typeface="Microsoft Sans Serif"/>
              </a:rPr>
              <a:t>dengan </a:t>
            </a:r>
            <a:r>
              <a:rPr dirty="0" sz="4500" spc="170">
                <a:solidFill>
                  <a:srgbClr val="151F26"/>
                </a:solidFill>
                <a:latin typeface="Microsoft Sans Serif"/>
                <a:cs typeface="Microsoft Sans Serif"/>
              </a:rPr>
              <a:t>interaksi </a:t>
            </a:r>
            <a:r>
              <a:rPr dirty="0" sz="4500" spc="345">
                <a:solidFill>
                  <a:srgbClr val="151F26"/>
                </a:solidFill>
                <a:latin typeface="Microsoft Sans Serif"/>
                <a:cs typeface="Microsoft Sans Serif"/>
              </a:rPr>
              <a:t>antara </a:t>
            </a:r>
            <a:r>
              <a:rPr dirty="0" sz="4500" spc="350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500" spc="250">
                <a:solidFill>
                  <a:srgbClr val="151F26"/>
                </a:solidFill>
                <a:latin typeface="Microsoft Sans Serif"/>
                <a:cs typeface="Microsoft Sans Serif"/>
              </a:rPr>
              <a:t>komputer </a:t>
            </a:r>
            <a:r>
              <a:rPr dirty="0" sz="4500" spc="335">
                <a:solidFill>
                  <a:srgbClr val="151F26"/>
                </a:solidFill>
                <a:latin typeface="Microsoft Sans Serif"/>
                <a:cs typeface="Microsoft Sans Serif"/>
              </a:rPr>
              <a:t>dan </a:t>
            </a:r>
            <a:r>
              <a:rPr dirty="0" sz="4500" spc="235">
                <a:solidFill>
                  <a:srgbClr val="151F26"/>
                </a:solidFill>
                <a:latin typeface="Microsoft Sans Serif"/>
                <a:cs typeface="Microsoft Sans Serif"/>
              </a:rPr>
              <a:t>manusia </a:t>
            </a:r>
            <a:r>
              <a:rPr dirty="0" sz="4500" spc="280">
                <a:solidFill>
                  <a:srgbClr val="151F26"/>
                </a:solidFill>
                <a:latin typeface="Microsoft Sans Serif"/>
                <a:cs typeface="Microsoft Sans Serif"/>
              </a:rPr>
              <a:t>menggunakan </a:t>
            </a:r>
            <a:r>
              <a:rPr dirty="0" sz="4500" spc="285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500" spc="280">
                <a:solidFill>
                  <a:srgbClr val="151F26"/>
                </a:solidFill>
                <a:latin typeface="Microsoft Sans Serif"/>
                <a:cs typeface="Microsoft Sans Serif"/>
              </a:rPr>
              <a:t>bahasa</a:t>
            </a:r>
            <a:r>
              <a:rPr dirty="0" sz="4500" spc="-90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500" spc="210">
                <a:solidFill>
                  <a:srgbClr val="151F26"/>
                </a:solidFill>
                <a:latin typeface="Microsoft Sans Serif"/>
                <a:cs typeface="Microsoft Sans Serif"/>
              </a:rPr>
              <a:t>alami.</a:t>
            </a:r>
            <a:endParaRPr sz="4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6900"/>
              </a:lnSpc>
            </a:pPr>
            <a:r>
              <a:rPr dirty="0" sz="4500" spc="190">
                <a:solidFill>
                  <a:srgbClr val="151F26"/>
                </a:solidFill>
                <a:latin typeface="Microsoft Sans Serif"/>
                <a:cs typeface="Microsoft Sans Serif"/>
              </a:rPr>
              <a:t>Menurut </a:t>
            </a:r>
            <a:r>
              <a:rPr dirty="0" sz="4500" spc="140">
                <a:solidFill>
                  <a:srgbClr val="151F26"/>
                </a:solidFill>
                <a:latin typeface="Microsoft Sans Serif"/>
                <a:cs typeface="Microsoft Sans Serif"/>
                <a:hlinkClick r:id="rId6"/>
              </a:rPr>
              <a:t>Textmetrics</a:t>
            </a:r>
            <a:r>
              <a:rPr dirty="0" sz="4500" spc="140">
                <a:solidFill>
                  <a:srgbClr val="151F26"/>
                </a:solidFill>
                <a:latin typeface="Microsoft Sans Serif"/>
                <a:cs typeface="Microsoft Sans Serif"/>
              </a:rPr>
              <a:t>, </a:t>
            </a:r>
            <a:r>
              <a:rPr dirty="0" sz="4500" spc="-114">
                <a:solidFill>
                  <a:srgbClr val="151F26"/>
                </a:solidFill>
                <a:latin typeface="Microsoft Sans Serif"/>
                <a:cs typeface="Microsoft Sans Serif"/>
              </a:rPr>
              <a:t>NLP </a:t>
            </a:r>
            <a:r>
              <a:rPr dirty="0" sz="4500" spc="250">
                <a:solidFill>
                  <a:srgbClr val="151F26"/>
                </a:solidFill>
                <a:latin typeface="Microsoft Sans Serif"/>
                <a:cs typeface="Microsoft Sans Serif"/>
              </a:rPr>
              <a:t>digunakan </a:t>
            </a:r>
            <a:r>
              <a:rPr dirty="0" sz="4500" spc="225">
                <a:solidFill>
                  <a:srgbClr val="151F26"/>
                </a:solidFill>
                <a:latin typeface="Microsoft Sans Serif"/>
                <a:cs typeface="Microsoft Sans Serif"/>
              </a:rPr>
              <a:t>untuk </a:t>
            </a:r>
            <a:r>
              <a:rPr dirty="0" sz="4500" spc="229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500" spc="220">
                <a:solidFill>
                  <a:srgbClr val="151F26"/>
                </a:solidFill>
                <a:latin typeface="Microsoft Sans Serif"/>
                <a:cs typeface="Microsoft Sans Serif"/>
              </a:rPr>
              <a:t>mengukur</a:t>
            </a:r>
            <a:r>
              <a:rPr dirty="0" sz="4500" spc="-90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500" spc="210">
                <a:solidFill>
                  <a:srgbClr val="151F26"/>
                </a:solidFill>
                <a:latin typeface="Microsoft Sans Serif"/>
                <a:cs typeface="Microsoft Sans Serif"/>
              </a:rPr>
              <a:t>sentimen</a:t>
            </a:r>
            <a:r>
              <a:rPr dirty="0" sz="4500" spc="-90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500" spc="335">
                <a:solidFill>
                  <a:srgbClr val="151F26"/>
                </a:solidFill>
                <a:latin typeface="Microsoft Sans Serif"/>
                <a:cs typeface="Microsoft Sans Serif"/>
              </a:rPr>
              <a:t>dan</a:t>
            </a:r>
            <a:r>
              <a:rPr dirty="0" sz="4500" spc="-90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500" spc="254">
                <a:solidFill>
                  <a:srgbClr val="151F26"/>
                </a:solidFill>
                <a:latin typeface="Microsoft Sans Serif"/>
                <a:cs typeface="Microsoft Sans Serif"/>
              </a:rPr>
              <a:t>menentukan</a:t>
            </a:r>
            <a:r>
              <a:rPr dirty="0" sz="4500" spc="-90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500" spc="310">
                <a:solidFill>
                  <a:srgbClr val="151F26"/>
                </a:solidFill>
                <a:latin typeface="Microsoft Sans Serif"/>
                <a:cs typeface="Microsoft Sans Serif"/>
              </a:rPr>
              <a:t>bagian </a:t>
            </a:r>
            <a:r>
              <a:rPr dirty="0" sz="4500" spc="-1180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500" spc="385">
                <a:solidFill>
                  <a:srgbClr val="151F26"/>
                </a:solidFill>
                <a:latin typeface="Microsoft Sans Serif"/>
                <a:cs typeface="Microsoft Sans Serif"/>
              </a:rPr>
              <a:t>mana</a:t>
            </a:r>
            <a:r>
              <a:rPr dirty="0" sz="4500" spc="-90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500" spc="250">
                <a:solidFill>
                  <a:srgbClr val="151F26"/>
                </a:solidFill>
                <a:latin typeface="Microsoft Sans Serif"/>
                <a:cs typeface="Microsoft Sans Serif"/>
              </a:rPr>
              <a:t>dari</a:t>
            </a:r>
            <a:r>
              <a:rPr dirty="0" sz="4500" spc="-85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500" spc="280">
                <a:solidFill>
                  <a:srgbClr val="151F26"/>
                </a:solidFill>
                <a:latin typeface="Microsoft Sans Serif"/>
                <a:cs typeface="Microsoft Sans Serif"/>
              </a:rPr>
              <a:t>bahasa</a:t>
            </a:r>
            <a:r>
              <a:rPr dirty="0" sz="4500" spc="-90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500" spc="235">
                <a:solidFill>
                  <a:srgbClr val="151F26"/>
                </a:solidFill>
                <a:latin typeface="Microsoft Sans Serif"/>
                <a:cs typeface="Microsoft Sans Serif"/>
              </a:rPr>
              <a:t>manusia</a:t>
            </a:r>
            <a:r>
              <a:rPr dirty="0" sz="4500" spc="-85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500" spc="265">
                <a:solidFill>
                  <a:srgbClr val="151F26"/>
                </a:solidFill>
                <a:latin typeface="Microsoft Sans Serif"/>
                <a:cs typeface="Microsoft Sans Serif"/>
              </a:rPr>
              <a:t>yang</a:t>
            </a:r>
            <a:r>
              <a:rPr dirty="0" sz="4500" spc="-85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500" spc="225">
                <a:solidFill>
                  <a:srgbClr val="151F26"/>
                </a:solidFill>
                <a:latin typeface="Microsoft Sans Serif"/>
                <a:cs typeface="Microsoft Sans Serif"/>
              </a:rPr>
              <a:t>penting.</a:t>
            </a:r>
            <a:endParaRPr sz="4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89252" y="6693694"/>
            <a:ext cx="2199005" cy="3593465"/>
            <a:chOff x="16089252" y="6693694"/>
            <a:chExt cx="2199005" cy="35934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36577" y="6693694"/>
              <a:ext cx="451421" cy="28906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89252" y="9159974"/>
              <a:ext cx="2198746" cy="112702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0" y="0"/>
            <a:ext cx="2419350" cy="3448685"/>
            <a:chOff x="0" y="0"/>
            <a:chExt cx="2419350" cy="344868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83595" cy="163935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2419350" cy="3448685"/>
            </a:xfrm>
            <a:custGeom>
              <a:avLst/>
              <a:gdLst/>
              <a:ahLst/>
              <a:cxnLst/>
              <a:rect l="l" t="t" r="r" b="b"/>
              <a:pathLst>
                <a:path w="2419350" h="3448685">
                  <a:moveTo>
                    <a:pt x="897397" y="1047488"/>
                  </a:moveTo>
                  <a:lnTo>
                    <a:pt x="897397" y="0"/>
                  </a:lnTo>
                  <a:lnTo>
                    <a:pt x="2419311" y="0"/>
                  </a:lnTo>
                  <a:lnTo>
                    <a:pt x="2419311" y="282080"/>
                  </a:lnTo>
                  <a:lnTo>
                    <a:pt x="897397" y="1047488"/>
                  </a:lnTo>
                  <a:close/>
                </a:path>
                <a:path w="2419350" h="3448685">
                  <a:moveTo>
                    <a:pt x="0" y="3448434"/>
                  </a:moveTo>
                  <a:lnTo>
                    <a:pt x="0" y="1498811"/>
                  </a:lnTo>
                  <a:lnTo>
                    <a:pt x="897397" y="1047488"/>
                  </a:lnTo>
                  <a:lnTo>
                    <a:pt x="897397" y="2997111"/>
                  </a:lnTo>
                  <a:lnTo>
                    <a:pt x="0" y="3448434"/>
                  </a:lnTo>
                  <a:close/>
                </a:path>
              </a:pathLst>
            </a:custGeom>
            <a:solidFill>
              <a:srgbClr val="0494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0199" y="3260725"/>
              <a:ext cx="114300" cy="11429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00199" y="4575175"/>
            <a:ext cx="114300" cy="1142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00199" y="6546850"/>
            <a:ext cx="114300" cy="1142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00199" y="8518525"/>
            <a:ext cx="114300" cy="1142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16000" y="892169"/>
            <a:ext cx="12496165" cy="8569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76655">
              <a:lnSpc>
                <a:spcPct val="107800"/>
              </a:lnSpc>
              <a:spcBef>
                <a:spcPts val="100"/>
              </a:spcBef>
            </a:pPr>
            <a:r>
              <a:rPr dirty="0" sz="4000" spc="220">
                <a:solidFill>
                  <a:srgbClr val="151F26"/>
                </a:solidFill>
                <a:latin typeface="Microsoft Sans Serif"/>
                <a:cs typeface="Microsoft Sans Serif"/>
              </a:rPr>
              <a:t>Natural</a:t>
            </a:r>
            <a:r>
              <a:rPr dirty="0" sz="4000" spc="-75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220">
                <a:solidFill>
                  <a:srgbClr val="151F26"/>
                </a:solidFill>
                <a:latin typeface="Microsoft Sans Serif"/>
                <a:cs typeface="Microsoft Sans Serif"/>
              </a:rPr>
              <a:t>language</a:t>
            </a:r>
            <a:r>
              <a:rPr dirty="0" sz="4000" spc="-75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140">
                <a:solidFill>
                  <a:srgbClr val="151F26"/>
                </a:solidFill>
                <a:latin typeface="Microsoft Sans Serif"/>
                <a:cs typeface="Microsoft Sans Serif"/>
              </a:rPr>
              <a:t>processing</a:t>
            </a:r>
            <a:r>
              <a:rPr dirty="0" sz="4000" spc="-75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225">
                <a:solidFill>
                  <a:srgbClr val="151F26"/>
                </a:solidFill>
                <a:latin typeface="Microsoft Sans Serif"/>
                <a:cs typeface="Microsoft Sans Serif"/>
              </a:rPr>
              <a:t>digunakan</a:t>
            </a:r>
            <a:r>
              <a:rPr dirty="0" sz="4000" spc="-75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200">
                <a:solidFill>
                  <a:srgbClr val="151F26"/>
                </a:solidFill>
                <a:latin typeface="Microsoft Sans Serif"/>
                <a:cs typeface="Microsoft Sans Serif"/>
              </a:rPr>
              <a:t>untuk </a:t>
            </a:r>
            <a:r>
              <a:rPr dirty="0" sz="4000" spc="-1050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140">
                <a:solidFill>
                  <a:srgbClr val="151F26"/>
                </a:solidFill>
                <a:latin typeface="Microsoft Sans Serif"/>
                <a:cs typeface="Microsoft Sans Serif"/>
              </a:rPr>
              <a:t>aplikasi</a:t>
            </a:r>
            <a:r>
              <a:rPr dirty="0" sz="4000" spc="-80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145">
                <a:solidFill>
                  <a:srgbClr val="151F26"/>
                </a:solidFill>
                <a:latin typeface="Microsoft Sans Serif"/>
                <a:cs typeface="Microsoft Sans Serif"/>
              </a:rPr>
              <a:t>berikut.</a:t>
            </a:r>
            <a:endParaRPr sz="4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50">
              <a:latin typeface="Microsoft Sans Serif"/>
              <a:cs typeface="Microsoft Sans Serif"/>
            </a:endParaRPr>
          </a:p>
          <a:p>
            <a:pPr marL="875665" marR="1132205">
              <a:lnSpc>
                <a:spcPct val="107800"/>
              </a:lnSpc>
            </a:pPr>
            <a:r>
              <a:rPr dirty="0" sz="4000" spc="95">
                <a:solidFill>
                  <a:srgbClr val="151F26"/>
                </a:solidFill>
                <a:latin typeface="Microsoft Sans Serif"/>
                <a:cs typeface="Microsoft Sans Serif"/>
              </a:rPr>
              <a:t>Aplikasi</a:t>
            </a:r>
            <a:r>
              <a:rPr dirty="0" sz="4000" spc="-75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240">
                <a:solidFill>
                  <a:srgbClr val="151F26"/>
                </a:solidFill>
                <a:latin typeface="Microsoft Sans Serif"/>
                <a:cs typeface="Microsoft Sans Serif"/>
              </a:rPr>
              <a:t>terjemahan</a:t>
            </a:r>
            <a:r>
              <a:rPr dirty="0" sz="4000" spc="-75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250">
                <a:solidFill>
                  <a:srgbClr val="151F26"/>
                </a:solidFill>
                <a:latin typeface="Microsoft Sans Serif"/>
                <a:cs typeface="Microsoft Sans Serif"/>
              </a:rPr>
              <a:t>bahasa</a:t>
            </a:r>
            <a:r>
              <a:rPr dirty="0" sz="4000" spc="-75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145">
                <a:solidFill>
                  <a:srgbClr val="151F26"/>
                </a:solidFill>
                <a:latin typeface="Microsoft Sans Serif"/>
                <a:cs typeface="Microsoft Sans Serif"/>
              </a:rPr>
              <a:t>seperti</a:t>
            </a:r>
            <a:r>
              <a:rPr dirty="0" sz="4000" spc="-75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114">
                <a:solidFill>
                  <a:srgbClr val="151F26"/>
                </a:solidFill>
                <a:latin typeface="Microsoft Sans Serif"/>
                <a:cs typeface="Microsoft Sans Serif"/>
              </a:rPr>
              <a:t>Google </a:t>
            </a:r>
            <a:r>
              <a:rPr dirty="0" sz="4000" spc="-1050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120">
                <a:solidFill>
                  <a:srgbClr val="151F26"/>
                </a:solidFill>
                <a:latin typeface="Microsoft Sans Serif"/>
                <a:cs typeface="Microsoft Sans Serif"/>
              </a:rPr>
              <a:t>Translate.</a:t>
            </a:r>
            <a:endParaRPr sz="4000">
              <a:latin typeface="Microsoft Sans Serif"/>
              <a:cs typeface="Microsoft Sans Serif"/>
            </a:endParaRPr>
          </a:p>
          <a:p>
            <a:pPr marL="875665" marR="5080">
              <a:lnSpc>
                <a:spcPct val="107800"/>
              </a:lnSpc>
            </a:pPr>
            <a:r>
              <a:rPr dirty="0" sz="4000" spc="95">
                <a:solidFill>
                  <a:srgbClr val="151F26"/>
                </a:solidFill>
                <a:latin typeface="Microsoft Sans Serif"/>
                <a:cs typeface="Microsoft Sans Serif"/>
              </a:rPr>
              <a:t>Aplikasi </a:t>
            </a:r>
            <a:r>
              <a:rPr dirty="0" sz="4000" spc="215">
                <a:solidFill>
                  <a:srgbClr val="151F26"/>
                </a:solidFill>
                <a:latin typeface="Microsoft Sans Serif"/>
                <a:cs typeface="Microsoft Sans Serif"/>
              </a:rPr>
              <a:t>pengolah </a:t>
            </a:r>
            <a:r>
              <a:rPr dirty="0" sz="4000" spc="285">
                <a:solidFill>
                  <a:srgbClr val="151F26"/>
                </a:solidFill>
                <a:latin typeface="Microsoft Sans Serif"/>
                <a:cs typeface="Microsoft Sans Serif"/>
              </a:rPr>
              <a:t>kata </a:t>
            </a:r>
            <a:r>
              <a:rPr dirty="0" sz="4000" spc="145">
                <a:solidFill>
                  <a:srgbClr val="151F26"/>
                </a:solidFill>
                <a:latin typeface="Microsoft Sans Serif"/>
                <a:cs typeface="Microsoft Sans Serif"/>
              </a:rPr>
              <a:t>seperti </a:t>
            </a:r>
            <a:r>
              <a:rPr dirty="0" sz="4000" spc="160">
                <a:solidFill>
                  <a:srgbClr val="151F26"/>
                </a:solidFill>
                <a:latin typeface="Microsoft Sans Serif"/>
                <a:cs typeface="Microsoft Sans Serif"/>
              </a:rPr>
              <a:t>Microsoft </a:t>
            </a:r>
            <a:r>
              <a:rPr dirty="0" sz="4000" spc="210">
                <a:solidFill>
                  <a:srgbClr val="151F26"/>
                </a:solidFill>
                <a:latin typeface="Microsoft Sans Serif"/>
                <a:cs typeface="Microsoft Sans Serif"/>
              </a:rPr>
              <a:t>Word </a:t>
            </a:r>
            <a:r>
              <a:rPr dirty="0" sz="4000" spc="215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300">
                <a:solidFill>
                  <a:srgbClr val="151F26"/>
                </a:solidFill>
                <a:latin typeface="Microsoft Sans Serif"/>
                <a:cs typeface="Microsoft Sans Serif"/>
              </a:rPr>
              <a:t>dan</a:t>
            </a:r>
            <a:r>
              <a:rPr dirty="0" sz="4000" spc="-75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180">
                <a:solidFill>
                  <a:srgbClr val="151F26"/>
                </a:solidFill>
                <a:latin typeface="Microsoft Sans Serif"/>
                <a:cs typeface="Microsoft Sans Serif"/>
              </a:rPr>
              <a:t>Grammarly,</a:t>
            </a:r>
            <a:r>
              <a:rPr dirty="0" sz="4000" spc="-70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235">
                <a:solidFill>
                  <a:srgbClr val="151F26"/>
                </a:solidFill>
                <a:latin typeface="Microsoft Sans Serif"/>
                <a:cs typeface="Microsoft Sans Serif"/>
              </a:rPr>
              <a:t>yang</a:t>
            </a:r>
            <a:r>
              <a:rPr dirty="0" sz="4000" spc="-75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245">
                <a:solidFill>
                  <a:srgbClr val="151F26"/>
                </a:solidFill>
                <a:latin typeface="Microsoft Sans Serif"/>
                <a:cs typeface="Microsoft Sans Serif"/>
              </a:rPr>
              <a:t>menggunakan</a:t>
            </a:r>
            <a:r>
              <a:rPr dirty="0" sz="4000" spc="-70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105">
                <a:solidFill>
                  <a:srgbClr val="151F26"/>
                </a:solidFill>
                <a:latin typeface="Microsoft Sans Serif"/>
                <a:cs typeface="Microsoft Sans Serif"/>
              </a:rPr>
              <a:t>NLP</a:t>
            </a:r>
            <a:r>
              <a:rPr dirty="0" sz="4000" spc="-70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200">
                <a:solidFill>
                  <a:srgbClr val="151F26"/>
                </a:solidFill>
                <a:latin typeface="Microsoft Sans Serif"/>
                <a:cs typeface="Microsoft Sans Serif"/>
              </a:rPr>
              <a:t>untuk </a:t>
            </a:r>
            <a:r>
              <a:rPr dirty="0" sz="4000" spc="-1050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175">
                <a:solidFill>
                  <a:srgbClr val="151F26"/>
                </a:solidFill>
                <a:latin typeface="Microsoft Sans Serif"/>
                <a:cs typeface="Microsoft Sans Serif"/>
              </a:rPr>
              <a:t>memeriksa</a:t>
            </a:r>
            <a:r>
              <a:rPr dirty="0" sz="4000" spc="-80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210">
                <a:solidFill>
                  <a:srgbClr val="151F26"/>
                </a:solidFill>
                <a:latin typeface="Microsoft Sans Serif"/>
                <a:cs typeface="Microsoft Sans Serif"/>
              </a:rPr>
              <a:t>keakuratan</a:t>
            </a:r>
            <a:r>
              <a:rPr dirty="0" sz="4000" spc="-75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385">
                <a:solidFill>
                  <a:srgbClr val="151F26"/>
                </a:solidFill>
                <a:latin typeface="Microsoft Sans Serif"/>
                <a:cs typeface="Microsoft Sans Serif"/>
              </a:rPr>
              <a:t>tata</a:t>
            </a:r>
            <a:r>
              <a:rPr dirty="0" sz="4000" spc="-75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250">
                <a:solidFill>
                  <a:srgbClr val="151F26"/>
                </a:solidFill>
                <a:latin typeface="Microsoft Sans Serif"/>
                <a:cs typeface="Microsoft Sans Serif"/>
              </a:rPr>
              <a:t>bahasa</a:t>
            </a:r>
            <a:r>
              <a:rPr dirty="0" sz="4000" spc="-75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70">
                <a:solidFill>
                  <a:srgbClr val="151F26"/>
                </a:solidFill>
                <a:latin typeface="Microsoft Sans Serif"/>
                <a:cs typeface="Microsoft Sans Serif"/>
              </a:rPr>
              <a:t>teks.</a:t>
            </a:r>
            <a:endParaRPr sz="4000">
              <a:latin typeface="Microsoft Sans Serif"/>
              <a:cs typeface="Microsoft Sans Serif"/>
            </a:endParaRPr>
          </a:p>
          <a:p>
            <a:pPr marL="875665" marR="222250">
              <a:lnSpc>
                <a:spcPct val="107800"/>
              </a:lnSpc>
            </a:pPr>
            <a:r>
              <a:rPr dirty="0" sz="4000" spc="95">
                <a:solidFill>
                  <a:srgbClr val="151F26"/>
                </a:solidFill>
                <a:latin typeface="Microsoft Sans Serif"/>
                <a:cs typeface="Microsoft Sans Serif"/>
              </a:rPr>
              <a:t>Aplikasi </a:t>
            </a:r>
            <a:r>
              <a:rPr dirty="0" sz="4000" spc="320">
                <a:solidFill>
                  <a:srgbClr val="151F26"/>
                </a:solidFill>
                <a:latin typeface="Microsoft Sans Serif"/>
                <a:cs typeface="Microsoft Sans Serif"/>
                <a:hlinkClick r:id="rId7"/>
              </a:rPr>
              <a:t>chatbot </a:t>
            </a:r>
            <a:r>
              <a:rPr dirty="0" sz="4000" spc="270">
                <a:solidFill>
                  <a:srgbClr val="151F26"/>
                </a:solidFill>
                <a:latin typeface="Microsoft Sans Serif"/>
                <a:cs typeface="Microsoft Sans Serif"/>
              </a:rPr>
              <a:t>ataupun </a:t>
            </a:r>
            <a:r>
              <a:rPr dirty="0" sz="4000" spc="180">
                <a:solidFill>
                  <a:srgbClr val="151F26"/>
                </a:solidFill>
                <a:latin typeface="Microsoft Sans Serif"/>
                <a:cs typeface="Microsoft Sans Serif"/>
              </a:rPr>
              <a:t>Interactive </a:t>
            </a:r>
            <a:r>
              <a:rPr dirty="0" sz="4000" spc="100">
                <a:solidFill>
                  <a:srgbClr val="151F26"/>
                </a:solidFill>
                <a:latin typeface="Microsoft Sans Serif"/>
                <a:cs typeface="Microsoft Sans Serif"/>
              </a:rPr>
              <a:t>Voice </a:t>
            </a:r>
            <a:r>
              <a:rPr dirty="0" sz="4000" spc="105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40">
                <a:solidFill>
                  <a:srgbClr val="151F26"/>
                </a:solidFill>
                <a:latin typeface="Microsoft Sans Serif"/>
                <a:cs typeface="Microsoft Sans Serif"/>
              </a:rPr>
              <a:t>Response</a:t>
            </a:r>
            <a:r>
              <a:rPr dirty="0" sz="4000" spc="-85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70">
                <a:solidFill>
                  <a:srgbClr val="151F26"/>
                </a:solidFill>
                <a:latin typeface="Microsoft Sans Serif"/>
                <a:cs typeface="Microsoft Sans Serif"/>
              </a:rPr>
              <a:t>(IVR)</a:t>
            </a:r>
            <a:r>
              <a:rPr dirty="0" sz="4000" spc="-85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200">
                <a:solidFill>
                  <a:srgbClr val="151F26"/>
                </a:solidFill>
                <a:latin typeface="Microsoft Sans Serif"/>
                <a:cs typeface="Microsoft Sans Serif"/>
              </a:rPr>
              <a:t>untuk</a:t>
            </a:r>
            <a:r>
              <a:rPr dirty="0" sz="4000" spc="-85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270">
                <a:solidFill>
                  <a:srgbClr val="151F26"/>
                </a:solidFill>
                <a:latin typeface="Microsoft Sans Serif"/>
                <a:cs typeface="Microsoft Sans Serif"/>
              </a:rPr>
              <a:t>menanggapi</a:t>
            </a:r>
            <a:r>
              <a:rPr dirty="0" sz="4000" spc="-85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265">
                <a:solidFill>
                  <a:srgbClr val="151F26"/>
                </a:solidFill>
                <a:latin typeface="Microsoft Sans Serif"/>
                <a:cs typeface="Microsoft Sans Serif"/>
              </a:rPr>
              <a:t>permintaan </a:t>
            </a:r>
            <a:r>
              <a:rPr dirty="0" sz="4000" spc="-1045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245">
                <a:solidFill>
                  <a:srgbClr val="151F26"/>
                </a:solidFill>
                <a:latin typeface="Microsoft Sans Serif"/>
                <a:cs typeface="Microsoft Sans Serif"/>
              </a:rPr>
              <a:t>pengguna</a:t>
            </a:r>
            <a:r>
              <a:rPr dirty="0" sz="4000" spc="-80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210">
                <a:solidFill>
                  <a:srgbClr val="151F26"/>
                </a:solidFill>
                <a:latin typeface="Microsoft Sans Serif"/>
                <a:cs typeface="Microsoft Sans Serif"/>
              </a:rPr>
              <a:t>tertentu.</a:t>
            </a:r>
            <a:endParaRPr sz="4000">
              <a:latin typeface="Microsoft Sans Serif"/>
              <a:cs typeface="Microsoft Sans Serif"/>
            </a:endParaRPr>
          </a:p>
          <a:p>
            <a:pPr marL="875665" marR="542290">
              <a:lnSpc>
                <a:spcPct val="107800"/>
              </a:lnSpc>
            </a:pPr>
            <a:r>
              <a:rPr dirty="0" sz="4000" spc="95">
                <a:solidFill>
                  <a:srgbClr val="151F26"/>
                </a:solidFill>
                <a:latin typeface="Microsoft Sans Serif"/>
                <a:cs typeface="Microsoft Sans Serif"/>
              </a:rPr>
              <a:t>Aplikasi</a:t>
            </a:r>
            <a:r>
              <a:rPr dirty="0" sz="4000" spc="-80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155">
                <a:solidFill>
                  <a:srgbClr val="151F26"/>
                </a:solidFill>
                <a:latin typeface="Microsoft Sans Serif"/>
                <a:cs typeface="Microsoft Sans Serif"/>
              </a:rPr>
              <a:t>personal</a:t>
            </a:r>
            <a:r>
              <a:rPr dirty="0" sz="4000" spc="-75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180">
                <a:solidFill>
                  <a:srgbClr val="151F26"/>
                </a:solidFill>
                <a:latin typeface="Microsoft Sans Serif"/>
                <a:cs typeface="Microsoft Sans Serif"/>
              </a:rPr>
              <a:t>assistant</a:t>
            </a:r>
            <a:r>
              <a:rPr dirty="0" sz="4000" spc="-75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145">
                <a:solidFill>
                  <a:srgbClr val="151F26"/>
                </a:solidFill>
                <a:latin typeface="Microsoft Sans Serif"/>
                <a:cs typeface="Microsoft Sans Serif"/>
              </a:rPr>
              <a:t>seperti</a:t>
            </a:r>
            <a:r>
              <a:rPr dirty="0" sz="4000" spc="-75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25">
                <a:solidFill>
                  <a:srgbClr val="151F26"/>
                </a:solidFill>
                <a:latin typeface="Microsoft Sans Serif"/>
                <a:cs typeface="Microsoft Sans Serif"/>
              </a:rPr>
              <a:t>OK</a:t>
            </a:r>
            <a:r>
              <a:rPr dirty="0" sz="4000" spc="-80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75">
                <a:solidFill>
                  <a:srgbClr val="151F26"/>
                </a:solidFill>
                <a:latin typeface="Microsoft Sans Serif"/>
                <a:cs typeface="Microsoft Sans Serif"/>
              </a:rPr>
              <a:t>Google, </a:t>
            </a:r>
            <a:r>
              <a:rPr dirty="0" sz="4000" spc="-1045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30">
                <a:solidFill>
                  <a:srgbClr val="151F26"/>
                </a:solidFill>
                <a:latin typeface="Microsoft Sans Serif"/>
                <a:cs typeface="Microsoft Sans Serif"/>
              </a:rPr>
              <a:t>Siri,</a:t>
            </a:r>
            <a:r>
              <a:rPr dirty="0" sz="4000" spc="-80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195">
                <a:solidFill>
                  <a:srgbClr val="151F26"/>
                </a:solidFill>
                <a:latin typeface="Microsoft Sans Serif"/>
                <a:cs typeface="Microsoft Sans Serif"/>
              </a:rPr>
              <a:t>Cortana,</a:t>
            </a:r>
            <a:r>
              <a:rPr dirty="0" sz="4000" spc="-75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300">
                <a:solidFill>
                  <a:srgbClr val="151F26"/>
                </a:solidFill>
                <a:latin typeface="Microsoft Sans Serif"/>
                <a:cs typeface="Microsoft Sans Serif"/>
              </a:rPr>
              <a:t>dan</a:t>
            </a:r>
            <a:r>
              <a:rPr dirty="0" sz="4000" spc="-75">
                <a:solidFill>
                  <a:srgbClr val="151F26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45">
                <a:solidFill>
                  <a:srgbClr val="151F26"/>
                </a:solidFill>
                <a:latin typeface="Microsoft Sans Serif"/>
                <a:cs typeface="Microsoft Sans Serif"/>
              </a:rPr>
              <a:t>Alexa.</a:t>
            </a:r>
            <a:endParaRPr sz="4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8000" cy="10286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78347" y="2187616"/>
            <a:ext cx="12477115" cy="663575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4720"/>
              </a:lnSpc>
              <a:spcBef>
                <a:spcPts val="320"/>
              </a:spcBef>
            </a:pPr>
            <a:r>
              <a:rPr dirty="0" sz="4000" spc="130">
                <a:solidFill>
                  <a:srgbClr val="FFFFFF"/>
                </a:solidFill>
                <a:latin typeface="Microsoft Sans Serif"/>
                <a:cs typeface="Microsoft Sans Serif"/>
              </a:rPr>
              <a:t>Recurrent</a:t>
            </a:r>
            <a:r>
              <a:rPr dirty="0" sz="4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135">
                <a:solidFill>
                  <a:srgbClr val="FFFFFF"/>
                </a:solidFill>
                <a:latin typeface="Microsoft Sans Serif"/>
                <a:cs typeface="Microsoft Sans Serif"/>
              </a:rPr>
              <a:t>Neural</a:t>
            </a:r>
            <a:r>
              <a:rPr dirty="0" sz="4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130">
                <a:solidFill>
                  <a:srgbClr val="FFFFFF"/>
                </a:solidFill>
                <a:latin typeface="Microsoft Sans Serif"/>
                <a:cs typeface="Microsoft Sans Serif"/>
              </a:rPr>
              <a:t>Networks</a:t>
            </a:r>
            <a:r>
              <a:rPr dirty="0" sz="4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20">
                <a:solidFill>
                  <a:srgbClr val="FFFFFF"/>
                </a:solidFill>
                <a:latin typeface="Microsoft Sans Serif"/>
                <a:cs typeface="Microsoft Sans Serif"/>
              </a:rPr>
              <a:t>(RNN)</a:t>
            </a:r>
            <a:r>
              <a:rPr dirty="0" sz="4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229">
                <a:solidFill>
                  <a:srgbClr val="FFFFFF"/>
                </a:solidFill>
                <a:latin typeface="Microsoft Sans Serif"/>
                <a:cs typeface="Microsoft Sans Serif"/>
              </a:rPr>
              <a:t>merupakan</a:t>
            </a:r>
            <a:r>
              <a:rPr dirty="0" sz="4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175">
                <a:solidFill>
                  <a:srgbClr val="FFFFFF"/>
                </a:solidFill>
                <a:latin typeface="Microsoft Sans Serif"/>
                <a:cs typeface="Microsoft Sans Serif"/>
              </a:rPr>
              <a:t>salah </a:t>
            </a:r>
            <a:r>
              <a:rPr dirty="0" sz="4000" spc="-10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204">
                <a:solidFill>
                  <a:srgbClr val="FFFFFF"/>
                </a:solidFill>
                <a:latin typeface="Microsoft Sans Serif"/>
                <a:cs typeface="Microsoft Sans Serif"/>
              </a:rPr>
              <a:t>satu </a:t>
            </a:r>
            <a:r>
              <a:rPr dirty="0" sz="4000" spc="215">
                <a:solidFill>
                  <a:srgbClr val="FFFFFF"/>
                </a:solidFill>
                <a:latin typeface="Microsoft Sans Serif"/>
                <a:cs typeface="Microsoft Sans Serif"/>
              </a:rPr>
              <a:t>bentuk </a:t>
            </a:r>
            <a:r>
              <a:rPr dirty="0" sz="4000" spc="180">
                <a:solidFill>
                  <a:srgbClr val="FFFFFF"/>
                </a:solidFill>
                <a:latin typeface="Microsoft Sans Serif"/>
                <a:cs typeface="Microsoft Sans Serif"/>
              </a:rPr>
              <a:t>arsitektur </a:t>
            </a:r>
            <a:r>
              <a:rPr dirty="0" sz="4000" spc="170">
                <a:solidFill>
                  <a:srgbClr val="FFFFFF"/>
                </a:solidFill>
                <a:latin typeface="Microsoft Sans Serif"/>
                <a:cs typeface="Microsoft Sans Serif"/>
              </a:rPr>
              <a:t>Artificial </a:t>
            </a:r>
            <a:r>
              <a:rPr dirty="0" sz="4000" spc="135">
                <a:solidFill>
                  <a:srgbClr val="FFFFFF"/>
                </a:solidFill>
                <a:latin typeface="Microsoft Sans Serif"/>
                <a:cs typeface="Microsoft Sans Serif"/>
              </a:rPr>
              <a:t>Neural </a:t>
            </a:r>
            <a:r>
              <a:rPr dirty="0" sz="4000" spc="130">
                <a:solidFill>
                  <a:srgbClr val="FFFFFF"/>
                </a:solidFill>
                <a:latin typeface="Microsoft Sans Serif"/>
                <a:cs typeface="Microsoft Sans Serif"/>
              </a:rPr>
              <a:t>Networks </a:t>
            </a:r>
            <a:r>
              <a:rPr dirty="0" sz="4000" spc="1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40">
                <a:solidFill>
                  <a:srgbClr val="FFFFFF"/>
                </a:solidFill>
                <a:latin typeface="Microsoft Sans Serif"/>
                <a:cs typeface="Microsoft Sans Serif"/>
              </a:rPr>
              <a:t>(ANN) </a:t>
            </a:r>
            <a:r>
              <a:rPr dirty="0" sz="4000" spc="235">
                <a:solidFill>
                  <a:srgbClr val="FFFFFF"/>
                </a:solidFill>
                <a:latin typeface="Microsoft Sans Serif"/>
                <a:cs typeface="Microsoft Sans Serif"/>
              </a:rPr>
              <a:t>yang </a:t>
            </a:r>
            <a:r>
              <a:rPr dirty="0" sz="4000" spc="250">
                <a:solidFill>
                  <a:srgbClr val="FFFFFF"/>
                </a:solidFill>
                <a:latin typeface="Microsoft Sans Serif"/>
                <a:cs typeface="Microsoft Sans Serif"/>
              </a:rPr>
              <a:t>dirancang </a:t>
            </a:r>
            <a:r>
              <a:rPr dirty="0" sz="4000" spc="65">
                <a:solidFill>
                  <a:srgbClr val="FFFFFF"/>
                </a:solidFill>
                <a:latin typeface="Microsoft Sans Serif"/>
                <a:cs typeface="Microsoft Sans Serif"/>
              </a:rPr>
              <a:t>khusus </a:t>
            </a:r>
            <a:r>
              <a:rPr dirty="0" sz="4000" spc="200">
                <a:solidFill>
                  <a:srgbClr val="FFFFFF"/>
                </a:solidFill>
                <a:latin typeface="Microsoft Sans Serif"/>
                <a:cs typeface="Microsoft Sans Serif"/>
              </a:rPr>
              <a:t>untuk </a:t>
            </a:r>
            <a:r>
              <a:rPr dirty="0" sz="4000" spc="170">
                <a:solidFill>
                  <a:srgbClr val="FFFFFF"/>
                </a:solidFill>
                <a:latin typeface="Microsoft Sans Serif"/>
                <a:cs typeface="Microsoft Sans Serif"/>
              </a:rPr>
              <a:t>memproses </a:t>
            </a:r>
            <a:r>
              <a:rPr dirty="0" sz="4000" spc="1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355">
                <a:solidFill>
                  <a:srgbClr val="FFFFFF"/>
                </a:solidFill>
                <a:latin typeface="Microsoft Sans Serif"/>
                <a:cs typeface="Microsoft Sans Serif"/>
              </a:rPr>
              <a:t>data </a:t>
            </a:r>
            <a:r>
              <a:rPr dirty="0" sz="4000" spc="235">
                <a:solidFill>
                  <a:srgbClr val="FFFFFF"/>
                </a:solidFill>
                <a:latin typeface="Microsoft Sans Serif"/>
                <a:cs typeface="Microsoft Sans Serif"/>
              </a:rPr>
              <a:t>yang </a:t>
            </a:r>
            <a:r>
              <a:rPr dirty="0" sz="4000" spc="254">
                <a:solidFill>
                  <a:srgbClr val="FFFFFF"/>
                </a:solidFill>
                <a:latin typeface="Microsoft Sans Serif"/>
                <a:cs typeface="Microsoft Sans Serif"/>
              </a:rPr>
              <a:t>bersambung/ </a:t>
            </a:r>
            <a:r>
              <a:rPr dirty="0" sz="4000" spc="225">
                <a:solidFill>
                  <a:srgbClr val="FFFFFF"/>
                </a:solidFill>
                <a:latin typeface="Microsoft Sans Serif"/>
                <a:cs typeface="Microsoft Sans Serif"/>
              </a:rPr>
              <a:t>berurutan </a:t>
            </a:r>
            <a:r>
              <a:rPr dirty="0" sz="4000" spc="145">
                <a:solidFill>
                  <a:srgbClr val="FFFFFF"/>
                </a:solidFill>
                <a:latin typeface="Microsoft Sans Serif"/>
                <a:cs typeface="Microsoft Sans Serif"/>
              </a:rPr>
              <a:t>(sequential </a:t>
            </a:r>
            <a:r>
              <a:rPr dirty="0" sz="4000" spc="1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220">
                <a:solidFill>
                  <a:srgbClr val="FFFFFF"/>
                </a:solidFill>
                <a:latin typeface="Microsoft Sans Serif"/>
                <a:cs typeface="Microsoft Sans Serif"/>
              </a:rPr>
              <a:t>data). </a:t>
            </a:r>
            <a:r>
              <a:rPr dirty="0" sz="4000" spc="-45">
                <a:solidFill>
                  <a:srgbClr val="FFFFFF"/>
                </a:solidFill>
                <a:latin typeface="Microsoft Sans Serif"/>
                <a:cs typeface="Microsoft Sans Serif"/>
              </a:rPr>
              <a:t>RNN </a:t>
            </a:r>
            <a:r>
              <a:rPr dirty="0" sz="4000" spc="200">
                <a:solidFill>
                  <a:srgbClr val="FFFFFF"/>
                </a:solidFill>
                <a:latin typeface="Microsoft Sans Serif"/>
                <a:cs typeface="Microsoft Sans Serif"/>
              </a:rPr>
              <a:t>biasanya </a:t>
            </a:r>
            <a:r>
              <a:rPr dirty="0" sz="4000" spc="225">
                <a:solidFill>
                  <a:srgbClr val="FFFFFF"/>
                </a:solidFill>
                <a:latin typeface="Microsoft Sans Serif"/>
                <a:cs typeface="Microsoft Sans Serif"/>
              </a:rPr>
              <a:t>digunakan </a:t>
            </a:r>
            <a:r>
              <a:rPr dirty="0" sz="4000" spc="200">
                <a:solidFill>
                  <a:srgbClr val="FFFFFF"/>
                </a:solidFill>
                <a:latin typeface="Microsoft Sans Serif"/>
                <a:cs typeface="Microsoft Sans Serif"/>
              </a:rPr>
              <a:t>untuk </a:t>
            </a:r>
            <a:r>
              <a:rPr dirty="0" sz="4000" spc="20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145">
                <a:solidFill>
                  <a:srgbClr val="FFFFFF"/>
                </a:solidFill>
                <a:latin typeface="Microsoft Sans Serif"/>
                <a:cs typeface="Microsoft Sans Serif"/>
              </a:rPr>
              <a:t>menyelesaikan </a:t>
            </a:r>
            <a:r>
              <a:rPr dirty="0" sz="4000" spc="229">
                <a:solidFill>
                  <a:srgbClr val="FFFFFF"/>
                </a:solidFill>
                <a:latin typeface="Microsoft Sans Serif"/>
                <a:cs typeface="Microsoft Sans Serif"/>
              </a:rPr>
              <a:t>permasalahan </a:t>
            </a:r>
            <a:r>
              <a:rPr dirty="0" sz="4000" spc="355">
                <a:solidFill>
                  <a:srgbClr val="FFFFFF"/>
                </a:solidFill>
                <a:latin typeface="Microsoft Sans Serif"/>
                <a:cs typeface="Microsoft Sans Serif"/>
              </a:rPr>
              <a:t>data </a:t>
            </a:r>
            <a:r>
              <a:rPr dirty="0" sz="4000" spc="125">
                <a:solidFill>
                  <a:srgbClr val="FFFFFF"/>
                </a:solidFill>
                <a:latin typeface="Microsoft Sans Serif"/>
                <a:cs typeface="Microsoft Sans Serif"/>
              </a:rPr>
              <a:t>historis </a:t>
            </a:r>
            <a:r>
              <a:rPr dirty="0" sz="4000" spc="305">
                <a:solidFill>
                  <a:srgbClr val="FFFFFF"/>
                </a:solidFill>
                <a:latin typeface="Microsoft Sans Serif"/>
                <a:cs typeface="Microsoft Sans Serif"/>
              </a:rPr>
              <a:t>atau </a:t>
            </a:r>
            <a:r>
              <a:rPr dirty="0" sz="4000" spc="3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260">
                <a:solidFill>
                  <a:srgbClr val="FFFFFF"/>
                </a:solidFill>
                <a:latin typeface="Microsoft Sans Serif"/>
                <a:cs typeface="Microsoft Sans Serif"/>
              </a:rPr>
              <a:t>time</a:t>
            </a:r>
            <a:r>
              <a:rPr dirty="0" sz="4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>
                <a:solidFill>
                  <a:srgbClr val="FFFFFF"/>
                </a:solidFill>
                <a:latin typeface="Microsoft Sans Serif"/>
                <a:cs typeface="Microsoft Sans Serif"/>
              </a:rPr>
              <a:t>series,</a:t>
            </a:r>
            <a:r>
              <a:rPr dirty="0" sz="4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235">
                <a:solidFill>
                  <a:srgbClr val="FFFFFF"/>
                </a:solidFill>
                <a:latin typeface="Microsoft Sans Serif"/>
                <a:cs typeface="Microsoft Sans Serif"/>
              </a:rPr>
              <a:t>contohnya</a:t>
            </a:r>
            <a:r>
              <a:rPr dirty="0" sz="4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355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dirty="0" sz="4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275">
                <a:solidFill>
                  <a:srgbClr val="FFFFFF"/>
                </a:solidFill>
                <a:latin typeface="Microsoft Sans Serif"/>
                <a:cs typeface="Microsoft Sans Serif"/>
              </a:rPr>
              <a:t>ramalan</a:t>
            </a:r>
            <a:r>
              <a:rPr dirty="0" sz="4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190">
                <a:solidFill>
                  <a:srgbClr val="FFFFFF"/>
                </a:solidFill>
                <a:latin typeface="Microsoft Sans Serif"/>
                <a:cs typeface="Microsoft Sans Serif"/>
              </a:rPr>
              <a:t>cuaca.</a:t>
            </a:r>
            <a:r>
              <a:rPr dirty="0" sz="4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75">
                <a:solidFill>
                  <a:srgbClr val="FFFFFF"/>
                </a:solidFill>
                <a:latin typeface="Microsoft Sans Serif"/>
                <a:cs typeface="Microsoft Sans Serif"/>
              </a:rPr>
              <a:t>Selain </a:t>
            </a:r>
            <a:r>
              <a:rPr dirty="0" sz="4000" spc="-10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114">
                <a:solidFill>
                  <a:srgbClr val="FFFFFF"/>
                </a:solidFill>
                <a:latin typeface="Microsoft Sans Serif"/>
                <a:cs typeface="Microsoft Sans Serif"/>
              </a:rPr>
              <a:t>itu, </a:t>
            </a:r>
            <a:r>
              <a:rPr dirty="0" sz="4000" spc="-45">
                <a:solidFill>
                  <a:srgbClr val="FFFFFF"/>
                </a:solidFill>
                <a:latin typeface="Microsoft Sans Serif"/>
                <a:cs typeface="Microsoft Sans Serif"/>
              </a:rPr>
              <a:t>RNN </a:t>
            </a:r>
            <a:r>
              <a:rPr dirty="0" sz="4000" spc="210">
                <a:solidFill>
                  <a:srgbClr val="FFFFFF"/>
                </a:solidFill>
                <a:latin typeface="Microsoft Sans Serif"/>
                <a:cs typeface="Microsoft Sans Serif"/>
              </a:rPr>
              <a:t>juga </a:t>
            </a:r>
            <a:r>
              <a:rPr dirty="0" sz="4000" spc="345">
                <a:solidFill>
                  <a:srgbClr val="FFFFFF"/>
                </a:solidFill>
                <a:latin typeface="Microsoft Sans Serif"/>
                <a:cs typeface="Microsoft Sans Serif"/>
              </a:rPr>
              <a:t>dapat </a:t>
            </a:r>
            <a:r>
              <a:rPr dirty="0" sz="4000" spc="204">
                <a:solidFill>
                  <a:srgbClr val="FFFFFF"/>
                </a:solidFill>
                <a:latin typeface="Microsoft Sans Serif"/>
                <a:cs typeface="Microsoft Sans Serif"/>
              </a:rPr>
              <a:t>diimplementasikan </a:t>
            </a:r>
            <a:r>
              <a:rPr dirty="0" sz="4000" spc="320">
                <a:solidFill>
                  <a:srgbClr val="FFFFFF"/>
                </a:solidFill>
                <a:latin typeface="Microsoft Sans Serif"/>
                <a:cs typeface="Microsoft Sans Serif"/>
              </a:rPr>
              <a:t>pada </a:t>
            </a:r>
            <a:r>
              <a:rPr dirty="0" sz="4000" spc="3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275">
                <a:solidFill>
                  <a:srgbClr val="FFFFFF"/>
                </a:solidFill>
                <a:latin typeface="Microsoft Sans Serif"/>
                <a:cs typeface="Microsoft Sans Serif"/>
              </a:rPr>
              <a:t>bidang </a:t>
            </a:r>
            <a:r>
              <a:rPr dirty="0" sz="4000" spc="245">
                <a:solidFill>
                  <a:srgbClr val="FFFFFF"/>
                </a:solidFill>
                <a:latin typeface="Microsoft Sans Serif"/>
                <a:cs typeface="Microsoft Sans Serif"/>
              </a:rPr>
              <a:t>natural </a:t>
            </a:r>
            <a:r>
              <a:rPr dirty="0" sz="4000" spc="220">
                <a:solidFill>
                  <a:srgbClr val="FFFFFF"/>
                </a:solidFill>
                <a:latin typeface="Microsoft Sans Serif"/>
                <a:cs typeface="Microsoft Sans Serif"/>
              </a:rPr>
              <a:t>language </a:t>
            </a:r>
            <a:r>
              <a:rPr dirty="0" sz="4000" spc="215">
                <a:solidFill>
                  <a:srgbClr val="FFFFFF"/>
                </a:solidFill>
                <a:latin typeface="Microsoft Sans Serif"/>
                <a:cs typeface="Microsoft Sans Serif"/>
              </a:rPr>
              <a:t>understanding </a:t>
            </a:r>
            <a:r>
              <a:rPr dirty="0" sz="4000" spc="2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280">
                <a:solidFill>
                  <a:srgbClr val="FFFFFF"/>
                </a:solidFill>
                <a:latin typeface="Microsoft Sans Serif"/>
                <a:cs typeface="Microsoft Sans Serif"/>
              </a:rPr>
              <a:t>(pemahaman </a:t>
            </a:r>
            <a:r>
              <a:rPr dirty="0" sz="4000" spc="250">
                <a:solidFill>
                  <a:srgbClr val="FFFFFF"/>
                </a:solidFill>
                <a:latin typeface="Microsoft Sans Serif"/>
                <a:cs typeface="Microsoft Sans Serif"/>
              </a:rPr>
              <a:t>bahasa </a:t>
            </a:r>
            <a:r>
              <a:rPr dirty="0" sz="4000" spc="155">
                <a:solidFill>
                  <a:srgbClr val="FFFFFF"/>
                </a:solidFill>
                <a:latin typeface="Microsoft Sans Serif"/>
                <a:cs typeface="Microsoft Sans Serif"/>
              </a:rPr>
              <a:t>alami), </a:t>
            </a:r>
            <a:r>
              <a:rPr dirty="0" sz="4000" spc="180">
                <a:solidFill>
                  <a:srgbClr val="FFFFFF"/>
                </a:solidFill>
                <a:latin typeface="Microsoft Sans Serif"/>
                <a:cs typeface="Microsoft Sans Serif"/>
              </a:rPr>
              <a:t>misalnya </a:t>
            </a:r>
            <a:r>
              <a:rPr dirty="0" sz="4000" spc="165">
                <a:solidFill>
                  <a:srgbClr val="FFFFFF"/>
                </a:solidFill>
                <a:latin typeface="Microsoft Sans Serif"/>
                <a:cs typeface="Microsoft Sans Serif"/>
              </a:rPr>
              <a:t>translasi </a:t>
            </a:r>
            <a:r>
              <a:rPr dirty="0" sz="4000" spc="1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200">
                <a:solidFill>
                  <a:srgbClr val="FFFFFF"/>
                </a:solidFill>
                <a:latin typeface="Microsoft Sans Serif"/>
                <a:cs typeface="Microsoft Sans Serif"/>
              </a:rPr>
              <a:t>bahasa.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03577" y="102374"/>
            <a:ext cx="7277100" cy="1857375"/>
          </a:xfrm>
          <a:custGeom>
            <a:avLst/>
            <a:gdLst/>
            <a:ahLst/>
            <a:cxnLst/>
            <a:rect l="l" t="t" r="r" b="b"/>
            <a:pathLst>
              <a:path w="7277100" h="1857375">
                <a:moveTo>
                  <a:pt x="6991366" y="1857375"/>
                </a:moveTo>
                <a:lnTo>
                  <a:pt x="285591" y="1857375"/>
                </a:lnTo>
                <a:lnTo>
                  <a:pt x="240645" y="1853806"/>
                </a:lnTo>
                <a:lnTo>
                  <a:pt x="197211" y="1843312"/>
                </a:lnTo>
                <a:lnTo>
                  <a:pt x="156055" y="1826212"/>
                </a:lnTo>
                <a:lnTo>
                  <a:pt x="117945" y="1802824"/>
                </a:lnTo>
                <a:lnTo>
                  <a:pt x="83647" y="1773467"/>
                </a:lnTo>
                <a:lnTo>
                  <a:pt x="54381" y="1739063"/>
                </a:lnTo>
                <a:lnTo>
                  <a:pt x="31066" y="1700835"/>
                </a:lnTo>
                <a:lnTo>
                  <a:pt x="14019" y="1659551"/>
                </a:lnTo>
                <a:lnTo>
                  <a:pt x="3557" y="1615982"/>
                </a:lnTo>
                <a:lnTo>
                  <a:pt x="0" y="1570896"/>
                </a:lnTo>
                <a:lnTo>
                  <a:pt x="0" y="286478"/>
                </a:lnTo>
                <a:lnTo>
                  <a:pt x="3557" y="241392"/>
                </a:lnTo>
                <a:lnTo>
                  <a:pt x="14019" y="197823"/>
                </a:lnTo>
                <a:lnTo>
                  <a:pt x="31066" y="156539"/>
                </a:lnTo>
                <a:lnTo>
                  <a:pt x="54381" y="118311"/>
                </a:lnTo>
                <a:lnTo>
                  <a:pt x="83647" y="83907"/>
                </a:lnTo>
                <a:lnTo>
                  <a:pt x="117945" y="54550"/>
                </a:lnTo>
                <a:lnTo>
                  <a:pt x="156055" y="31162"/>
                </a:lnTo>
                <a:lnTo>
                  <a:pt x="197211" y="14062"/>
                </a:lnTo>
                <a:lnTo>
                  <a:pt x="240645" y="3568"/>
                </a:lnTo>
                <a:lnTo>
                  <a:pt x="285591" y="0"/>
                </a:lnTo>
                <a:lnTo>
                  <a:pt x="6991366" y="0"/>
                </a:lnTo>
                <a:lnTo>
                  <a:pt x="7036312" y="3568"/>
                </a:lnTo>
                <a:lnTo>
                  <a:pt x="7079747" y="14062"/>
                </a:lnTo>
                <a:lnTo>
                  <a:pt x="7120902" y="31162"/>
                </a:lnTo>
                <a:lnTo>
                  <a:pt x="7159013" y="54550"/>
                </a:lnTo>
                <a:lnTo>
                  <a:pt x="7193310" y="83907"/>
                </a:lnTo>
                <a:lnTo>
                  <a:pt x="7222576" y="118311"/>
                </a:lnTo>
                <a:lnTo>
                  <a:pt x="7245891" y="156539"/>
                </a:lnTo>
                <a:lnTo>
                  <a:pt x="7262939" y="197823"/>
                </a:lnTo>
                <a:lnTo>
                  <a:pt x="7273400" y="241392"/>
                </a:lnTo>
                <a:lnTo>
                  <a:pt x="7276958" y="286478"/>
                </a:lnTo>
                <a:lnTo>
                  <a:pt x="7276958" y="1570896"/>
                </a:lnTo>
                <a:lnTo>
                  <a:pt x="7273400" y="1615982"/>
                </a:lnTo>
                <a:lnTo>
                  <a:pt x="7262939" y="1659551"/>
                </a:lnTo>
                <a:lnTo>
                  <a:pt x="7245891" y="1700835"/>
                </a:lnTo>
                <a:lnTo>
                  <a:pt x="7222576" y="1739063"/>
                </a:lnTo>
                <a:lnTo>
                  <a:pt x="7193310" y="1773467"/>
                </a:lnTo>
                <a:lnTo>
                  <a:pt x="7159013" y="1802824"/>
                </a:lnTo>
                <a:lnTo>
                  <a:pt x="7120902" y="1826212"/>
                </a:lnTo>
                <a:lnTo>
                  <a:pt x="7079747" y="1843312"/>
                </a:lnTo>
                <a:lnTo>
                  <a:pt x="7036312" y="1853806"/>
                </a:lnTo>
                <a:lnTo>
                  <a:pt x="6991366" y="1857375"/>
                </a:lnTo>
                <a:close/>
              </a:path>
            </a:pathLst>
          </a:custGeom>
          <a:solidFill>
            <a:srgbClr val="044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43677" y="283336"/>
            <a:ext cx="6707505" cy="1263650"/>
          </a:xfrm>
          <a:prstGeom prst="rect"/>
        </p:spPr>
        <p:txBody>
          <a:bodyPr wrap="square" lIns="0" tIns="984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dirty="0" sz="3500" spc="80">
                <a:solidFill>
                  <a:srgbClr val="F4F4F4"/>
                </a:solidFill>
                <a:latin typeface="Trebuchet MS"/>
                <a:cs typeface="Trebuchet MS"/>
              </a:rPr>
              <a:t>RECURRENT</a:t>
            </a:r>
            <a:r>
              <a:rPr dirty="0" sz="3500" spc="-2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500" spc="75">
                <a:solidFill>
                  <a:srgbClr val="F4F4F4"/>
                </a:solidFill>
                <a:latin typeface="Trebuchet MS"/>
                <a:cs typeface="Trebuchet MS"/>
              </a:rPr>
              <a:t>NEURAL</a:t>
            </a:r>
            <a:r>
              <a:rPr dirty="0" sz="3500" spc="-24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500" spc="135">
                <a:solidFill>
                  <a:srgbClr val="F4F4F4"/>
                </a:solidFill>
                <a:latin typeface="Trebuchet MS"/>
                <a:cs typeface="Trebuchet MS"/>
              </a:rPr>
              <a:t>NETWORK</a:t>
            </a:r>
            <a:endParaRPr sz="3500">
              <a:latin typeface="Trebuchet MS"/>
              <a:cs typeface="Trebuchet MS"/>
            </a:endParaRPr>
          </a:p>
          <a:p>
            <a:pPr algn="ctr" marR="205104">
              <a:lnSpc>
                <a:spcPct val="100000"/>
              </a:lnSpc>
              <a:spcBef>
                <a:spcPts val="675"/>
              </a:spcBef>
            </a:pPr>
            <a:r>
              <a:rPr dirty="0" sz="3500" spc="105">
                <a:solidFill>
                  <a:srgbClr val="F4F4F4"/>
                </a:solidFill>
                <a:latin typeface="Trebuchet MS"/>
                <a:cs typeface="Trebuchet MS"/>
              </a:rPr>
              <a:t>(RNN)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5150" y="1028700"/>
              <a:ext cx="13315949" cy="8782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1639" y="100231"/>
            <a:ext cx="412369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300">
                <a:latin typeface="Trebuchet MS"/>
                <a:cs typeface="Trebuchet MS"/>
              </a:rPr>
              <a:t>A</a:t>
            </a:r>
            <a:r>
              <a:rPr dirty="0" sz="5000" spc="60">
                <a:latin typeface="Trebuchet MS"/>
                <a:cs typeface="Trebuchet MS"/>
              </a:rPr>
              <a:t>I</a:t>
            </a:r>
            <a:r>
              <a:rPr dirty="0" sz="5000" spc="-310">
                <a:latin typeface="Trebuchet MS"/>
                <a:cs typeface="Trebuchet MS"/>
              </a:rPr>
              <a:t> </a:t>
            </a:r>
            <a:r>
              <a:rPr dirty="0" sz="5000" spc="505">
                <a:latin typeface="Trebuchet MS"/>
                <a:cs typeface="Trebuchet MS"/>
              </a:rPr>
              <a:t>S</a:t>
            </a:r>
            <a:r>
              <a:rPr dirty="0" sz="5000" spc="100">
                <a:latin typeface="Trebuchet MS"/>
                <a:cs typeface="Trebuchet MS"/>
              </a:rPr>
              <a:t>U</a:t>
            </a:r>
            <a:r>
              <a:rPr dirty="0" sz="5000" spc="210">
                <a:latin typeface="Trebuchet MS"/>
                <a:cs typeface="Trebuchet MS"/>
              </a:rPr>
              <a:t>B</a:t>
            </a:r>
            <a:r>
              <a:rPr dirty="0" sz="5000" spc="-105">
                <a:latin typeface="Trebuchet MS"/>
                <a:cs typeface="Trebuchet MS"/>
              </a:rPr>
              <a:t>F</a:t>
            </a:r>
            <a:r>
              <a:rPr dirty="0" sz="5000" spc="55">
                <a:latin typeface="Trebuchet MS"/>
                <a:cs typeface="Trebuchet MS"/>
              </a:rPr>
              <a:t>I</a:t>
            </a:r>
            <a:r>
              <a:rPr dirty="0" sz="5000" spc="-5">
                <a:latin typeface="Trebuchet MS"/>
                <a:cs typeface="Trebuchet MS"/>
              </a:rPr>
              <a:t>E</a:t>
            </a:r>
            <a:r>
              <a:rPr dirty="0" sz="5000" spc="-165">
                <a:latin typeface="Trebuchet MS"/>
                <a:cs typeface="Trebuchet MS"/>
              </a:rPr>
              <a:t>L</a:t>
            </a:r>
            <a:r>
              <a:rPr dirty="0" sz="5000" spc="370">
                <a:latin typeface="Trebuchet MS"/>
                <a:cs typeface="Trebuchet MS"/>
              </a:rPr>
              <a:t>D</a:t>
            </a:r>
            <a:r>
              <a:rPr dirty="0" sz="5000" spc="509">
                <a:latin typeface="Trebuchet MS"/>
                <a:cs typeface="Trebuchet MS"/>
              </a:rPr>
              <a:t>S</a:t>
            </a:r>
            <a:endParaRPr sz="5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51F2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Siti Aisya</dc:creator>
  <cp:keywords>DAFNfHo0U2k,BAELT6gWO8Y</cp:keywords>
  <dc:title>Blue White Gradient Tech Company Internal Deck Brand Guidelines Presentation</dc:title>
  <dcterms:created xsi:type="dcterms:W3CDTF">2022-10-04T23:30:08Z</dcterms:created>
  <dcterms:modified xsi:type="dcterms:W3CDTF">2022-10-04T23:30:08Z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2022-10-01T00:00:00Z</vt:filetime>
  </property>
  <property fmtid="{D5CDD505-2E9C-101B-9397-08002B2CF9AE}" pid="3" name="Creator">
    <vt:lpwstr>Canva</vt:lpwstr>
  </property>
  <property fmtid="{D5CDD505-2E9C-101B-9397-08002B2CF9AE}" pid="4" name="LastSaved">
    <vt:filetime>2022-10-01T00:00:00Z</vt:filetime>
  </property>
</Properties>
</file>