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1.xml.rels" ContentType="application/vnd.openxmlformats-package.relationships+xml"/>
  <Override PartName="/ppt/notesSlides/notesSlide11.xml" ContentType="application/vnd.openxmlformats-officedocument.presentationml.notes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按一下滑鼠編輯備註格式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&lt;頁首&gt;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&lt;日期/時間&gt;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&lt;頁尾&gt;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FA3A8745-D5AE-4F23-B7DB-AE2FCEDDC0E9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&lt;編號&gt;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T: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時間的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index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Tc: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泡沫化的時間點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(INT)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F975614-10EE-4608-8A66-1EC301C67334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&lt;編號&gt;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57" name="" descr=""/>
          <p:cNvPicPr/>
          <p:nvPr/>
        </p:nvPicPr>
        <p:blipFill>
          <a:blip r:embed="rId2"/>
          <a:stretch/>
        </p:blipFill>
        <p:spPr>
          <a:xfrm>
            <a:off x="2543400" y="2160360"/>
            <a:ext cx="4863240" cy="3880440"/>
          </a:xfrm>
          <a:prstGeom prst="rect">
            <a:avLst/>
          </a:prstGeom>
          <a:ln>
            <a:noFill/>
          </a:ln>
        </p:spPr>
      </p:pic>
      <p:pic>
        <p:nvPicPr>
          <p:cNvPr id="58" name="" descr=""/>
          <p:cNvPicPr/>
          <p:nvPr/>
        </p:nvPicPr>
        <p:blipFill>
          <a:blip r:embed="rId3"/>
          <a:stretch/>
        </p:blipFill>
        <p:spPr>
          <a:xfrm>
            <a:off x="2543400" y="2160360"/>
            <a:ext cx="4863240" cy="3880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543400" y="2160360"/>
            <a:ext cx="4863240" cy="388044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543400" y="2160360"/>
            <a:ext cx="4863240" cy="3880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/>
          <a:p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/>
          <a:p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/>
          <a:p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/>
          <a:p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accent1">
                <a:alpha val="7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accent1">
                <a:alpha val="7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0" y="4013280"/>
            <a:ext cx="448200" cy="2844360"/>
          </a:xfrm>
          <a:prstGeom prst="triangle">
            <a:avLst>
              <a:gd name="adj" fmla="val 0"/>
            </a:avLst>
          </a:prstGeom>
          <a:solidFill>
            <a:schemeClr val="accent1"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" name="CustomShape 11"/>
          <p:cNvSpPr/>
          <p:nvPr/>
        </p:nvSpPr>
        <p:spPr>
          <a:xfrm>
            <a:off x="0" y="-7920"/>
            <a:ext cx="863280" cy="5697720"/>
          </a:xfrm>
          <a:custGeom>
            <a:avLst/>
            <a:gdLst/>
            <a:ahLst/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" name="Line 12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accent1">
                <a:alpha val="7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" name="Line 13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accent1">
                <a:alpha val="7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" name="CustomShape 14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" name="CustomShape 15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" name="CustomShape 16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" name="CustomShape 17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" name="CustomShape 18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" name="CustomShape 19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" name="CustomShape 20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" name="PlaceHolder 2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r>
              <a:rPr b="0" lang="zh-TW" sz="5400" spc="-1" strike="noStrike">
                <a:solidFill>
                  <a:srgbClr val="5fcbe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按一下以編輯母片標題樣式</a:t>
            </a:r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21" name="PlaceHolder 22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11/16/17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" name="PlaceHolder 23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AA72647-227C-4134-90D4-EAC6149F391A}" type="slidenum">
              <a:rPr b="0" lang="en-US" sz="900" spc="-1" strike="noStrike">
                <a:solidFill>
                  <a:srgbClr val="5fcbe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&lt;編號&gt;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" name="PlaceHolder 2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請按滑鼠，編輯大綱文字格式。</a:t>
            </a:r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第二個大綱層次</a:t>
            </a:r>
            <a:endParaRPr b="0" lang="zh-TW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第三個大綱層次</a:t>
            </a:r>
            <a:endParaRPr b="0" lang="zh-TW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第四個大綱層次</a:t>
            </a:r>
            <a:endParaRPr b="0" lang="zh-TW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第五個大綱層次</a:t>
            </a:r>
            <a:endParaRPr b="0" lang="zh-TW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第六個大綱層次</a:t>
            </a:r>
            <a:endParaRPr b="0" lang="zh-TW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第七個大綱層次</a:t>
            </a:r>
            <a:endParaRPr b="0" lang="zh-TW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accent1">
                <a:alpha val="7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0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accent1">
                <a:alpha val="7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1" name="CustomShape 3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2" name="CustomShape 4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3" name="CustomShape 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4" name="CustomShape 6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5" name="CustomShape 7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6" name="CustomShape 8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7" name="CustomShape 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8" name="CustomShape 10"/>
          <p:cNvSpPr/>
          <p:nvPr/>
        </p:nvSpPr>
        <p:spPr>
          <a:xfrm>
            <a:off x="0" y="4013280"/>
            <a:ext cx="448200" cy="2844360"/>
          </a:xfrm>
          <a:prstGeom prst="triangle">
            <a:avLst>
              <a:gd name="adj" fmla="val 0"/>
            </a:avLst>
          </a:prstGeom>
          <a:solidFill>
            <a:schemeClr val="accent1"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9" name="PlaceHolder 1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zh-TW" sz="3600" spc="-1" strike="noStrike">
                <a:solidFill>
                  <a:srgbClr val="5fcbe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按一下以編輯母片標題樣式</a:t>
            </a:r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0" name="PlaceHolder 1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請按滑鼠，編輯大綱文字格式。</a:t>
            </a:r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第二個大綱層次</a:t>
            </a:r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第三個大綱層次</a:t>
            </a:r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第四個大綱層次</a:t>
            </a:r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第五個大綱層次</a:t>
            </a:r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第六個大綱層次</a:t>
            </a:r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第七個大綱層次按一下以編輯母片文字樣式</a:t>
            </a:r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第二層</a:t>
            </a:r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zh-TW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第三層</a:t>
            </a:r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3" marL="1600200" indent="-22824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zh-TW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第四層</a:t>
            </a:r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4" marL="2057400" indent="-22824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zh-TW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第五層</a:t>
            </a:r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71" name="PlaceHolder 13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11/16/17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2" name="PlaceHolder 14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3" name="PlaceHolder 15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44F351C-5CAF-4511-B4D2-8923B9074361}" type="slidenum">
              <a:rPr b="0" lang="en-US" sz="900" spc="-1" strike="noStrike">
                <a:solidFill>
                  <a:srgbClr val="5fcbe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&lt;編號&gt;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r>
              <a:rPr b="0" lang="zh-TW" sz="5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標楷體"/>
                <a:ea typeface="標楷體"/>
              </a:rPr>
              <a:t>智慧型管理決策系統</a:t>
            </a:r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1506960" y="4050720"/>
            <a:ext cx="7766640" cy="1096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20171115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34" name="內容版面配置區 3" descr=""/>
          <p:cNvPicPr/>
          <p:nvPr/>
        </p:nvPicPr>
        <p:blipFill>
          <a:blip r:embed="rId1"/>
          <a:stretch/>
        </p:blipFill>
        <p:spPr>
          <a:xfrm>
            <a:off x="831600" y="1340280"/>
            <a:ext cx="8705520" cy="3106800"/>
          </a:xfrm>
          <a:prstGeom prst="rect">
            <a:avLst/>
          </a:prstGeom>
          <a:ln>
            <a:noFill/>
          </a:ln>
        </p:spPr>
      </p:pic>
      <p:sp>
        <p:nvSpPr>
          <p:cNvPr id="135" name="CustomShape 3"/>
          <p:cNvSpPr/>
          <p:nvPr/>
        </p:nvSpPr>
        <p:spPr>
          <a:xfrm>
            <a:off x="2149920" y="4541040"/>
            <a:ext cx="12085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標楷體"/>
                <a:ea typeface="標楷體"/>
              </a:rPr>
              <a:t>圖一 泡沫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6501240" y="4541040"/>
            <a:ext cx="1437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標楷體"/>
                <a:ea typeface="標楷體"/>
              </a:rPr>
              <a:t>圖二 反泡沫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5"/>
          <p:cNvSpPr/>
          <p:nvPr/>
        </p:nvSpPr>
        <p:spPr>
          <a:xfrm>
            <a:off x="3466080" y="5060880"/>
            <a:ext cx="34945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標楷體"/>
                <a:ea typeface="標楷體"/>
              </a:rPr>
              <a:t>資料來源：國泰君安證券研究所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677160" y="609480"/>
            <a:ext cx="860760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zh-TW" sz="3600" spc="-1" strike="noStrike">
                <a:solidFill>
                  <a:srgbClr val="5fcbe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log-periodic power laws (LPPL) for</a:t>
            </a:r>
            <a:r>
              <a:rPr b="1" lang="zh-TW" sz="3600" spc="-1" strike="noStrike">
                <a:solidFill>
                  <a:srgbClr val="5fcbe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
</a:t>
            </a:r>
            <a:r>
              <a:rPr b="1" lang="zh-TW" sz="3600" spc="-1" strike="noStrike">
                <a:solidFill>
                  <a:srgbClr val="5fcbe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bubble modeling</a:t>
            </a:r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39" name="內容版面配置區 3" descr=""/>
          <p:cNvPicPr/>
          <p:nvPr/>
        </p:nvPicPr>
        <p:blipFill>
          <a:blip r:embed="rId1"/>
          <a:stretch/>
        </p:blipFill>
        <p:spPr>
          <a:xfrm>
            <a:off x="494280" y="2010600"/>
            <a:ext cx="11010960" cy="4248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Two step algorithm</a:t>
            </a:r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Each gene includes 4 non-linear variables t</a:t>
            </a:r>
            <a:r>
              <a:rPr b="0" lang="zh-TW" sz="1600" spc="-1" strike="noStrike" baseline="-2500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</a:t>
            </a: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, β, ω, Φ ← Genetic Algorithm</a:t>
            </a:r>
            <a:endParaRPr b="0" lang="zh-TW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 linear regression to estimate best A, B, C ← Linear Regression</a:t>
            </a:r>
            <a:endParaRPr b="0" lang="zh-TW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Try to find optimal solution by genetic algorithm to minimize the error between synthetic signals and real financial time-series data</a:t>
            </a:r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Homework:</a:t>
            </a:r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Plot the curve in Experiment 1 in page 4</a:t>
            </a:r>
            <a:endParaRPr b="0" lang="zh-TW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Plot the surface in Experiment 2 in page 4</a:t>
            </a:r>
            <a:endParaRPr b="0" lang="zh-TW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LPPL</a:t>
            </a:r>
            <a:endParaRPr b="0" lang="zh-TW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zh-TW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Find the optimal LPPL parameters</a:t>
            </a:r>
            <a:endParaRPr b="0" lang="zh-TW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zh-TW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Plot the synthetic signals and real time-series data with different colors in a figure</a:t>
            </a:r>
            <a:endParaRPr b="0" lang="zh-TW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zh-TW" sz="3600" spc="-1" strike="noStrike">
                <a:solidFill>
                  <a:srgbClr val="5fcbe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Linear Regression</a:t>
            </a:r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Signal generator</a:t>
            </a:r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F1(t) = 0.063 t</a:t>
            </a:r>
            <a:r>
              <a:rPr b="0" lang="zh-TW" sz="1600" spc="-1" strike="noStrike" baseline="3000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3</a:t>
            </a: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– 5.284 t</a:t>
            </a:r>
            <a:r>
              <a:rPr b="0" lang="zh-TW" sz="1600" spc="-1" strike="noStrike" baseline="3000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</a:t>
            </a: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+ 4.887 t + 412 + noise</a:t>
            </a:r>
            <a:endParaRPr b="0" lang="zh-TW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Problem settings</a:t>
            </a:r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Input: a series of F1 signal with t in [0.0 100.0]</a:t>
            </a:r>
            <a:endParaRPr b="0" lang="zh-TW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Prior knowledge: F1 is a linear equation of t</a:t>
            </a:r>
            <a:endParaRPr b="0" lang="zh-TW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Goal: Reverse the original equation of F1(t)</a:t>
            </a:r>
            <a:endParaRPr b="0" lang="zh-TW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zh-TW" sz="3600" spc="-1" strike="noStrike">
                <a:solidFill>
                  <a:srgbClr val="5fcbe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Non-linear cases</a:t>
            </a:r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Signal generator</a:t>
            </a:r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F2(t) = 0.6 t</a:t>
            </a:r>
            <a:r>
              <a:rPr b="0" lang="zh-TW" sz="1600" spc="-1" strike="noStrike" baseline="3000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1.2</a:t>
            </a: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+ 100 cos(0.4t) + noise;</a:t>
            </a:r>
            <a:endParaRPr b="0" lang="zh-TW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Assume</a:t>
            </a:r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Given: F2(t) = A*t</a:t>
            </a:r>
            <a:r>
              <a:rPr b="0" lang="zh-TW" sz="1600" spc="-1" strike="noStrike" baseline="3000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</a:t>
            </a: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+ C*cos(D*t) + noise;</a:t>
            </a:r>
            <a:endParaRPr b="0" lang="zh-TW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Find the best parameters A,B,C, and D</a:t>
            </a:r>
            <a:endParaRPr b="0" lang="zh-TW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Fitness function</a:t>
            </a:r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Energy(A,B,C,D) = | F2(t) – (A*t</a:t>
            </a:r>
            <a:r>
              <a:rPr b="0" lang="zh-TW" sz="1600" spc="-1" strike="noStrike" baseline="3000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</a:t>
            </a: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+ C*cos(D*t)) |</a:t>
            </a:r>
            <a:endParaRPr b="0" lang="zh-TW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Exhaustive search</a:t>
            </a:r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 = -5.11 : 0.01 : 5.12</a:t>
            </a:r>
            <a:endParaRPr b="0" lang="zh-TW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 = -5.11 : 0.01 : 5.12</a:t>
            </a:r>
            <a:endParaRPr b="0" lang="zh-TW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 = -5.11 : 0.01 : 5.12</a:t>
            </a:r>
            <a:endParaRPr b="0" lang="zh-TW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 = -5.11 : 0.01 : 5.12</a:t>
            </a:r>
            <a:endParaRPr b="0" lang="zh-TW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>
              <a:lnSpc>
                <a:spcPct val="100000"/>
              </a:lnSpc>
            </a:pPr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zh-TW" sz="3600" spc="-1" strike="noStrike">
                <a:solidFill>
                  <a:srgbClr val="5fcbe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Exhaustive Search</a:t>
            </a:r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Experiment 1</a:t>
            </a:r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Fix A,B,C to ground truth and estimate the fitness under different D settings</a:t>
            </a:r>
            <a:endParaRPr b="0" lang="zh-TW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Plot the curve where Y axis is the Energy and X axis is the D value</a:t>
            </a:r>
            <a:endParaRPr b="0" lang="zh-TW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Experiment 2</a:t>
            </a:r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Fix B,D and estimate the fitness under different combination of A and C settings</a:t>
            </a:r>
            <a:endParaRPr b="0" lang="zh-TW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Plot the surface</a:t>
            </a:r>
            <a:endParaRPr b="0" lang="zh-TW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zh-TW" sz="3600" spc="-1" strike="noStrike">
                <a:solidFill>
                  <a:srgbClr val="5fcbe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Problem</a:t>
            </a:r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Exhaustive Search</a:t>
            </a:r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It requires 2</a:t>
            </a:r>
            <a:r>
              <a:rPr b="0" lang="zh-TW" sz="1600" spc="-1" strike="noStrike" baseline="3000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40</a:t>
            </a: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function calls</a:t>
            </a:r>
            <a:endParaRPr b="0" lang="zh-TW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If the computational time of experiment 2 in previous slides is around 30 seconds, to examine 4 variables requires 364 days</a:t>
            </a:r>
            <a:endParaRPr b="0" lang="zh-TW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Solution</a:t>
            </a:r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Model the candidate solution and apply evolutionary algorithm, such as genetic algorithm, to find the optimal solution.</a:t>
            </a:r>
            <a:endParaRPr b="0" lang="zh-TW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zh-TW" sz="3600" spc="-1" strike="noStrike">
                <a:solidFill>
                  <a:srgbClr val="5fcbe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Genetic algorithm</a:t>
            </a:r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定義基因</a:t>
            </a:r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For example, </a:t>
            </a: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在我們的問題中使用一組</a:t>
            </a: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40 bits code</a:t>
            </a: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來代表</a:t>
            </a: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4</a:t>
            </a: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個變數</a:t>
            </a:r>
            <a:endParaRPr b="0" lang="zh-TW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初代</a:t>
            </a:r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利用亂數或</a:t>
            </a: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expert knowledge</a:t>
            </a: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產生一群初始的族群</a:t>
            </a:r>
            <a:endParaRPr b="0" lang="zh-TW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複製 </a:t>
            </a: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(reproduction)</a:t>
            </a:r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計算</a:t>
            </a: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fitness</a:t>
            </a:r>
            <a:endParaRPr b="0" lang="zh-TW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利用</a:t>
            </a: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fitness</a:t>
            </a: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決定適者生存</a:t>
            </a:r>
            <a:endParaRPr b="0" lang="zh-TW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輪盤式選擇 </a:t>
            </a: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(roulette wheel selection)</a:t>
            </a:r>
            <a:endParaRPr b="0" lang="zh-TW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zh-TW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依照</a:t>
            </a:r>
            <a:r>
              <a:rPr b="0" lang="zh-TW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fitness</a:t>
            </a:r>
            <a:r>
              <a:rPr b="0" lang="zh-TW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分割輪盤大小，面積比例越大越容易被選中</a:t>
            </a:r>
            <a:endParaRPr b="0" lang="zh-TW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競爭式選擇 </a:t>
            </a: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(tournament selection)</a:t>
            </a:r>
            <a:endParaRPr b="0" lang="zh-TW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zh-TW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只留</a:t>
            </a:r>
            <a:r>
              <a:rPr b="0" lang="zh-TW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fitness</a:t>
            </a:r>
            <a:r>
              <a:rPr b="0" lang="zh-TW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最高的一小群人</a:t>
            </a:r>
            <a:r>
              <a:rPr b="0" lang="zh-TW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survive</a:t>
            </a:r>
            <a:r>
              <a:rPr b="0" lang="zh-TW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，淘汰適應不佳的</a:t>
            </a:r>
            <a:endParaRPr b="0" lang="zh-TW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zh-TW" sz="3600" spc="-1" strike="noStrike">
                <a:solidFill>
                  <a:srgbClr val="5fcbe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Genetic algorithm</a:t>
            </a:r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交配 </a:t>
            </a: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(crossover)</a:t>
            </a:r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單點交配</a:t>
            </a:r>
            <a:endParaRPr b="0" lang="zh-TW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zh-TW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此點以後的基因互換</a:t>
            </a:r>
            <a:endParaRPr b="0" lang="zh-TW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雙點交配</a:t>
            </a:r>
            <a:endParaRPr b="0" lang="zh-TW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zh-TW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兩點間的基因互換</a:t>
            </a:r>
            <a:endParaRPr b="0" lang="zh-TW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遮罩交配</a:t>
            </a:r>
            <a:endParaRPr b="0" lang="zh-TW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zh-TW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產生一個</a:t>
            </a:r>
            <a:r>
              <a:rPr b="0" lang="zh-TW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0/1 mask</a:t>
            </a:r>
            <a:r>
              <a:rPr b="0" lang="zh-TW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或</a:t>
            </a:r>
            <a:r>
              <a:rPr b="0" lang="zh-TW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filter</a:t>
            </a:r>
            <a:r>
              <a:rPr b="0" lang="zh-TW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，</a:t>
            </a:r>
            <a:r>
              <a:rPr b="0" lang="zh-TW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mask</a:t>
            </a:r>
            <a:r>
              <a:rPr b="0" lang="zh-TW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為</a:t>
            </a:r>
            <a:r>
              <a:rPr b="0" lang="zh-TW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</a:t>
            </a:r>
            <a:r>
              <a:rPr b="0" lang="zh-TW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的</a:t>
            </a:r>
            <a:r>
              <a:rPr b="0" lang="zh-TW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bit</a:t>
            </a:r>
            <a:r>
              <a:rPr b="0" lang="zh-TW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互換</a:t>
            </a:r>
            <a:endParaRPr b="0" lang="zh-TW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突變</a:t>
            </a:r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少數</a:t>
            </a: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bit 0-&gt;1</a:t>
            </a: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或</a:t>
            </a: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1-&gt;0</a:t>
            </a:r>
            <a:endParaRPr b="0" lang="zh-TW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r>
              <a:rPr b="0" lang="zh-TW" sz="5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標楷體"/>
                <a:ea typeface="標楷體"/>
              </a:rPr>
              <a:t>Exercise</a:t>
            </a:r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1506960" y="4050720"/>
            <a:ext cx="7766640" cy="1096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0" lang="en-US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2017.11.15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zh-TW" sz="3600" spc="-1" strike="noStrike">
                <a:solidFill>
                  <a:srgbClr val="5fcbe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Financial Application (Bubble modeling)</a:t>
            </a:r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zh-TW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The adjusted closing stock price of 3M Co.</a:t>
            </a:r>
            <a:endParaRPr b="0" lang="zh-TW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zh-TW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2009/3/9 ~ 2011/9/23</a:t>
            </a:r>
            <a:endParaRPr b="0" lang="zh-TW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</p:txBody>
      </p:sp>
      <p:pic>
        <p:nvPicPr>
          <p:cNvPr id="131" name="圖片 5" descr=""/>
          <p:cNvPicPr/>
          <p:nvPr/>
        </p:nvPicPr>
        <p:blipFill>
          <a:blip r:embed="rId1"/>
          <a:stretch/>
        </p:blipFill>
        <p:spPr>
          <a:xfrm>
            <a:off x="2557800" y="2985840"/>
            <a:ext cx="6172560" cy="3450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3679</TotalTime>
  <Application>LibreOffice/5.1.6.2$Linux_X86_64 LibreOffice_project/10m0$Build-2</Application>
  <Words>531</Words>
  <Paragraphs>79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2015-09-23T04:52:32Z</dcterms:created>
  <dc:creator>YingCheng</dc:creator>
  <dc:description/>
  <dc:language>zh-TW</dc:language>
  <cp:lastModifiedBy>Chen Hsin-Yi</cp:lastModifiedBy>
  <dcterms:modified xsi:type="dcterms:W3CDTF">2017-11-16T09:58:28Z</dcterms:modified>
  <cp:revision>112</cp:revision>
  <dc:subject/>
  <dc:title>智慧型管理決策系統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自訂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