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0070c0">
              <a:alpha val="36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0070c0">
              <a:alpha val="2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005490">
              <a:alpha val="66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005490">
              <a:alpha val="5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8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005490">
              <a:alpha val="66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rgbClr val="0070c0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0" y="-7920"/>
            <a:ext cx="863280" cy="5697720"/>
          </a:xfrm>
          <a:custGeom>
            <a:avLst/>
            <a:gdLst/>
            <a:ahLst/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rgbClr val="0070c0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" name="Line 12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Line 13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0070c0">
              <a:alpha val="36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0070c0">
              <a:alpha val="2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005490">
              <a:alpha val="66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005490">
              <a:alpha val="5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8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005490">
              <a:alpha val="66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zh-TW" sz="5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按一下以編輯母片標題樣式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10/26/17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AD5F21D-4A5E-411F-9F5D-7437D58156C7}" type="slidenum">
              <a:rPr b="0" lang="en-US" sz="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&lt;編號&gt;</a:t>
            </a:fld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請按滑鼠，編輯大綱文字格式。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第二個大綱層次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第三個大綱層次</a:t>
            </a:r>
            <a:endParaRPr b="0" lang="zh-TW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第四個大綱層次</a:t>
            </a:r>
            <a:endParaRPr b="0" lang="zh-TW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第五個大綱層次</a:t>
            </a:r>
            <a:endParaRPr b="0" lang="zh-TW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第六個大綱層次</a:t>
            </a:r>
            <a:endParaRPr b="0" lang="zh-TW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第七個大綱層次</a:t>
            </a:r>
            <a:endParaRPr b="0" lang="zh-TW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0070c0">
              <a:alpha val="36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0070c0">
              <a:alpha val="2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005490">
              <a:alpha val="66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005490">
              <a:alpha val="5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8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005490">
              <a:alpha val="66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rgbClr val="0070c0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按一下以編輯母片標題樣式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請按滑鼠，編輯大綱文字格式。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第二個大綱層次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第三個大綱層次</a:t>
            </a:r>
            <a:endParaRPr b="0" lang="zh-TW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第四個大綱層次</a:t>
            </a:r>
            <a:endParaRPr b="0" lang="zh-TW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第五個大綱層次</a:t>
            </a:r>
            <a:endParaRPr b="0" lang="zh-TW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第六個大綱層次</a:t>
            </a:r>
            <a:endParaRPr b="0" lang="zh-TW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第七個大綱層次按一下以編輯母片文字樣式</a:t>
            </a:r>
            <a:endParaRPr b="0" lang="zh-TW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第二層</a:t>
            </a:r>
            <a:endParaRPr b="0" lang="zh-TW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第三層</a:t>
            </a:r>
            <a:endParaRPr b="0" lang="zh-TW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第四層</a:t>
            </a:r>
            <a:endParaRPr b="0" lang="zh-TW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第五層</a:t>
            </a:r>
            <a:endParaRPr b="0" lang="zh-TW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1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10/26/17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17B3A96-6BA6-4D65-B337-991CF3ADA68C}" type="slidenum">
              <a:rPr b="0" lang="en-US" sz="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&lt;編號&gt;</a:t>
            </a:fld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zh-TW" sz="5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智慧型管理決策系統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2016.10.25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期貨交易策略模擬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程式交易的重要性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理性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避免胖手指或疲勞疏忽等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自動完成多項手續，簡化流程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成本較低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反應迅速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高頻交易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同時監看及計算數萬時間序列訊號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回測、模擬、自動交易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人工智慧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機器人理財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資料前處理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下載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2011~2015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大台指的分鐘交易資料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將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column A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全選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-&gt;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滑鼠右鍵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-&gt;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儲存格格式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-&gt;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數值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-&gt;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小數位設成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0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刪除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row 1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與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column B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關閉檔案，自動儲存檔案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讀取資料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import pandas as pd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df = pd.read_csv('TXF20112015.csv',sep=',',header=None)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TAIEX = df.values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tradeday = list(set(TAIEX[:,0]//10000))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tradeday.sort()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策略</a:t>
            </a:r>
            <a:r>
              <a:rPr b="0" lang="zh-TW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0.0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策略內容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每天開盤前掛市價買，第一分鐘開盤買進，每天最後一分鐘掛市價賣，收盤價賣出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程式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profit = np.zeros((len(tradeday),1))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for i in range(len(tradeday)):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    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date = tradeday[i]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    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idx = np.nonzero(TAIEX[:,0]//10000==date)[0]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    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idx.sort()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    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profit[i] = TAIEX[idx[-1],1] - TAIEX[idx[0],2]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profit2 = np.cumsum(profit)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plt.plot(profit2)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16" name="圖片 3" descr=""/>
          <p:cNvPicPr/>
          <p:nvPr/>
        </p:nvPicPr>
        <p:blipFill>
          <a:blip r:embed="rId1"/>
          <a:stretch/>
        </p:blipFill>
        <p:spPr>
          <a:xfrm>
            <a:off x="5675040" y="3466080"/>
            <a:ext cx="4374720" cy="280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策略</a:t>
            </a:r>
            <a:r>
              <a:rPr b="0" lang="zh-TW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0.1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請針對策略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0.0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計算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總損益點數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勝率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賺錢時平均每次獲利點數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輸錢時平均每次損失點數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繪出每日損益的分布圖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策略內容：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開盤空一口台指期，收盤時平倉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針對策略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0.1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同樣繪出逐日累積損益、及計算上述五項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停損、停利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嚴守投資紀律，在賺錢時見好就收，在虧錢時忍痛承認錯誤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知易行難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每個財金專家的抽屜裡都有一疊這輩子再也不想看到的股票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策略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1.0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開盤買進一口，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30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點停損，收盤平倉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策略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1.1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開盤空一口，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30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點停損，收盤平倉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策略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2.0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開盤買進一口，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30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點停損，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30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點停利，收盤平倉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策略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2.1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開盤空一口，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30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點停損，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30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點停利，收盤平倉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貪心一點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在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m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點時停利，在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n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點時停損，但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m&gt;=n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（不對稱）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以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10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點為單位，設定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n=10, 20, 30, ……, 100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，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m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亦以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10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點為單位但大於等於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n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策略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3.0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找到一組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m, n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改進策略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2.0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使總損益點數最佳化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策略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3.1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找到一組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m, n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改進策略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2.1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使總損益點數最佳化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動量策略 </a:t>
            </a:r>
            <a:r>
              <a:rPr b="0" lang="zh-TW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(momentum strategy)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據以往觀察，在大盤往上衝的時候，都會有一股衝量，可以支撐一陣子不會說停就停，往下跌的時候也是一樣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在行為財務學稱為「反應不足」現象，可衍生成為動量策略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策略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4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開盤後，若先到達分鐘最高價高於開盤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+30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（高於當日開盤價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30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），則買進一口（該分鐘收盤價），抱到收盤平倉（當日收盤價），若先到達分鐘最低價低於開盤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-30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（低於當日開盤價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30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），則放空一口（該分鐘收盤價），一樣收盤平倉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策略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5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改進策略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4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，只是加上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30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點停損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作業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整理前面所有的投資策略模擬，針對每種策略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寫一句簡短描述該策略的句子（大抵上照投影片，有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m, n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者另外說明）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製作一張表格紀錄五個數值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進場次數</a:t>
            </a:r>
            <a:endParaRPr b="0" lang="zh-TW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總損益點數</a:t>
            </a:r>
            <a:endParaRPr b="0" lang="zh-TW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勝率（不贏即是輸）</a:t>
            </a:r>
            <a:endParaRPr b="0" lang="zh-TW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賺錢時平均每次獲利點數</a:t>
            </a:r>
            <a:endParaRPr b="0" lang="zh-TW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輸錢時平均每次損失點數</a:t>
            </a:r>
            <a:endParaRPr b="0" lang="zh-TW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繪製兩張圖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逐日累積損益</a:t>
            </a:r>
            <a:endParaRPr b="0" lang="zh-TW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標楷體"/>
              </a:rPr>
              <a:t>每日損益的分布圖</a:t>
            </a:r>
            <a:endParaRPr b="0" lang="zh-TW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2467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2015-09-23T04:52:32Z</dcterms:created>
  <dc:creator>YingCheng</dc:creator>
  <dc:description/>
  <dc:language>zh-TW</dc:language>
  <cp:lastModifiedBy/>
  <cp:lastPrinted>2016-10-19T10:21:32Z</cp:lastPrinted>
  <dcterms:modified xsi:type="dcterms:W3CDTF">2017-10-26T01:05:46Z</dcterms:modified>
  <cp:revision>94</cp:revision>
  <dc:subject/>
  <dc:title>智慧型管理決策系統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